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86" r:id="rId3"/>
    <p:sldId id="287" r:id="rId4"/>
    <p:sldId id="288" r:id="rId5"/>
    <p:sldId id="368" r:id="rId6"/>
    <p:sldId id="345" r:id="rId7"/>
    <p:sldId id="346" r:id="rId8"/>
    <p:sldId id="350" r:id="rId9"/>
    <p:sldId id="351" r:id="rId10"/>
    <p:sldId id="352" r:id="rId11"/>
    <p:sldId id="353" r:id="rId12"/>
    <p:sldId id="369" r:id="rId13"/>
    <p:sldId id="356" r:id="rId14"/>
    <p:sldId id="357" r:id="rId15"/>
    <p:sldId id="358" r:id="rId16"/>
    <p:sldId id="359" r:id="rId17"/>
    <p:sldId id="360" r:id="rId18"/>
    <p:sldId id="362" r:id="rId19"/>
    <p:sldId id="363" r:id="rId20"/>
    <p:sldId id="365" r:id="rId21"/>
    <p:sldId id="367" r:id="rId22"/>
    <p:sldId id="364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33"/>
    <a:srgbClr val="99FF33"/>
    <a:srgbClr val="99FF99"/>
    <a:srgbClr val="CCFF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70" autoAdjust="0"/>
    <p:restoredTop sz="72773" autoAdjust="0"/>
  </p:normalViewPr>
  <p:slideViewPr>
    <p:cSldViewPr snapToGrid="0" snapToObjects="1">
      <p:cViewPr varScale="1">
        <p:scale>
          <a:sx n="56" d="100"/>
          <a:sy n="56" d="100"/>
        </p:scale>
        <p:origin x="-178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C8DA27-B112-4796-A2D4-6A74CA5EB928}" type="doc">
      <dgm:prSet loTypeId="urn:microsoft.com/office/officeart/2008/layout/VerticalCurvedList" loCatId="list" qsTypeId="urn:microsoft.com/office/officeart/2005/8/quickstyle/simple5" qsCatId="simple" csTypeId="urn:microsoft.com/office/officeart/2005/8/colors/accent4_2" csCatId="accent4" phldr="1"/>
      <dgm:spPr/>
      <dgm:t>
        <a:bodyPr/>
        <a:lstStyle/>
        <a:p>
          <a:pPr latinLnBrk="1"/>
          <a:endParaRPr lang="ko-KR" altLang="en-US"/>
        </a:p>
      </dgm:t>
    </dgm:pt>
    <dgm:pt modelId="{8FF4B983-BCB3-495C-BC9A-6D3610D678A3}">
      <dgm:prSet custT="1"/>
      <dgm:spPr>
        <a:solidFill>
          <a:srgbClr val="C00000"/>
        </a:solidFill>
      </dgm:spPr>
      <dgm:t>
        <a:bodyPr/>
        <a:lstStyle/>
        <a:p>
          <a:pPr rtl="0" latinLnBrk="1"/>
          <a:r>
            <a:rPr lang="en-US" altLang="ko-KR" sz="2800" b="1" dirty="0" smtClean="0">
              <a:latin typeface="+mj-lt"/>
            </a:rPr>
            <a:t>Global Redundancy Sharing for 3D Memory</a:t>
          </a:r>
          <a:endParaRPr lang="ko-KR" sz="2800" b="1" dirty="0">
            <a:latin typeface="+mj-lt"/>
          </a:endParaRPr>
        </a:p>
      </dgm:t>
    </dgm:pt>
    <dgm:pt modelId="{B5B637F2-ADE9-4303-8A37-B0312ABA0501}" type="parTrans" cxnId="{A6B71519-3EE9-4548-95DC-A6C717844971}">
      <dgm:prSet/>
      <dgm:spPr/>
      <dgm:t>
        <a:bodyPr/>
        <a:lstStyle/>
        <a:p>
          <a:pPr latinLnBrk="1"/>
          <a:endParaRPr lang="ko-KR" altLang="en-US"/>
        </a:p>
      </dgm:t>
    </dgm:pt>
    <dgm:pt modelId="{D9BDB969-8CC6-4092-A0F3-125DC6BB58CD}" type="sibTrans" cxnId="{A6B71519-3EE9-4548-95DC-A6C717844971}">
      <dgm:prSet/>
      <dgm:spPr/>
      <dgm:t>
        <a:bodyPr/>
        <a:lstStyle/>
        <a:p>
          <a:pPr latinLnBrk="1"/>
          <a:endParaRPr lang="ko-KR" altLang="en-US"/>
        </a:p>
      </dgm:t>
    </dgm:pt>
    <dgm:pt modelId="{4206951F-4C13-4A03-82AE-67EF73E028FB}">
      <dgm:prSet custT="1"/>
      <dgm:spPr>
        <a:solidFill>
          <a:srgbClr val="C00000"/>
        </a:solidFill>
      </dgm:spPr>
      <dgm:t>
        <a:bodyPr/>
        <a:lstStyle/>
        <a:p>
          <a:pPr rtl="0" latinLnBrk="1"/>
          <a:r>
            <a:rPr lang="en-US" altLang="ko-KR" sz="2800" b="1" dirty="0" smtClean="0">
              <a:latin typeface="+mj-lt"/>
            </a:rPr>
            <a:t>New </a:t>
          </a:r>
          <a:r>
            <a:rPr lang="en-US" altLang="ko-KR" sz="2800" b="1" dirty="0" smtClean="0">
              <a:latin typeface="+mj-lt"/>
            </a:rPr>
            <a:t>3D Cylinder Repairing Structure</a:t>
          </a:r>
          <a:endParaRPr lang="ko-KR" sz="2800" b="1" dirty="0">
            <a:latin typeface="+mj-lt"/>
          </a:endParaRPr>
        </a:p>
      </dgm:t>
    </dgm:pt>
    <dgm:pt modelId="{89B66260-635B-4674-A23D-028FF5291DD9}" type="parTrans" cxnId="{A1960442-AB3C-4B08-BA92-C842CAB1EF19}">
      <dgm:prSet/>
      <dgm:spPr/>
      <dgm:t>
        <a:bodyPr/>
        <a:lstStyle/>
        <a:p>
          <a:pPr latinLnBrk="1"/>
          <a:endParaRPr lang="ko-KR" altLang="en-US"/>
        </a:p>
      </dgm:t>
    </dgm:pt>
    <dgm:pt modelId="{7503E036-99DE-4289-BF77-D3E501E5B00D}" type="sibTrans" cxnId="{A1960442-AB3C-4B08-BA92-C842CAB1EF19}">
      <dgm:prSet/>
      <dgm:spPr/>
      <dgm:t>
        <a:bodyPr/>
        <a:lstStyle/>
        <a:p>
          <a:pPr latinLnBrk="1"/>
          <a:endParaRPr lang="ko-KR" altLang="en-US"/>
        </a:p>
      </dgm:t>
    </dgm:pt>
    <dgm:pt modelId="{65CD6908-EDCB-4483-B29B-0846C537C22B}">
      <dgm:prSet custT="1"/>
      <dgm:spPr>
        <a:solidFill>
          <a:srgbClr val="C00000"/>
        </a:solidFill>
      </dgm:spPr>
      <dgm:t>
        <a:bodyPr/>
        <a:lstStyle/>
        <a:p>
          <a:pPr rtl="0" latinLnBrk="1"/>
          <a:r>
            <a:rPr lang="en-US" altLang="ko-KR" sz="2800" b="1" dirty="0" smtClean="0">
              <a:latin typeface="+mj-lt"/>
            </a:rPr>
            <a:t>8.3% </a:t>
          </a:r>
          <a:r>
            <a:rPr lang="en-US" altLang="ko-KR" sz="2800" b="1" dirty="0" smtClean="0">
              <a:latin typeface="+mj-lt"/>
            </a:rPr>
            <a:t>Higher Repair Rate over MESP</a:t>
          </a:r>
          <a:endParaRPr lang="ko-KR" sz="2800" b="1" dirty="0">
            <a:latin typeface="+mj-lt"/>
          </a:endParaRPr>
        </a:p>
      </dgm:t>
    </dgm:pt>
    <dgm:pt modelId="{4257A319-0003-40BD-B919-BF7B10A8CAC5}" type="parTrans" cxnId="{5F1E460E-2C49-4C36-A399-8F229D53BC87}">
      <dgm:prSet/>
      <dgm:spPr/>
      <dgm:t>
        <a:bodyPr/>
        <a:lstStyle/>
        <a:p>
          <a:pPr latinLnBrk="1"/>
          <a:endParaRPr lang="ko-KR" altLang="en-US"/>
        </a:p>
      </dgm:t>
    </dgm:pt>
    <dgm:pt modelId="{B0F0542E-3BD5-468F-9D2E-D5C100A24970}" type="sibTrans" cxnId="{5F1E460E-2C49-4C36-A399-8F229D53BC87}">
      <dgm:prSet/>
      <dgm:spPr/>
      <dgm:t>
        <a:bodyPr/>
        <a:lstStyle/>
        <a:p>
          <a:pPr latinLnBrk="1"/>
          <a:endParaRPr lang="ko-KR" altLang="en-US"/>
        </a:p>
      </dgm:t>
    </dgm:pt>
    <dgm:pt modelId="{2FA005C4-F8A2-4B7A-BFE8-CF99BAF43CA5}">
      <dgm:prSet custT="1"/>
      <dgm:spPr>
        <a:solidFill>
          <a:schemeClr val="tx1"/>
        </a:solidFill>
        <a:ln>
          <a:solidFill>
            <a:schemeClr val="bg1"/>
          </a:solidFill>
        </a:ln>
      </dgm:spPr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pPr rtl="0" latinLnBrk="1"/>
          <a:r>
            <a:rPr lang="en-US" altLang="ko-KR" sz="2800" b="1" dirty="0" smtClean="0">
              <a:solidFill>
                <a:schemeClr val="bg1"/>
              </a:solidFill>
              <a:latin typeface="+mj-lt"/>
            </a:rPr>
            <a:t>Parallelized </a:t>
          </a:r>
          <a:r>
            <a:rPr lang="en-US" altLang="ko-KR" sz="2800" b="1" dirty="0" smtClean="0">
              <a:solidFill>
                <a:schemeClr val="bg1"/>
              </a:solidFill>
              <a:latin typeface="+mj-lt"/>
            </a:rPr>
            <a:t>BISR Procedure</a:t>
          </a:r>
          <a:endParaRPr lang="ko-KR" sz="2800" b="1" dirty="0">
            <a:solidFill>
              <a:schemeClr val="bg1"/>
            </a:solidFill>
            <a:latin typeface="+mj-lt"/>
          </a:endParaRPr>
        </a:p>
      </dgm:t>
    </dgm:pt>
    <dgm:pt modelId="{FBC3492F-F575-4E07-AE74-616D787B629D}" type="sibTrans" cxnId="{966609AF-0B6B-4891-B09C-251BA31CFA99}">
      <dgm:prSet/>
      <dgm:spPr/>
      <dgm:t>
        <a:bodyPr/>
        <a:lstStyle/>
        <a:p>
          <a:pPr latinLnBrk="1"/>
          <a:endParaRPr lang="ko-KR" altLang="en-US"/>
        </a:p>
      </dgm:t>
    </dgm:pt>
    <dgm:pt modelId="{AA06CDA0-EF06-4339-92E1-F4E485820015}" type="parTrans" cxnId="{966609AF-0B6B-4891-B09C-251BA31CFA99}">
      <dgm:prSet/>
      <dgm:spPr/>
      <dgm:t>
        <a:bodyPr/>
        <a:lstStyle/>
        <a:p>
          <a:pPr latinLnBrk="1"/>
          <a:endParaRPr lang="ko-KR" altLang="en-US"/>
        </a:p>
      </dgm:t>
    </dgm:pt>
    <dgm:pt modelId="{AF474D05-65C6-4DEB-8FFA-D05412FCAE36}">
      <dgm:prSet custT="1"/>
      <dgm:spPr>
        <a:solidFill>
          <a:schemeClr val="tx1"/>
        </a:solidFill>
      </dgm:spPr>
      <dgm:t>
        <a:bodyPr/>
        <a:lstStyle/>
        <a:p>
          <a:pPr rtl="0" latinLnBrk="1"/>
          <a:r>
            <a:rPr lang="en-US" altLang="ko-KR" sz="2800" b="1" dirty="0" smtClean="0">
              <a:solidFill>
                <a:schemeClr val="bg2"/>
              </a:solidFill>
              <a:latin typeface="+mj-lt"/>
            </a:rPr>
            <a:t>27% </a:t>
          </a:r>
          <a:r>
            <a:rPr lang="en-US" altLang="ko-KR" sz="2800" b="1" dirty="0" smtClean="0">
              <a:solidFill>
                <a:schemeClr val="bg2"/>
              </a:solidFill>
              <a:latin typeface="+mj-lt"/>
            </a:rPr>
            <a:t>Higher Repair Rate over Local Scheme</a:t>
          </a:r>
          <a:endParaRPr lang="ko-KR" sz="2800" b="1" dirty="0">
            <a:solidFill>
              <a:schemeClr val="bg2"/>
            </a:solidFill>
            <a:latin typeface="+mj-lt"/>
          </a:endParaRPr>
        </a:p>
      </dgm:t>
    </dgm:pt>
    <dgm:pt modelId="{2DB406EC-60D0-4C78-9D9A-08BABA97BDFE}" type="sibTrans" cxnId="{8D26BD2E-BE49-4141-A983-85158C3A2FC6}">
      <dgm:prSet/>
      <dgm:spPr/>
      <dgm:t>
        <a:bodyPr/>
        <a:lstStyle/>
        <a:p>
          <a:pPr latinLnBrk="1"/>
          <a:endParaRPr lang="ko-KR" altLang="en-US"/>
        </a:p>
      </dgm:t>
    </dgm:pt>
    <dgm:pt modelId="{5CF5D499-D6CC-47B5-9882-F66A4F202C92}" type="parTrans" cxnId="{8D26BD2E-BE49-4141-A983-85158C3A2FC6}">
      <dgm:prSet/>
      <dgm:spPr/>
      <dgm:t>
        <a:bodyPr/>
        <a:lstStyle/>
        <a:p>
          <a:pPr latinLnBrk="1"/>
          <a:endParaRPr lang="ko-KR" altLang="en-US"/>
        </a:p>
      </dgm:t>
    </dgm:pt>
    <dgm:pt modelId="{2E871520-28F1-4576-9E68-813D7858F373}" type="pres">
      <dgm:prSet presAssocID="{9DC8DA27-B112-4796-A2D4-6A74CA5EB92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C2FC5A4B-375B-4317-8ED2-26F6F6C50A4F}" type="pres">
      <dgm:prSet presAssocID="{9DC8DA27-B112-4796-A2D4-6A74CA5EB928}" presName="Name1" presStyleCnt="0"/>
      <dgm:spPr/>
      <dgm:t>
        <a:bodyPr/>
        <a:lstStyle/>
        <a:p>
          <a:endParaRPr lang="en-US"/>
        </a:p>
      </dgm:t>
    </dgm:pt>
    <dgm:pt modelId="{D1E532F0-4BE1-4DDB-B8DD-75B831E33033}" type="pres">
      <dgm:prSet presAssocID="{9DC8DA27-B112-4796-A2D4-6A74CA5EB928}" presName="cycle" presStyleCnt="0"/>
      <dgm:spPr/>
      <dgm:t>
        <a:bodyPr/>
        <a:lstStyle/>
        <a:p>
          <a:endParaRPr lang="en-US"/>
        </a:p>
      </dgm:t>
    </dgm:pt>
    <dgm:pt modelId="{A53E22D9-B517-443B-91C4-059B6A1C9250}" type="pres">
      <dgm:prSet presAssocID="{9DC8DA27-B112-4796-A2D4-6A74CA5EB928}" presName="srcNode" presStyleLbl="node1" presStyleIdx="0" presStyleCnt="5"/>
      <dgm:spPr/>
      <dgm:t>
        <a:bodyPr/>
        <a:lstStyle/>
        <a:p>
          <a:endParaRPr lang="en-US"/>
        </a:p>
      </dgm:t>
    </dgm:pt>
    <dgm:pt modelId="{D8644271-75E2-4D95-8E22-EBB7352FF34B}" type="pres">
      <dgm:prSet presAssocID="{9DC8DA27-B112-4796-A2D4-6A74CA5EB928}" presName="conn" presStyleLbl="parChTrans1D2" presStyleIdx="0" presStyleCnt="1"/>
      <dgm:spPr/>
      <dgm:t>
        <a:bodyPr/>
        <a:lstStyle/>
        <a:p>
          <a:endParaRPr lang="en-US"/>
        </a:p>
      </dgm:t>
    </dgm:pt>
    <dgm:pt modelId="{0682BE18-6482-4416-9850-EC8CADF7675A}" type="pres">
      <dgm:prSet presAssocID="{9DC8DA27-B112-4796-A2D4-6A74CA5EB928}" presName="extraNode" presStyleLbl="node1" presStyleIdx="0" presStyleCnt="5"/>
      <dgm:spPr/>
      <dgm:t>
        <a:bodyPr/>
        <a:lstStyle/>
        <a:p>
          <a:endParaRPr lang="en-US"/>
        </a:p>
      </dgm:t>
    </dgm:pt>
    <dgm:pt modelId="{8D38139A-19FB-4F08-94C6-B4B17266B74B}" type="pres">
      <dgm:prSet presAssocID="{9DC8DA27-B112-4796-A2D4-6A74CA5EB928}" presName="dstNode" presStyleLbl="node1" presStyleIdx="0" presStyleCnt="5"/>
      <dgm:spPr/>
      <dgm:t>
        <a:bodyPr/>
        <a:lstStyle/>
        <a:p>
          <a:endParaRPr lang="en-US"/>
        </a:p>
      </dgm:t>
    </dgm:pt>
    <dgm:pt modelId="{8FE9B09C-66D7-45D1-825A-AC0D012E6B1D}" type="pres">
      <dgm:prSet presAssocID="{8FF4B983-BCB3-495C-BC9A-6D3610D678A3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F6338B-253D-4AA2-8AE5-A74FC0A76B03}" type="pres">
      <dgm:prSet presAssocID="{8FF4B983-BCB3-495C-BC9A-6D3610D678A3}" presName="accent_1" presStyleCnt="0"/>
      <dgm:spPr/>
      <dgm:t>
        <a:bodyPr/>
        <a:lstStyle/>
        <a:p>
          <a:endParaRPr lang="en-US"/>
        </a:p>
      </dgm:t>
    </dgm:pt>
    <dgm:pt modelId="{0D017A62-99CC-468B-B7A8-CDCAE014E05D}" type="pres">
      <dgm:prSet presAssocID="{8FF4B983-BCB3-495C-BC9A-6D3610D678A3}" presName="accentRepeatNode" presStyleLbl="solidFgAcc1" presStyleIdx="0" presStyleCnt="5"/>
      <dgm:spPr>
        <a:solidFill>
          <a:schemeClr val="accent2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1277ACFE-EEDC-4DA7-8E2A-9E79087650C8}" type="pres">
      <dgm:prSet presAssocID="{2FA005C4-F8A2-4B7A-BFE8-CF99BAF43CA5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E4A577-9E6B-40DC-891C-8BFCB3380A7B}" type="pres">
      <dgm:prSet presAssocID="{2FA005C4-F8A2-4B7A-BFE8-CF99BAF43CA5}" presName="accent_2" presStyleCnt="0"/>
      <dgm:spPr/>
      <dgm:t>
        <a:bodyPr/>
        <a:lstStyle/>
        <a:p>
          <a:endParaRPr lang="en-US"/>
        </a:p>
      </dgm:t>
    </dgm:pt>
    <dgm:pt modelId="{2941ED2A-9192-4E73-9EE6-A1EB8DBC7659}" type="pres">
      <dgm:prSet presAssocID="{2FA005C4-F8A2-4B7A-BFE8-CF99BAF43CA5}" presName="accentRepeatNode" presStyleLbl="solidFgAcc1" presStyleIdx="1" presStyleCnt="5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F8AA969B-030E-46CD-A357-AC528518DD26}" type="pres">
      <dgm:prSet presAssocID="{4206951F-4C13-4A03-82AE-67EF73E028FB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AB56C1-C0E9-4506-A3A5-7ACC6075BD31}" type="pres">
      <dgm:prSet presAssocID="{4206951F-4C13-4A03-82AE-67EF73E028FB}" presName="accent_3" presStyleCnt="0"/>
      <dgm:spPr/>
    </dgm:pt>
    <dgm:pt modelId="{906803A3-6932-4D99-8883-B0DB0398E4A0}" type="pres">
      <dgm:prSet presAssocID="{4206951F-4C13-4A03-82AE-67EF73E028FB}" presName="accentRepeatNode" presStyleLbl="solidFgAcc1" presStyleIdx="2" presStyleCnt="5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C3336D61-A136-414B-BC31-28463A186CEC}" type="pres">
      <dgm:prSet presAssocID="{AF474D05-65C6-4DEB-8FFA-D05412FCAE36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57891A-EBFE-4244-928A-C87558B666B4}" type="pres">
      <dgm:prSet presAssocID="{AF474D05-65C6-4DEB-8FFA-D05412FCAE36}" presName="accent_4" presStyleCnt="0"/>
      <dgm:spPr/>
    </dgm:pt>
    <dgm:pt modelId="{6554EADA-37C1-4771-A6CC-F58F984E1831}" type="pres">
      <dgm:prSet presAssocID="{AF474D05-65C6-4DEB-8FFA-D05412FCAE36}" presName="accentRepeatNode" presStyleLbl="solidFgAcc1" presStyleIdx="3" presStyleCnt="5"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3B2EE3B8-E1F0-47BC-9766-96A7C9ED9CD6}" type="pres">
      <dgm:prSet presAssocID="{65CD6908-EDCB-4483-B29B-0846C537C22B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0BC732-79F4-4E38-AF8F-2F9CC1EDCF6A}" type="pres">
      <dgm:prSet presAssocID="{65CD6908-EDCB-4483-B29B-0846C537C22B}" presName="accent_5" presStyleCnt="0"/>
      <dgm:spPr/>
    </dgm:pt>
    <dgm:pt modelId="{109D6CBC-B788-4E74-AFF7-6235BADD7EB2}" type="pres">
      <dgm:prSet presAssocID="{65CD6908-EDCB-4483-B29B-0846C537C22B}" presName="accentRepeatNode" presStyleLbl="solidFgAcc1" presStyleIdx="4" presStyleCnt="5"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en-US"/>
        </a:p>
      </dgm:t>
    </dgm:pt>
  </dgm:ptLst>
  <dgm:cxnLst>
    <dgm:cxn modelId="{16AE16BC-A6A4-7046-8254-AB1E1C73FF8F}" type="presOf" srcId="{AF474D05-65C6-4DEB-8FFA-D05412FCAE36}" destId="{C3336D61-A136-414B-BC31-28463A186CEC}" srcOrd="0" destOrd="0" presId="urn:microsoft.com/office/officeart/2008/layout/VerticalCurvedList"/>
    <dgm:cxn modelId="{3266B5FB-F557-6A4D-9391-09F91E928D7C}" type="presOf" srcId="{8FF4B983-BCB3-495C-BC9A-6D3610D678A3}" destId="{8FE9B09C-66D7-45D1-825A-AC0D012E6B1D}" srcOrd="0" destOrd="0" presId="urn:microsoft.com/office/officeart/2008/layout/VerticalCurvedList"/>
    <dgm:cxn modelId="{A6B71519-3EE9-4548-95DC-A6C717844971}" srcId="{9DC8DA27-B112-4796-A2D4-6A74CA5EB928}" destId="{8FF4B983-BCB3-495C-BC9A-6D3610D678A3}" srcOrd="0" destOrd="0" parTransId="{B5B637F2-ADE9-4303-8A37-B0312ABA0501}" sibTransId="{D9BDB969-8CC6-4092-A0F3-125DC6BB58CD}"/>
    <dgm:cxn modelId="{A1960442-AB3C-4B08-BA92-C842CAB1EF19}" srcId="{9DC8DA27-B112-4796-A2D4-6A74CA5EB928}" destId="{4206951F-4C13-4A03-82AE-67EF73E028FB}" srcOrd="2" destOrd="0" parTransId="{89B66260-635B-4674-A23D-028FF5291DD9}" sibTransId="{7503E036-99DE-4289-BF77-D3E501E5B00D}"/>
    <dgm:cxn modelId="{8D26BD2E-BE49-4141-A983-85158C3A2FC6}" srcId="{9DC8DA27-B112-4796-A2D4-6A74CA5EB928}" destId="{AF474D05-65C6-4DEB-8FFA-D05412FCAE36}" srcOrd="3" destOrd="0" parTransId="{5CF5D499-D6CC-47B5-9882-F66A4F202C92}" sibTransId="{2DB406EC-60D0-4C78-9D9A-08BABA97BDFE}"/>
    <dgm:cxn modelId="{966609AF-0B6B-4891-B09C-251BA31CFA99}" srcId="{9DC8DA27-B112-4796-A2D4-6A74CA5EB928}" destId="{2FA005C4-F8A2-4B7A-BFE8-CF99BAF43CA5}" srcOrd="1" destOrd="0" parTransId="{AA06CDA0-EF06-4339-92E1-F4E485820015}" sibTransId="{FBC3492F-F575-4E07-AE74-616D787B629D}"/>
    <dgm:cxn modelId="{5F1E460E-2C49-4C36-A399-8F229D53BC87}" srcId="{9DC8DA27-B112-4796-A2D4-6A74CA5EB928}" destId="{65CD6908-EDCB-4483-B29B-0846C537C22B}" srcOrd="4" destOrd="0" parTransId="{4257A319-0003-40BD-B919-BF7B10A8CAC5}" sibTransId="{B0F0542E-3BD5-468F-9D2E-D5C100A24970}"/>
    <dgm:cxn modelId="{70E79023-15F7-BC41-89D8-9CBA82D5AE6C}" type="presOf" srcId="{4206951F-4C13-4A03-82AE-67EF73E028FB}" destId="{F8AA969B-030E-46CD-A357-AC528518DD26}" srcOrd="0" destOrd="0" presId="urn:microsoft.com/office/officeart/2008/layout/VerticalCurvedList"/>
    <dgm:cxn modelId="{6E88674D-D185-974F-9973-FCE3694CE2CC}" type="presOf" srcId="{2FA005C4-F8A2-4B7A-BFE8-CF99BAF43CA5}" destId="{1277ACFE-EEDC-4DA7-8E2A-9E79087650C8}" srcOrd="0" destOrd="0" presId="urn:microsoft.com/office/officeart/2008/layout/VerticalCurvedList"/>
    <dgm:cxn modelId="{BE0B36C2-F09C-CE40-98EB-270F340AFF5A}" type="presOf" srcId="{65CD6908-EDCB-4483-B29B-0846C537C22B}" destId="{3B2EE3B8-E1F0-47BC-9766-96A7C9ED9CD6}" srcOrd="0" destOrd="0" presId="urn:microsoft.com/office/officeart/2008/layout/VerticalCurvedList"/>
    <dgm:cxn modelId="{33DFC9C7-7129-CE4F-9D97-0F786BCB9796}" type="presOf" srcId="{9DC8DA27-B112-4796-A2D4-6A74CA5EB928}" destId="{2E871520-28F1-4576-9E68-813D7858F373}" srcOrd="0" destOrd="0" presId="urn:microsoft.com/office/officeart/2008/layout/VerticalCurvedList"/>
    <dgm:cxn modelId="{43931F3B-7967-1344-A141-5C30FD44678A}" type="presOf" srcId="{D9BDB969-8CC6-4092-A0F3-125DC6BB58CD}" destId="{D8644271-75E2-4D95-8E22-EBB7352FF34B}" srcOrd="0" destOrd="0" presId="urn:microsoft.com/office/officeart/2008/layout/VerticalCurvedList"/>
    <dgm:cxn modelId="{4833AFFB-1A9C-8C49-909B-7297A7693DF0}" type="presParOf" srcId="{2E871520-28F1-4576-9E68-813D7858F373}" destId="{C2FC5A4B-375B-4317-8ED2-26F6F6C50A4F}" srcOrd="0" destOrd="0" presId="urn:microsoft.com/office/officeart/2008/layout/VerticalCurvedList"/>
    <dgm:cxn modelId="{5198C306-CF70-164C-BF73-2802E2FFEAE5}" type="presParOf" srcId="{C2FC5A4B-375B-4317-8ED2-26F6F6C50A4F}" destId="{D1E532F0-4BE1-4DDB-B8DD-75B831E33033}" srcOrd="0" destOrd="0" presId="urn:microsoft.com/office/officeart/2008/layout/VerticalCurvedList"/>
    <dgm:cxn modelId="{F7BF3FBA-C0CD-DC42-8FDB-A7222045728A}" type="presParOf" srcId="{D1E532F0-4BE1-4DDB-B8DD-75B831E33033}" destId="{A53E22D9-B517-443B-91C4-059B6A1C9250}" srcOrd="0" destOrd="0" presId="urn:microsoft.com/office/officeart/2008/layout/VerticalCurvedList"/>
    <dgm:cxn modelId="{2247B314-96E8-7A4E-B79F-1B050C7F8BB3}" type="presParOf" srcId="{D1E532F0-4BE1-4DDB-B8DD-75B831E33033}" destId="{D8644271-75E2-4D95-8E22-EBB7352FF34B}" srcOrd="1" destOrd="0" presId="urn:microsoft.com/office/officeart/2008/layout/VerticalCurvedList"/>
    <dgm:cxn modelId="{CC1A18FF-9537-1544-A9B0-E87B49F9CB72}" type="presParOf" srcId="{D1E532F0-4BE1-4DDB-B8DD-75B831E33033}" destId="{0682BE18-6482-4416-9850-EC8CADF7675A}" srcOrd="2" destOrd="0" presId="urn:microsoft.com/office/officeart/2008/layout/VerticalCurvedList"/>
    <dgm:cxn modelId="{02E000BA-EC73-4040-86B2-EAE092BFC31B}" type="presParOf" srcId="{D1E532F0-4BE1-4DDB-B8DD-75B831E33033}" destId="{8D38139A-19FB-4F08-94C6-B4B17266B74B}" srcOrd="3" destOrd="0" presId="urn:microsoft.com/office/officeart/2008/layout/VerticalCurvedList"/>
    <dgm:cxn modelId="{90F46B58-188A-1048-88D7-0B97CDE1CA1E}" type="presParOf" srcId="{C2FC5A4B-375B-4317-8ED2-26F6F6C50A4F}" destId="{8FE9B09C-66D7-45D1-825A-AC0D012E6B1D}" srcOrd="1" destOrd="0" presId="urn:microsoft.com/office/officeart/2008/layout/VerticalCurvedList"/>
    <dgm:cxn modelId="{540EFB76-8C3A-C348-98D3-B442AC858E8F}" type="presParOf" srcId="{C2FC5A4B-375B-4317-8ED2-26F6F6C50A4F}" destId="{DDF6338B-253D-4AA2-8AE5-A74FC0A76B03}" srcOrd="2" destOrd="0" presId="urn:microsoft.com/office/officeart/2008/layout/VerticalCurvedList"/>
    <dgm:cxn modelId="{C12FAE12-00E8-4741-A8FE-2E9371BB48B7}" type="presParOf" srcId="{DDF6338B-253D-4AA2-8AE5-A74FC0A76B03}" destId="{0D017A62-99CC-468B-B7A8-CDCAE014E05D}" srcOrd="0" destOrd="0" presId="urn:microsoft.com/office/officeart/2008/layout/VerticalCurvedList"/>
    <dgm:cxn modelId="{0794A691-25FA-0747-9796-F1F66668F25A}" type="presParOf" srcId="{C2FC5A4B-375B-4317-8ED2-26F6F6C50A4F}" destId="{1277ACFE-EEDC-4DA7-8E2A-9E79087650C8}" srcOrd="3" destOrd="0" presId="urn:microsoft.com/office/officeart/2008/layout/VerticalCurvedList"/>
    <dgm:cxn modelId="{2FE84EA5-4BDB-7A47-BF01-8AA308F4E502}" type="presParOf" srcId="{C2FC5A4B-375B-4317-8ED2-26F6F6C50A4F}" destId="{B4E4A577-9E6B-40DC-891C-8BFCB3380A7B}" srcOrd="4" destOrd="0" presId="urn:microsoft.com/office/officeart/2008/layout/VerticalCurvedList"/>
    <dgm:cxn modelId="{ED11EEA1-0241-6346-B5EB-553DEDB01F7E}" type="presParOf" srcId="{B4E4A577-9E6B-40DC-891C-8BFCB3380A7B}" destId="{2941ED2A-9192-4E73-9EE6-A1EB8DBC7659}" srcOrd="0" destOrd="0" presId="urn:microsoft.com/office/officeart/2008/layout/VerticalCurvedList"/>
    <dgm:cxn modelId="{309DB95D-6318-0846-B274-78F833744E0F}" type="presParOf" srcId="{C2FC5A4B-375B-4317-8ED2-26F6F6C50A4F}" destId="{F8AA969B-030E-46CD-A357-AC528518DD26}" srcOrd="5" destOrd="0" presId="urn:microsoft.com/office/officeart/2008/layout/VerticalCurvedList"/>
    <dgm:cxn modelId="{5FBCE6D8-3099-C64A-A5A8-D7F544C83F30}" type="presParOf" srcId="{C2FC5A4B-375B-4317-8ED2-26F6F6C50A4F}" destId="{DEAB56C1-C0E9-4506-A3A5-7ACC6075BD31}" srcOrd="6" destOrd="0" presId="urn:microsoft.com/office/officeart/2008/layout/VerticalCurvedList"/>
    <dgm:cxn modelId="{CE0646A7-F04C-B84D-880B-5EC1457B9CC4}" type="presParOf" srcId="{DEAB56C1-C0E9-4506-A3A5-7ACC6075BD31}" destId="{906803A3-6932-4D99-8883-B0DB0398E4A0}" srcOrd="0" destOrd="0" presId="urn:microsoft.com/office/officeart/2008/layout/VerticalCurvedList"/>
    <dgm:cxn modelId="{944B8A26-85C4-FF4B-AEF2-0479758583E8}" type="presParOf" srcId="{C2FC5A4B-375B-4317-8ED2-26F6F6C50A4F}" destId="{C3336D61-A136-414B-BC31-28463A186CEC}" srcOrd="7" destOrd="0" presId="urn:microsoft.com/office/officeart/2008/layout/VerticalCurvedList"/>
    <dgm:cxn modelId="{0FFF1FF1-7147-614D-9D5C-13C0E0575007}" type="presParOf" srcId="{C2FC5A4B-375B-4317-8ED2-26F6F6C50A4F}" destId="{7F57891A-EBFE-4244-928A-C87558B666B4}" srcOrd="8" destOrd="0" presId="urn:microsoft.com/office/officeart/2008/layout/VerticalCurvedList"/>
    <dgm:cxn modelId="{7D0E7C0A-2838-384A-A027-77E04F1C35E8}" type="presParOf" srcId="{7F57891A-EBFE-4244-928A-C87558B666B4}" destId="{6554EADA-37C1-4771-A6CC-F58F984E1831}" srcOrd="0" destOrd="0" presId="urn:microsoft.com/office/officeart/2008/layout/VerticalCurvedList"/>
    <dgm:cxn modelId="{5EF16C7A-55AD-834A-8B25-8ADBDDFB10EB}" type="presParOf" srcId="{C2FC5A4B-375B-4317-8ED2-26F6F6C50A4F}" destId="{3B2EE3B8-E1F0-47BC-9766-96A7C9ED9CD6}" srcOrd="9" destOrd="0" presId="urn:microsoft.com/office/officeart/2008/layout/VerticalCurvedList"/>
    <dgm:cxn modelId="{AE602ED2-ED27-CE44-8A0D-24037881A907}" type="presParOf" srcId="{C2FC5A4B-375B-4317-8ED2-26F6F6C50A4F}" destId="{520BC732-79F4-4E38-AF8F-2F9CC1EDCF6A}" srcOrd="10" destOrd="0" presId="urn:microsoft.com/office/officeart/2008/layout/VerticalCurvedList"/>
    <dgm:cxn modelId="{15E7643F-70F1-C042-9521-B4C38F13C3C7}" type="presParOf" srcId="{520BC732-79F4-4E38-AF8F-2F9CC1EDCF6A}" destId="{109D6CBC-B788-4E74-AFF7-6235BADD7EB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44271-75E2-4D95-8E22-EBB7352FF34B}">
      <dsp:nvSpPr>
        <dsp:cNvPr id="0" name=""/>
        <dsp:cNvSpPr/>
      </dsp:nvSpPr>
      <dsp:spPr>
        <a:xfrm>
          <a:off x="-6187448" y="-946603"/>
          <a:ext cx="7365318" cy="7365318"/>
        </a:xfrm>
        <a:prstGeom prst="blockArc">
          <a:avLst>
            <a:gd name="adj1" fmla="val 18900000"/>
            <a:gd name="adj2" fmla="val 2700000"/>
            <a:gd name="adj3" fmla="val 293"/>
          </a:avLst>
        </a:pr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E9B09C-66D7-45D1-825A-AC0D012E6B1D}">
      <dsp:nvSpPr>
        <dsp:cNvPr id="0" name=""/>
        <dsp:cNvSpPr/>
      </dsp:nvSpPr>
      <dsp:spPr>
        <a:xfrm>
          <a:off x="514656" y="341897"/>
          <a:ext cx="7915330" cy="684232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43110" tIns="71120" rIns="71120" bIns="71120" numCol="1" spcCol="1270" anchor="ctr" anchorCtr="0">
          <a:noAutofit/>
        </a:bodyPr>
        <a:lstStyle/>
        <a:p>
          <a:pPr lvl="0" algn="l" defTabSz="12446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800" b="1" kern="1200" dirty="0" smtClean="0">
              <a:latin typeface="+mj-lt"/>
            </a:rPr>
            <a:t>Global Redundancy Sharing for 3D Memory</a:t>
          </a:r>
          <a:endParaRPr lang="ko-KR" sz="2800" b="1" kern="1200" dirty="0">
            <a:latin typeface="+mj-lt"/>
          </a:endParaRPr>
        </a:p>
      </dsp:txBody>
      <dsp:txXfrm>
        <a:off x="514656" y="341897"/>
        <a:ext cx="7915330" cy="684232"/>
      </dsp:txXfrm>
    </dsp:sp>
    <dsp:sp modelId="{0D017A62-99CC-468B-B7A8-CDCAE014E05D}">
      <dsp:nvSpPr>
        <dsp:cNvPr id="0" name=""/>
        <dsp:cNvSpPr/>
      </dsp:nvSpPr>
      <dsp:spPr>
        <a:xfrm>
          <a:off x="87010" y="256368"/>
          <a:ext cx="855291" cy="855291"/>
        </a:xfrm>
        <a:prstGeom prst="ellipse">
          <a:avLst/>
        </a:prstGeom>
        <a:solidFill>
          <a:schemeClr val="accent2">
            <a:lumMod val="5000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277ACFE-EEDC-4DA7-8E2A-9E79087650C8}">
      <dsp:nvSpPr>
        <dsp:cNvPr id="0" name=""/>
        <dsp:cNvSpPr/>
      </dsp:nvSpPr>
      <dsp:spPr>
        <a:xfrm>
          <a:off x="1004957" y="1367918"/>
          <a:ext cx="7425029" cy="684232"/>
        </a:xfrm>
        <a:prstGeom prst="rect">
          <a:avLst/>
        </a:prstGeom>
        <a:solidFill>
          <a:schemeClr val="tx1"/>
        </a:solidFill>
        <a:ln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43110" tIns="71120" rIns="71120" bIns="71120" numCol="1" spcCol="1270" anchor="ctr" anchorCtr="0">
          <a:noAutofit/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pPr lvl="0" algn="l" defTabSz="12446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800" b="1" kern="1200" dirty="0" smtClean="0">
              <a:solidFill>
                <a:schemeClr val="bg1"/>
              </a:solidFill>
              <a:latin typeface="+mj-lt"/>
            </a:rPr>
            <a:t>Parallelized </a:t>
          </a:r>
          <a:r>
            <a:rPr lang="en-US" altLang="ko-KR" sz="2800" b="1" kern="1200" dirty="0" smtClean="0">
              <a:solidFill>
                <a:schemeClr val="bg1"/>
              </a:solidFill>
              <a:latin typeface="+mj-lt"/>
            </a:rPr>
            <a:t>BISR Procedure</a:t>
          </a:r>
          <a:endParaRPr lang="ko-KR" sz="2800" b="1" kern="1200" dirty="0">
            <a:solidFill>
              <a:schemeClr val="bg1"/>
            </a:solidFill>
            <a:latin typeface="+mj-lt"/>
          </a:endParaRPr>
        </a:p>
      </dsp:txBody>
      <dsp:txXfrm>
        <a:off x="1004957" y="1367918"/>
        <a:ext cx="7425029" cy="684232"/>
      </dsp:txXfrm>
    </dsp:sp>
    <dsp:sp modelId="{2941ED2A-9192-4E73-9EE6-A1EB8DBC7659}">
      <dsp:nvSpPr>
        <dsp:cNvPr id="0" name=""/>
        <dsp:cNvSpPr/>
      </dsp:nvSpPr>
      <dsp:spPr>
        <a:xfrm>
          <a:off x="577311" y="1282389"/>
          <a:ext cx="855291" cy="855291"/>
        </a:xfrm>
        <a:prstGeom prst="ellipse">
          <a:avLst/>
        </a:prstGeom>
        <a:solidFill>
          <a:schemeClr val="accent2">
            <a:lumMod val="7500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8AA969B-030E-46CD-A357-AC528518DD26}">
      <dsp:nvSpPr>
        <dsp:cNvPr id="0" name=""/>
        <dsp:cNvSpPr/>
      </dsp:nvSpPr>
      <dsp:spPr>
        <a:xfrm>
          <a:off x="1155440" y="2393939"/>
          <a:ext cx="7274546" cy="684232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43110" tIns="71120" rIns="71120" bIns="71120" numCol="1" spcCol="1270" anchor="ctr" anchorCtr="0">
          <a:noAutofit/>
        </a:bodyPr>
        <a:lstStyle/>
        <a:p>
          <a:pPr lvl="0" algn="l" defTabSz="12446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800" b="1" kern="1200" dirty="0" smtClean="0">
              <a:latin typeface="+mj-lt"/>
            </a:rPr>
            <a:t>New </a:t>
          </a:r>
          <a:r>
            <a:rPr lang="en-US" altLang="ko-KR" sz="2800" b="1" kern="1200" dirty="0" smtClean="0">
              <a:latin typeface="+mj-lt"/>
            </a:rPr>
            <a:t>3D Cylinder Repairing Structure</a:t>
          </a:r>
          <a:endParaRPr lang="ko-KR" sz="2800" b="1" kern="1200" dirty="0">
            <a:latin typeface="+mj-lt"/>
          </a:endParaRPr>
        </a:p>
      </dsp:txBody>
      <dsp:txXfrm>
        <a:off x="1155440" y="2393939"/>
        <a:ext cx="7274546" cy="684232"/>
      </dsp:txXfrm>
    </dsp:sp>
    <dsp:sp modelId="{906803A3-6932-4D99-8883-B0DB0398E4A0}">
      <dsp:nvSpPr>
        <dsp:cNvPr id="0" name=""/>
        <dsp:cNvSpPr/>
      </dsp:nvSpPr>
      <dsp:spPr>
        <a:xfrm>
          <a:off x="727795" y="2308410"/>
          <a:ext cx="855291" cy="855291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3336D61-A136-414B-BC31-28463A186CEC}">
      <dsp:nvSpPr>
        <dsp:cNvPr id="0" name=""/>
        <dsp:cNvSpPr/>
      </dsp:nvSpPr>
      <dsp:spPr>
        <a:xfrm>
          <a:off x="1004957" y="3419960"/>
          <a:ext cx="7425029" cy="684232"/>
        </a:xfrm>
        <a:prstGeom prst="rect">
          <a:avLst/>
        </a:prstGeom>
        <a:solidFill>
          <a:schemeClr val="tx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43110" tIns="71120" rIns="71120" bIns="71120" numCol="1" spcCol="1270" anchor="ctr" anchorCtr="0">
          <a:noAutofit/>
        </a:bodyPr>
        <a:lstStyle/>
        <a:p>
          <a:pPr lvl="0" algn="l" defTabSz="12446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800" b="1" kern="1200" dirty="0" smtClean="0">
              <a:solidFill>
                <a:schemeClr val="bg2"/>
              </a:solidFill>
              <a:latin typeface="+mj-lt"/>
            </a:rPr>
            <a:t>27% </a:t>
          </a:r>
          <a:r>
            <a:rPr lang="en-US" altLang="ko-KR" sz="2800" b="1" kern="1200" dirty="0" smtClean="0">
              <a:solidFill>
                <a:schemeClr val="bg2"/>
              </a:solidFill>
              <a:latin typeface="+mj-lt"/>
            </a:rPr>
            <a:t>Higher Repair Rate over Local Scheme</a:t>
          </a:r>
          <a:endParaRPr lang="ko-KR" sz="2800" b="1" kern="1200" dirty="0">
            <a:solidFill>
              <a:schemeClr val="bg2"/>
            </a:solidFill>
            <a:latin typeface="+mj-lt"/>
          </a:endParaRPr>
        </a:p>
      </dsp:txBody>
      <dsp:txXfrm>
        <a:off x="1004957" y="3419960"/>
        <a:ext cx="7425029" cy="684232"/>
      </dsp:txXfrm>
    </dsp:sp>
    <dsp:sp modelId="{6554EADA-37C1-4771-A6CC-F58F984E1831}">
      <dsp:nvSpPr>
        <dsp:cNvPr id="0" name=""/>
        <dsp:cNvSpPr/>
      </dsp:nvSpPr>
      <dsp:spPr>
        <a:xfrm>
          <a:off x="577311" y="3334431"/>
          <a:ext cx="855291" cy="855291"/>
        </a:xfrm>
        <a:prstGeom prst="ellipse">
          <a:avLst/>
        </a:prstGeom>
        <a:solidFill>
          <a:schemeClr val="accent6">
            <a:lumMod val="7500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B2EE3B8-E1F0-47BC-9766-96A7C9ED9CD6}">
      <dsp:nvSpPr>
        <dsp:cNvPr id="0" name=""/>
        <dsp:cNvSpPr/>
      </dsp:nvSpPr>
      <dsp:spPr>
        <a:xfrm>
          <a:off x="514656" y="4445981"/>
          <a:ext cx="7915330" cy="684232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43110" tIns="71120" rIns="71120" bIns="71120" numCol="1" spcCol="1270" anchor="ctr" anchorCtr="0">
          <a:noAutofit/>
        </a:bodyPr>
        <a:lstStyle/>
        <a:p>
          <a:pPr lvl="0" algn="l" defTabSz="12446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800" b="1" kern="1200" dirty="0" smtClean="0">
              <a:latin typeface="+mj-lt"/>
            </a:rPr>
            <a:t>8.3% </a:t>
          </a:r>
          <a:r>
            <a:rPr lang="en-US" altLang="ko-KR" sz="2800" b="1" kern="1200" dirty="0" smtClean="0">
              <a:latin typeface="+mj-lt"/>
            </a:rPr>
            <a:t>Higher Repair Rate over MESP</a:t>
          </a:r>
          <a:endParaRPr lang="ko-KR" sz="2800" b="1" kern="1200" dirty="0">
            <a:latin typeface="+mj-lt"/>
          </a:endParaRPr>
        </a:p>
      </dsp:txBody>
      <dsp:txXfrm>
        <a:off x="514656" y="4445981"/>
        <a:ext cx="7915330" cy="684232"/>
      </dsp:txXfrm>
    </dsp:sp>
    <dsp:sp modelId="{109D6CBC-B788-4E74-AFF7-6235BADD7EB2}">
      <dsp:nvSpPr>
        <dsp:cNvPr id="0" name=""/>
        <dsp:cNvSpPr/>
      </dsp:nvSpPr>
      <dsp:spPr>
        <a:xfrm>
          <a:off x="87010" y="4360452"/>
          <a:ext cx="855291" cy="855291"/>
        </a:xfrm>
        <a:prstGeom prst="ellipse">
          <a:avLst/>
        </a:prstGeom>
        <a:solidFill>
          <a:schemeClr val="accent6">
            <a:lumMod val="5000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C6D91E-FC9C-EC41-861F-AE10B6B085C3}" type="datetimeFigureOut">
              <a:rPr lang="en-US" smtClean="0"/>
              <a:t>1/31/2012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7E0BA5-B7E9-2D49-A59B-88318A137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302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E0BA5-B7E9-2D49-A59B-88318A13777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2420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E0BA5-B7E9-2D49-A59B-88318A13777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6449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A5629-3C6E-4379-A058-23EA5FCE330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2153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E0BA5-B7E9-2D49-A59B-88318A13777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9201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E0BA5-B7E9-2D49-A59B-88318A13777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9863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E0BA5-B7E9-2D49-A59B-88318A13777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0436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E0BA5-B7E9-2D49-A59B-88318A13777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7750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E0BA5-B7E9-2D49-A59B-88318A13777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8112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is shown in the graph, the global scheme achieves 27% higher repair rate than the Local scheme on average (59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9%  maximum improvement for GRU=8 on each layer). Compared with the Semi-global scheme, our Global scheme has 8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6% improvement for the repair rate, with a maximal improvement of 22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3%.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E0BA5-B7E9-2D49-A59B-88318A13777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9881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E0BA5-B7E9-2D49-A59B-88318A13777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9354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1100">
                <a:solidFill>
                  <a:schemeClr val="tx1"/>
                </a:solidFill>
                <a:latin typeface="Arial" charset="0"/>
              </a:defRPr>
            </a:lvl1pPr>
            <a:lvl2pPr marL="702756" indent="-270291" defTabSz="914485" eaLnBrk="0" hangingPunct="0">
              <a:defRPr sz="1100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4485" eaLnBrk="0" hangingPunct="0">
              <a:defRPr sz="1100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4485" eaLnBrk="0" hangingPunct="0">
              <a:defRPr sz="1100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4485" eaLnBrk="0" hangingPunct="0">
              <a:defRPr sz="1100">
                <a:solidFill>
                  <a:schemeClr val="tx1"/>
                </a:solidFill>
                <a:latin typeface="Arial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A365C64-BF94-4BD9-89F2-78BE058E141C}" type="slidenum">
              <a:rPr lang="zh-TW" altLang="en-US" sz="1200"/>
              <a:pPr eaLnBrk="1" hangingPunct="1"/>
              <a:t>21</a:t>
            </a:fld>
            <a:endParaRPr lang="en-US" altLang="zh-TW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0412" cy="342900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3"/>
            <a:ext cx="5485805" cy="41154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E0BA5-B7E9-2D49-A59B-88318A13777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7935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384A21-AAD3-4767-9A2F-23617F11FC0A}" type="slidenum">
              <a:rPr lang="en-US"/>
              <a:pPr/>
              <a:t>22</a:t>
            </a:fld>
            <a:endParaRPr lang="en-US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E0BA5-B7E9-2D49-A59B-88318A13777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44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A5629-3C6E-4379-A058-23EA5FCE330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215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E0BA5-B7E9-2D49-A59B-88318A13777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361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E0BA5-B7E9-2D49-A59B-88318A13777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187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E0BA5-B7E9-2D49-A59B-88318A13777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910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E0BA5-B7E9-2D49-A59B-88318A13777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7373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E0BA5-B7E9-2D49-A59B-88318A13777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754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F88AE-80FC-E044-AE44-7D923543FC74}" type="datetimeFigureOut">
              <a:rPr lang="en-US" smtClean="0"/>
              <a:t>1/31/2012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103A1-6789-2244-A74D-C91153CFF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963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F88AE-80FC-E044-AE44-7D923543FC74}" type="datetimeFigureOut">
              <a:rPr lang="en-US" smtClean="0"/>
              <a:t>1/31/2012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103A1-6789-2244-A74D-C91153CFF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674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F88AE-80FC-E044-AE44-7D923543FC74}" type="datetimeFigureOut">
              <a:rPr lang="en-US" smtClean="0"/>
              <a:t>1/31/2012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103A1-6789-2244-A74D-C91153CFF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035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F88AE-80FC-E044-AE44-7D923543FC74}" type="datetimeFigureOut">
              <a:rPr lang="en-US" smtClean="0"/>
              <a:t>1/31/2012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103A1-6789-2244-A74D-C91153CFF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763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F88AE-80FC-E044-AE44-7D923543FC74}" type="datetimeFigureOut">
              <a:rPr lang="en-US" smtClean="0"/>
              <a:t>1/31/2012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103A1-6789-2244-A74D-C91153CFF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837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F88AE-80FC-E044-AE44-7D923543FC74}" type="datetimeFigureOut">
              <a:rPr lang="en-US" smtClean="0"/>
              <a:t>1/31/2012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103A1-6789-2244-A74D-C91153CFF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957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F88AE-80FC-E044-AE44-7D923543FC74}" type="datetimeFigureOut">
              <a:rPr lang="en-US" smtClean="0"/>
              <a:t>1/31/2012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103A1-6789-2244-A74D-C91153CFF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434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F88AE-80FC-E044-AE44-7D923543FC74}" type="datetimeFigureOut">
              <a:rPr lang="en-US" smtClean="0"/>
              <a:t>1/31/2012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103A1-6789-2244-A74D-C91153CFF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361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F88AE-80FC-E044-AE44-7D923543FC74}" type="datetimeFigureOut">
              <a:rPr lang="en-US" smtClean="0"/>
              <a:t>1/31/2012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103A1-6789-2244-A74D-C91153CFF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876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F88AE-80FC-E044-AE44-7D923543FC74}" type="datetimeFigureOut">
              <a:rPr lang="en-US" smtClean="0"/>
              <a:t>1/31/2012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103A1-6789-2244-A74D-C91153CFF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96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F88AE-80FC-E044-AE44-7D923543FC74}" type="datetimeFigureOut">
              <a:rPr lang="en-US" smtClean="0"/>
              <a:t>1/31/2012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103A1-6789-2244-A74D-C91153CFF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552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F88AE-80FC-E044-AE44-7D923543FC74}" type="datetimeFigureOut">
              <a:rPr lang="en-US" smtClean="0"/>
              <a:t>1/31/2012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103A1-6789-2244-A74D-C91153CFF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847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11" Type="http://schemas.openxmlformats.org/officeDocument/2006/relationships/image" Target="../media/image11.jpeg"/><Relationship Id="rId5" Type="http://schemas.openxmlformats.org/officeDocument/2006/relationships/image" Target="../media/image5.gif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emf"/><Relationship Id="rId4" Type="http://schemas.openxmlformats.org/officeDocument/2006/relationships/image" Target="../media/image2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emf"/><Relationship Id="rId4" Type="http://schemas.openxmlformats.org/officeDocument/2006/relationships/image" Target="../media/image26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3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5.emf"/><Relationship Id="rId11" Type="http://schemas.openxmlformats.org/officeDocument/2006/relationships/image" Target="../media/image40.emf"/><Relationship Id="rId5" Type="http://schemas.openxmlformats.org/officeDocument/2006/relationships/image" Target="../media/image34.emf"/><Relationship Id="rId10" Type="http://schemas.openxmlformats.org/officeDocument/2006/relationships/image" Target="../media/image39.emf"/><Relationship Id="rId4" Type="http://schemas.openxmlformats.org/officeDocument/2006/relationships/image" Target="../media/image33.emf"/><Relationship Id="rId9" Type="http://schemas.openxmlformats.org/officeDocument/2006/relationships/image" Target="../media/image3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2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emf"/><Relationship Id="rId4" Type="http://schemas.openxmlformats.org/officeDocument/2006/relationships/image" Target="../media/image2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326677" y="3216920"/>
            <a:ext cx="5817323" cy="19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1400">
                <a:solidFill>
                  <a:schemeClr val="tx1"/>
                </a:solidFill>
                <a:latin typeface="Franklin Gothic Dem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Demi" pitchFamily="34" charset="0"/>
                <a:ea typeface="굴림" pitchFamily="50" charset="-127"/>
                <a:cs typeface="+mn-cs"/>
              </a:rPr>
              <a:t>			</a:t>
            </a:r>
            <a:r>
              <a:rPr kumimoji="0" lang="en-US" altLang="ko-KR" sz="24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Demi" pitchFamily="34" charset="0"/>
                <a:ea typeface="굴림" pitchFamily="50" charset="-127"/>
                <a:cs typeface="+mn-cs"/>
                <a:sym typeface="Symbol"/>
              </a:rPr>
              <a:t> </a:t>
            </a:r>
            <a:r>
              <a:rPr lang="en-US" altLang="ko-KR" sz="2400" kern="0" dirty="0" err="1" smtClean="0">
                <a:solidFill>
                  <a:srgbClr val="000000"/>
                </a:solidFill>
                <a:latin typeface="Arial"/>
                <a:ea typeface="굴림" pitchFamily="50" charset="-127"/>
              </a:rPr>
              <a:t>Xiaodong</a:t>
            </a:r>
            <a:r>
              <a:rPr lang="en-US" altLang="ko-KR" sz="2400" kern="0" dirty="0" smtClean="0">
                <a:solidFill>
                  <a:srgbClr val="000000"/>
                </a:solidFill>
                <a:latin typeface="Arial"/>
                <a:ea typeface="굴림" pitchFamily="50" charset="-127"/>
              </a:rPr>
              <a:t> </a:t>
            </a:r>
            <a:r>
              <a:rPr lang="en-US" altLang="ko-KR" sz="2400" kern="0" dirty="0">
                <a:solidFill>
                  <a:srgbClr val="000000"/>
                </a:solidFill>
                <a:latin typeface="Arial"/>
                <a:ea typeface="굴림" pitchFamily="50" charset="-127"/>
              </a:rPr>
              <a:t>Wang</a:t>
            </a:r>
          </a:p>
          <a:p>
            <a:pPr lvl="0" algn="r" defTabSz="914400">
              <a:spcBef>
                <a:spcPts val="600"/>
              </a:spcBef>
              <a:defRPr/>
            </a:pPr>
            <a:r>
              <a:rPr lang="en-US" altLang="ko-KR" sz="2400" kern="0" baseline="30000" dirty="0" smtClean="0">
                <a:solidFill>
                  <a:srgbClr val="FF0000"/>
                </a:solidFill>
                <a:ea typeface="굴림" pitchFamily="50" charset="-127"/>
                <a:sym typeface="Symbol"/>
              </a:rPr>
              <a:t> </a:t>
            </a:r>
            <a:r>
              <a:rPr lang="en-US" altLang="ko-KR" sz="2400" kern="0" dirty="0" err="1" smtClean="0">
                <a:solidFill>
                  <a:srgbClr val="000000"/>
                </a:solidFill>
                <a:latin typeface="Arial"/>
                <a:ea typeface="굴림" pitchFamily="50" charset="-127"/>
              </a:rPr>
              <a:t>Dilip</a:t>
            </a:r>
            <a:r>
              <a:rPr lang="en-US" altLang="ko-KR" sz="2400" kern="0" dirty="0" smtClean="0">
                <a:solidFill>
                  <a:srgbClr val="000000"/>
                </a:solidFill>
                <a:latin typeface="Arial"/>
                <a:ea typeface="굴림" pitchFamily="50" charset="-127"/>
              </a:rPr>
              <a:t> </a:t>
            </a:r>
            <a:r>
              <a:rPr lang="en-US" altLang="ko-KR" sz="2400" kern="0" dirty="0" err="1" smtClean="0">
                <a:solidFill>
                  <a:srgbClr val="000000"/>
                </a:solidFill>
                <a:latin typeface="Arial"/>
                <a:ea typeface="굴림" pitchFamily="50" charset="-127"/>
              </a:rPr>
              <a:t>Vasudevan</a:t>
            </a:r>
            <a:endParaRPr kumimoji="0" lang="en-US" altLang="ko-KR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굴림" pitchFamily="50" charset="-127"/>
              <a:cs typeface="+mn-cs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굴림" pitchFamily="50" charset="-127"/>
                <a:cs typeface="+mn-cs"/>
              </a:rPr>
              <a:t>Hsien-Hsin </a:t>
            </a:r>
            <a:r>
              <a:rPr kumimoji="0" lang="en-US" altLang="ko-K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굴림" pitchFamily="50" charset="-127"/>
                <a:cs typeface="+mn-cs"/>
              </a:rPr>
              <a:t>Sean </a:t>
            </a:r>
            <a:r>
              <a:rPr kumimoji="0" lang="en-US" altLang="ko-K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굴림" pitchFamily="50" charset="-127"/>
                <a:cs typeface="+mn-cs"/>
              </a:rPr>
              <a:t>Lee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14956" y="5209074"/>
            <a:ext cx="6176360" cy="461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University of College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Cork</a:t>
            </a:r>
            <a:r>
              <a:rPr kumimoji="0" lang="en-US" altLang="ko-KR" sz="24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굴림" pitchFamily="50" charset="-127"/>
                <a:sym typeface="Symbol"/>
              </a:rPr>
              <a:t></a:t>
            </a:r>
            <a:r>
              <a:rPr lang="en-US" altLang="ko-KR" sz="2400" kern="0" baseline="30000" dirty="0" smtClean="0">
                <a:solidFill>
                  <a:srgbClr val="333399">
                    <a:lumMod val="60000"/>
                    <a:lumOff val="40000"/>
                  </a:srgbClr>
                </a:solidFill>
                <a:ea typeface="굴림" pitchFamily="50" charset="-127"/>
                <a:sym typeface="Symbol"/>
              </a:rPr>
              <a:t> </a:t>
            </a:r>
            <a:r>
              <a:rPr lang="en-US" altLang="ko-KR" sz="2400" kern="0" dirty="0" smtClean="0">
                <a:solidFill>
                  <a:srgbClr val="333399">
                    <a:lumMod val="60000"/>
                    <a:lumOff val="40000"/>
                  </a:srgbClr>
                </a:solidFill>
                <a:ea typeface="굴림" pitchFamily="50" charset="-127"/>
                <a:sym typeface="Symbol"/>
              </a:rPr>
              <a:t>  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Georgia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Tech</a:t>
            </a:r>
          </a:p>
        </p:txBody>
      </p:sp>
      <p:pic>
        <p:nvPicPr>
          <p:cNvPr id="16" name="Picture 15" descr="MARS_LOGO_white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5911240" y="5901129"/>
            <a:ext cx="3232760" cy="956871"/>
          </a:xfrm>
          <a:prstGeom prst="rect">
            <a:avLst/>
          </a:prstGeom>
          <a:noFill/>
          <a:extLst/>
        </p:spPr>
      </p:pic>
      <p:pic>
        <p:nvPicPr>
          <p:cNvPr id="6" name="Picture 3" descr="C:\seanlee\Grant\2011\Intel\3dmap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396" y="5440055"/>
            <a:ext cx="2053511" cy="1299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3" descr="CM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332" y="8964"/>
            <a:ext cx="3124200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2" descr="1st cop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2106"/>
            <a:ext cx="95726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3" descr="2nd copy"/>
          <p:cNvPicPr preferRelativeResize="0"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688" y="256890"/>
            <a:ext cx="1300163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5" descr="4th cop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8600"/>
            <a:ext cx="1511300" cy="14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4" descr="3rd copy"/>
          <p:cNvPicPr preferRelativeResize="0"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225" y="434119"/>
            <a:ext cx="1146175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seanlee\Georgia_Tech\Research\3D-NSA-Work\3D-MAPS V1 Pictures\3DMAPS V1-small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9" y="3522018"/>
            <a:ext cx="2343150" cy="1485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07503" y="1736359"/>
            <a:ext cx="8936497" cy="1800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prstClr val="black"/>
                </a:solidFill>
                <a:latin typeface="Arial"/>
                <a:cs typeface="Arial"/>
              </a:rPr>
              <a:t>Global Built-In Self-</a:t>
            </a:r>
            <a:r>
              <a:rPr lang="en-US" sz="3200" b="1" dirty="0" smtClean="0">
                <a:solidFill>
                  <a:prstClr val="black"/>
                </a:solidFill>
                <a:latin typeface="Arial"/>
                <a:cs typeface="Arial"/>
              </a:rPr>
              <a:t>Repair for 3D Memories with Redundancy </a:t>
            </a:r>
            <a:r>
              <a:rPr lang="en-US" sz="3200" b="1" dirty="0">
                <a:solidFill>
                  <a:prstClr val="black"/>
                </a:solidFill>
                <a:latin typeface="Arial"/>
                <a:cs typeface="Arial"/>
              </a:rPr>
              <a:t>Sharing </a:t>
            </a:r>
            <a:r>
              <a:rPr lang="en-US" sz="3200" b="1" dirty="0">
                <a:solidFill>
                  <a:prstClr val="black"/>
                </a:solidFill>
                <a:latin typeface="Arial"/>
                <a:cs typeface="Arial"/>
              </a:rPr>
              <a:t>&amp;</a:t>
            </a:r>
            <a:r>
              <a:rPr lang="en-US" sz="3200" b="1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3200" b="1" dirty="0">
                <a:solidFill>
                  <a:prstClr val="black"/>
                </a:solidFill>
                <a:latin typeface="Arial"/>
                <a:cs typeface="Arial"/>
              </a:rPr>
              <a:t>Parallel Testing</a:t>
            </a:r>
            <a:endParaRPr lang="en-US" altLang="ko-KR" sz="2400" b="1" dirty="0" smtClean="0">
              <a:latin typeface="Arial"/>
              <a:ea typeface="Gulim" pitchFamily="34" charset="-127"/>
              <a:cs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9" y="5161285"/>
            <a:ext cx="1053304" cy="969986"/>
          </a:xfrm>
          <a:prstGeom prst="rect">
            <a:avLst/>
          </a:prstGeom>
          <a:ln w="38100">
            <a:noFill/>
          </a:ln>
        </p:spPr>
      </p:pic>
      <p:pic>
        <p:nvPicPr>
          <p:cNvPr id="17" name="Picture 2" descr="C:\seanlee\Georgia_Tech\Research\3D-NSA-Work\3D-MAPS V1 Pictures\DSC00100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410" y="5837964"/>
            <a:ext cx="1348415" cy="901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963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263" y="6151341"/>
            <a:ext cx="8229600" cy="69704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 descr="BISR-timing_1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5" r="50269" b="59243"/>
          <a:stretch/>
        </p:blipFill>
        <p:spPr>
          <a:xfrm>
            <a:off x="5226206" y="1108237"/>
            <a:ext cx="3325657" cy="1905172"/>
          </a:xfrm>
          <a:prstGeom prst="rect">
            <a:avLst/>
          </a:prstGeom>
        </p:spPr>
      </p:pic>
      <p:pic>
        <p:nvPicPr>
          <p:cNvPr id="7" name="Picture 6" descr="3dbisr.e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75" t="9799" b="28671"/>
          <a:stretch/>
        </p:blipFill>
        <p:spPr>
          <a:xfrm>
            <a:off x="322262" y="844053"/>
            <a:ext cx="4770361" cy="51705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2263" y="1394635"/>
            <a:ext cx="13420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Memory layer 0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297360" y="3215618"/>
            <a:ext cx="13420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Memory layer 1</a:t>
            </a:r>
            <a:endParaRPr lang="en-US" sz="1400" dirty="0"/>
          </a:p>
        </p:txBody>
      </p:sp>
      <p:pic>
        <p:nvPicPr>
          <p:cNvPr id="10" name="Picture 9" descr="BISR-timing_1.eps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58" r="50269" b="23639"/>
          <a:stretch/>
        </p:blipFill>
        <p:spPr>
          <a:xfrm>
            <a:off x="5226206" y="3172510"/>
            <a:ext cx="3325657" cy="182645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56826" y="5042069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25954" y="3762476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18765" y="1819949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0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99107" y="5042069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16679" y="1408615"/>
            <a:ext cx="470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HiZ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52511" y="3242050"/>
            <a:ext cx="470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01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54115" y="856505"/>
            <a:ext cx="3386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cycle   1          2          </a:t>
            </a:r>
            <a:r>
              <a:rPr lang="en-US" sz="1400" b="1" dirty="0" smtClean="0">
                <a:solidFill>
                  <a:srgbClr val="FF0000"/>
                </a:solidFill>
              </a:rPr>
              <a:t>3</a:t>
            </a:r>
            <a:r>
              <a:rPr lang="en-US" sz="1400" b="1" dirty="0" smtClean="0"/>
              <a:t>   </a:t>
            </a:r>
            <a:r>
              <a:rPr lang="en-US" sz="1400" dirty="0" smtClean="0"/>
              <a:t>       4          5  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2318945" y="1602796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0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63850" y="3425091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1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51988" y="956121"/>
            <a:ext cx="7999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No Fault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40957" y="2755440"/>
            <a:ext cx="6591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Repair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04537" y="5055498"/>
            <a:ext cx="470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01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81421" y="5324942"/>
            <a:ext cx="10097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Accept info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0859" y="5025932"/>
            <a:ext cx="9427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BISR Layer</a:t>
            </a:r>
            <a:endParaRPr lang="en-US" sz="1400" dirty="0"/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322263" y="243200"/>
            <a:ext cx="8513762" cy="758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smtClean="0">
                <a:latin typeface="Tahoma"/>
                <a:cs typeface="Tahoma"/>
              </a:rPr>
              <a:t>3D BISR Timing Diagram</a:t>
            </a:r>
            <a:endParaRPr lang="en-US" sz="3200" b="1" dirty="0" smtClean="0">
              <a:latin typeface="Tahoma"/>
              <a:cs typeface="Tahom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79493" y="3237740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0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97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ISR-timing_1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5" r="50269" b="59243"/>
          <a:stretch/>
        </p:blipFill>
        <p:spPr>
          <a:xfrm>
            <a:off x="5226206" y="1108237"/>
            <a:ext cx="3325657" cy="1905172"/>
          </a:xfrm>
          <a:prstGeom prst="rect">
            <a:avLst/>
          </a:prstGeom>
        </p:spPr>
      </p:pic>
      <p:pic>
        <p:nvPicPr>
          <p:cNvPr id="7" name="Picture 6" descr="3dbisr.e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75" t="9799" b="28671"/>
          <a:stretch/>
        </p:blipFill>
        <p:spPr>
          <a:xfrm>
            <a:off x="322262" y="844053"/>
            <a:ext cx="4770361" cy="51705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2263" y="1394635"/>
            <a:ext cx="13420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Memory layer 0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297360" y="3215618"/>
            <a:ext cx="13420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Memory layer 1</a:t>
            </a:r>
            <a:endParaRPr lang="en-US" sz="1400" dirty="0"/>
          </a:p>
        </p:txBody>
      </p:sp>
      <p:pic>
        <p:nvPicPr>
          <p:cNvPr id="10" name="Picture 9" descr="BISR-timing_1.eps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58" r="50269" b="23639"/>
          <a:stretch/>
        </p:blipFill>
        <p:spPr>
          <a:xfrm>
            <a:off x="5226206" y="3172510"/>
            <a:ext cx="3325657" cy="182645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725954" y="3762476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0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18765" y="1819949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0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61754" y="2208311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0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99107" y="4085736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0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99107" y="5042069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0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16679" y="1408615"/>
            <a:ext cx="470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HiZ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52511" y="3242050"/>
            <a:ext cx="470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HiZ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54115" y="856505"/>
            <a:ext cx="3386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cycle   1          2          </a:t>
            </a:r>
            <a:r>
              <a:rPr lang="en-US" sz="1400" dirty="0" smtClean="0"/>
              <a:t>3          </a:t>
            </a:r>
            <a:r>
              <a:rPr lang="en-US" sz="1400" b="1" dirty="0" smtClean="0">
                <a:solidFill>
                  <a:srgbClr val="FF0000"/>
                </a:solidFill>
              </a:rPr>
              <a:t>4</a:t>
            </a:r>
            <a:r>
              <a:rPr lang="en-US" sz="1400" dirty="0" smtClean="0"/>
              <a:t>          5  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2318945" y="1602796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0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63850" y="3425091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0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51988" y="956121"/>
            <a:ext cx="7999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No Fault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40957" y="2755440"/>
            <a:ext cx="7999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No Fault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93872" y="5337394"/>
            <a:ext cx="9268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rgbClr val="FF0000"/>
                </a:solidFill>
              </a:rPr>
              <a:t>Alloc</a:t>
            </a:r>
            <a:r>
              <a:rPr lang="en-US" sz="1400" b="1" dirty="0" smtClean="0">
                <a:solidFill>
                  <a:srgbClr val="FF0000"/>
                </a:solidFill>
              </a:rPr>
              <a:t> GRU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0859" y="5025932"/>
            <a:ext cx="9427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BISR Layer</a:t>
            </a:r>
            <a:endParaRPr lang="en-US" sz="1400" dirty="0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322263" y="243200"/>
            <a:ext cx="8513762" cy="758825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latin typeface="Tahoma"/>
                <a:cs typeface="Tahoma"/>
              </a:rPr>
              <a:t>3D BISR </a:t>
            </a:r>
            <a:r>
              <a:rPr lang="en-US" sz="3200" b="1" dirty="0" smtClean="0">
                <a:latin typeface="Tahoma"/>
                <a:cs typeface="Tahoma"/>
              </a:rPr>
              <a:t>Timing Diagram</a:t>
            </a:r>
          </a:p>
        </p:txBody>
      </p:sp>
    </p:spTree>
    <p:extLst>
      <p:ext uri="{BB962C8B-B14F-4D97-AF65-F5344CB8AC3E}">
        <p14:creationId xmlns:p14="http://schemas.microsoft.com/office/powerpoint/2010/main" val="701582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B1BF-D8D0-4C9F-B535-20E700ECE6D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224590" y="497307"/>
            <a:ext cx="8779042" cy="609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Franklin Gothic Demi" pitchFamily="34" charset="0"/>
                <a:ea typeface="Gulim" pitchFamily="34" charset="-127"/>
              </a:rPr>
              <a:t>We now have </a:t>
            </a:r>
            <a:br>
              <a:rPr kumimoji="0" lang="en-US" sz="4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Franklin Gothic Demi" pitchFamily="34" charset="0"/>
                <a:ea typeface="Gulim" pitchFamily="34" charset="-127"/>
              </a:rPr>
            </a:br>
            <a:r>
              <a:rPr kumimoji="0" lang="en-US" sz="4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Franklin Gothic Demi" pitchFamily="34" charset="0"/>
                <a:ea typeface="Gulim" pitchFamily="34" charset="-127"/>
              </a:rPr>
              <a:t>Parallel Testing</a:t>
            </a:r>
            <a:br>
              <a:rPr kumimoji="0" lang="en-US" sz="4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Franklin Gothic Demi" pitchFamily="34" charset="0"/>
                <a:ea typeface="Gulim" pitchFamily="34" charset="-127"/>
              </a:rPr>
            </a:br>
            <a:r>
              <a:rPr lang="en-US" sz="4800" b="1" i="1" dirty="0">
                <a:solidFill>
                  <a:schemeClr val="bg1"/>
                </a:solidFill>
                <a:latin typeface="Franklin Gothic Demi" pitchFamily="34" charset="0"/>
                <a:ea typeface="Gulim" pitchFamily="34" charset="-127"/>
              </a:rPr>
              <a:t/>
            </a:r>
            <a:br>
              <a:rPr lang="en-US" sz="4800" b="1" i="1" dirty="0">
                <a:solidFill>
                  <a:schemeClr val="bg1"/>
                </a:solidFill>
                <a:latin typeface="Franklin Gothic Demi" pitchFamily="34" charset="0"/>
                <a:ea typeface="Gulim" pitchFamily="34" charset="-127"/>
              </a:rPr>
            </a:br>
            <a:r>
              <a:rPr lang="en-US" sz="4800" b="1" i="1" dirty="0" smtClean="0">
                <a:solidFill>
                  <a:schemeClr val="bg1"/>
                </a:solidFill>
                <a:latin typeface="Franklin Gothic Demi" pitchFamily="34" charset="0"/>
                <a:ea typeface="Gulim" pitchFamily="34" charset="-127"/>
              </a:rPr>
              <a:t>but still ….</a:t>
            </a:r>
            <a:br>
              <a:rPr lang="en-US" sz="4800" b="1" i="1" dirty="0" smtClean="0">
                <a:solidFill>
                  <a:schemeClr val="bg1"/>
                </a:solidFill>
                <a:latin typeface="Franklin Gothic Demi" pitchFamily="34" charset="0"/>
                <a:ea typeface="Gulim" pitchFamily="34" charset="-127"/>
              </a:rPr>
            </a:br>
            <a:r>
              <a:rPr lang="en-US" sz="4800" b="1" i="1" dirty="0">
                <a:solidFill>
                  <a:schemeClr val="bg1"/>
                </a:solidFill>
                <a:latin typeface="Franklin Gothic Demi" pitchFamily="34" charset="0"/>
                <a:ea typeface="Gulim" pitchFamily="34" charset="-127"/>
              </a:rPr>
              <a:t/>
            </a:r>
            <a:br>
              <a:rPr lang="en-US" sz="4800" b="1" i="1" dirty="0">
                <a:solidFill>
                  <a:schemeClr val="bg1"/>
                </a:solidFill>
                <a:latin typeface="Franklin Gothic Demi" pitchFamily="34" charset="0"/>
                <a:ea typeface="Gulim" pitchFamily="34" charset="-127"/>
              </a:rPr>
            </a:br>
            <a:r>
              <a:rPr lang="en-US" sz="4800" b="1" i="1" dirty="0" smtClean="0">
                <a:solidFill>
                  <a:schemeClr val="bg1"/>
                </a:solidFill>
                <a:latin typeface="Franklin Gothic Demi" pitchFamily="34" charset="0"/>
                <a:ea typeface="Gulim" pitchFamily="34" charset="-127"/>
              </a:rPr>
              <a:t>Serial Layer-by-Layer Reporting</a:t>
            </a:r>
            <a:endParaRPr kumimoji="0" lang="en-US" b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479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384175" y="2536825"/>
            <a:ext cx="876299" cy="438150"/>
          </a:xfrm>
          <a:prstGeom prst="roundRect">
            <a:avLst/>
          </a:prstGeom>
          <a:solidFill>
            <a:srgbClr val="3366FF">
              <a:alpha val="7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22263" y="259825"/>
            <a:ext cx="8513762" cy="758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latin typeface="Tahoma"/>
                <a:cs typeface="Tahoma"/>
              </a:rPr>
              <a:t>3D Redundant </a:t>
            </a:r>
            <a:r>
              <a:rPr lang="en-US" sz="3200" b="1" dirty="0" smtClean="0">
                <a:latin typeface="Tahoma"/>
                <a:cs typeface="Tahoma"/>
              </a:rPr>
              <a:t>Cylinder for Repair</a:t>
            </a:r>
            <a:endParaRPr lang="en-US" sz="3200" b="1" dirty="0" smtClean="0">
              <a:latin typeface="Tahoma"/>
              <a:cs typeface="Tahoma"/>
            </a:endParaRPr>
          </a:p>
        </p:txBody>
      </p:sp>
      <p:pic>
        <p:nvPicPr>
          <p:cNvPr id="2" name="Picture 1" descr="3dr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180" y="3554663"/>
            <a:ext cx="6143212" cy="2902477"/>
          </a:xfrm>
          <a:prstGeom prst="rect">
            <a:avLst/>
          </a:prstGeom>
        </p:spPr>
      </p:pic>
      <p:pic>
        <p:nvPicPr>
          <p:cNvPr id="9" name="Picture 8" descr="3dr_block_1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9150"/>
            <a:ext cx="4906842" cy="3040209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832862" y="1543782"/>
            <a:ext cx="4237158" cy="1431193"/>
          </a:xfrm>
        </p:spPr>
        <p:txBody>
          <a:bodyPr>
            <a:noAutofit/>
          </a:bodyPr>
          <a:lstStyle/>
          <a:p>
            <a:r>
              <a:rPr lang="en-US" sz="1800" dirty="0" smtClean="0"/>
              <a:t>Add redundant </a:t>
            </a:r>
            <a:r>
              <a:rPr lang="en-US" sz="1800" dirty="0" smtClean="0"/>
              <a:t>cylinder in BISR layer</a:t>
            </a:r>
            <a:endParaRPr lang="en-US" sz="1800" dirty="0" smtClean="0"/>
          </a:p>
          <a:p>
            <a:r>
              <a:rPr lang="en-US" sz="1800" dirty="0"/>
              <a:t>R</a:t>
            </a:r>
            <a:r>
              <a:rPr lang="en-US" sz="1800" dirty="0" smtClean="0"/>
              <a:t>ow, column, and cylinder </a:t>
            </a:r>
            <a:r>
              <a:rPr lang="en-US" sz="1800" dirty="0" smtClean="0"/>
              <a:t>replacement</a:t>
            </a:r>
          </a:p>
          <a:p>
            <a:r>
              <a:rPr lang="en-US" sz="1800" dirty="0" smtClean="0"/>
              <a:t>Uncommon to have &gt; 1 fault on a cylinder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93896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V="1">
            <a:off x="322263" y="6848384"/>
            <a:ext cx="8229600" cy="4571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3dbisr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75" t="9799" b="48259"/>
          <a:stretch/>
        </p:blipFill>
        <p:spPr>
          <a:xfrm>
            <a:off x="322262" y="634461"/>
            <a:ext cx="4770361" cy="35244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2263" y="1185042"/>
            <a:ext cx="13420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Memory layer 0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297360" y="3006025"/>
            <a:ext cx="13420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Memory layer 1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4669624" y="5724176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0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25954" y="3552883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18765" y="1610356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61754" y="1998718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61754" y="3782387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11905" y="5724176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16679" y="1199022"/>
            <a:ext cx="470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HiZ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52511" y="3032457"/>
            <a:ext cx="470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HiZ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54115" y="671570"/>
            <a:ext cx="3386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cycle    </a:t>
            </a:r>
            <a:r>
              <a:rPr lang="en-US" sz="1400" b="1" dirty="0" smtClean="0">
                <a:solidFill>
                  <a:srgbClr val="FF0000"/>
                </a:solidFill>
              </a:rPr>
              <a:t>1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smtClean="0"/>
              <a:t>          2           3           4           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2318945" y="1393203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0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63850" y="3215498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0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39145" y="746528"/>
            <a:ext cx="6270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Faulty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40957" y="2545847"/>
            <a:ext cx="6270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Faulty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94219" y="5930713"/>
            <a:ext cx="7504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Waiting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25" name="Picture 24" descr="3DR-timing.e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8" r="49847" b="21839"/>
          <a:stretch/>
        </p:blipFill>
        <p:spPr>
          <a:xfrm>
            <a:off x="5213876" y="942070"/>
            <a:ext cx="2973032" cy="3619657"/>
          </a:xfrm>
          <a:prstGeom prst="rect">
            <a:avLst/>
          </a:prstGeom>
        </p:spPr>
      </p:pic>
      <p:pic>
        <p:nvPicPr>
          <p:cNvPr id="26" name="Picture 25" descr="3dbisr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75" t="32687" b="50147"/>
          <a:stretch/>
        </p:blipFill>
        <p:spPr>
          <a:xfrm>
            <a:off x="322263" y="4151757"/>
            <a:ext cx="4770361" cy="1442491"/>
          </a:xfrm>
          <a:prstGeom prst="rect">
            <a:avLst/>
          </a:prstGeom>
        </p:spPr>
      </p:pic>
      <p:pic>
        <p:nvPicPr>
          <p:cNvPr id="27" name="Picture 26" descr="3dbisr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75" t="59121" b="28671"/>
          <a:stretch/>
        </p:blipFill>
        <p:spPr>
          <a:xfrm>
            <a:off x="322263" y="5594248"/>
            <a:ext cx="4770361" cy="10258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7360" y="4611043"/>
            <a:ext cx="13420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Memory layer 2</a:t>
            </a:r>
            <a:endParaRPr lang="en-US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480859" y="5618905"/>
            <a:ext cx="9427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BISR Layer</a:t>
            </a:r>
            <a:endParaRPr lang="en-US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3767384" y="5147776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203184" y="5377280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93941" y="4627350"/>
            <a:ext cx="470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HiZ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705280" y="4810391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0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682387" y="4140740"/>
            <a:ext cx="6270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Faulty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39" name="Picture 38" descr="3DR-timing.eps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8703" b="55062"/>
          <a:stretch/>
        </p:blipFill>
        <p:spPr>
          <a:xfrm>
            <a:off x="5181166" y="4561727"/>
            <a:ext cx="2973032" cy="1839073"/>
          </a:xfrm>
          <a:prstGeom prst="rect">
            <a:avLst/>
          </a:prstGeom>
        </p:spPr>
      </p:pic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17465" y="172619"/>
            <a:ext cx="8513762" cy="758825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ahoma"/>
                <a:cs typeface="Tahoma"/>
              </a:rPr>
              <a:t>Cylinder Replacement Timing Diagram</a:t>
            </a:r>
          </a:p>
        </p:txBody>
      </p:sp>
    </p:spTree>
    <p:extLst>
      <p:ext uri="{BB962C8B-B14F-4D97-AF65-F5344CB8AC3E}">
        <p14:creationId xmlns:p14="http://schemas.microsoft.com/office/powerpoint/2010/main" val="2441782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V="1">
            <a:off x="322263" y="6848384"/>
            <a:ext cx="8229600" cy="4571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465" y="172619"/>
            <a:ext cx="8513762" cy="758825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ahoma"/>
                <a:cs typeface="Tahoma"/>
              </a:rPr>
              <a:t>Cylinder Replacement Timing Diagram</a:t>
            </a:r>
          </a:p>
        </p:txBody>
      </p:sp>
      <p:pic>
        <p:nvPicPr>
          <p:cNvPr id="7" name="Picture 6" descr="3dbisr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75" t="9799" b="48259"/>
          <a:stretch/>
        </p:blipFill>
        <p:spPr>
          <a:xfrm>
            <a:off x="322262" y="634461"/>
            <a:ext cx="4770361" cy="35244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2263" y="1185042"/>
            <a:ext cx="13420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Memory layer 0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297360" y="3006025"/>
            <a:ext cx="13420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Memory layer 1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4669624" y="5724176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0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25954" y="3552883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18765" y="1610356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61754" y="1998718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61754" y="3782387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11905" y="5724176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16679" y="1199022"/>
            <a:ext cx="470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00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52511" y="3032457"/>
            <a:ext cx="470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HiZ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54115" y="671570"/>
            <a:ext cx="3386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cycle    1           </a:t>
            </a:r>
            <a:r>
              <a:rPr lang="en-US" sz="1400" b="1" dirty="0" smtClean="0">
                <a:solidFill>
                  <a:srgbClr val="FF0000"/>
                </a:solidFill>
              </a:rPr>
              <a:t>2</a:t>
            </a:r>
            <a:r>
              <a:rPr lang="en-US" sz="1400" b="1" dirty="0" smtClean="0"/>
              <a:t> </a:t>
            </a:r>
            <a:r>
              <a:rPr lang="en-US" sz="1400" dirty="0" smtClean="0"/>
              <a:t>          3           4           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2318945" y="1393203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63850" y="3215498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0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39145" y="746528"/>
            <a:ext cx="6591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Repair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40957" y="2545847"/>
            <a:ext cx="6270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Faulty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32569" y="5920746"/>
            <a:ext cx="10097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Accept info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25" name="Picture 24" descr="3DR-timing.e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8" r="49847" b="21839"/>
          <a:stretch/>
        </p:blipFill>
        <p:spPr>
          <a:xfrm>
            <a:off x="5213876" y="942070"/>
            <a:ext cx="2973032" cy="3619657"/>
          </a:xfrm>
          <a:prstGeom prst="rect">
            <a:avLst/>
          </a:prstGeom>
        </p:spPr>
      </p:pic>
      <p:pic>
        <p:nvPicPr>
          <p:cNvPr id="26" name="Picture 25" descr="3dbisr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75" t="32687" b="50147"/>
          <a:stretch/>
        </p:blipFill>
        <p:spPr>
          <a:xfrm>
            <a:off x="322263" y="4151757"/>
            <a:ext cx="4770361" cy="1442491"/>
          </a:xfrm>
          <a:prstGeom prst="rect">
            <a:avLst/>
          </a:prstGeom>
        </p:spPr>
      </p:pic>
      <p:pic>
        <p:nvPicPr>
          <p:cNvPr id="27" name="Picture 26" descr="3dbisr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75" t="59121" b="28671"/>
          <a:stretch/>
        </p:blipFill>
        <p:spPr>
          <a:xfrm>
            <a:off x="322263" y="5594248"/>
            <a:ext cx="4770361" cy="10258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7360" y="4611043"/>
            <a:ext cx="13420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Memory layer 2</a:t>
            </a:r>
            <a:endParaRPr lang="en-US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480859" y="5618905"/>
            <a:ext cx="9427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BISR Layer</a:t>
            </a:r>
            <a:endParaRPr lang="en-US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3767384" y="5147776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203184" y="5377280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93941" y="4627350"/>
            <a:ext cx="470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HiZ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705280" y="4810391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0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682387" y="4140740"/>
            <a:ext cx="6270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Faulty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39" name="Picture 38" descr="3DR-timing.eps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8703" b="55062"/>
          <a:stretch/>
        </p:blipFill>
        <p:spPr>
          <a:xfrm>
            <a:off x="5181166" y="4561727"/>
            <a:ext cx="2973032" cy="1839073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3001915" y="5682529"/>
            <a:ext cx="470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00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406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V="1">
            <a:off x="322263" y="6848384"/>
            <a:ext cx="8229600" cy="4571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3dbisr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75" t="9799" b="48259"/>
          <a:stretch/>
        </p:blipFill>
        <p:spPr>
          <a:xfrm>
            <a:off x="322262" y="634461"/>
            <a:ext cx="4770361" cy="35244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2263" y="1185042"/>
            <a:ext cx="13420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Memory layer 0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297360" y="3006025"/>
            <a:ext cx="13420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Memory layer 1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4669624" y="5724176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0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25954" y="3552883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18765" y="1610356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0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61754" y="1998718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0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61754" y="3782387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11905" y="5724176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16679" y="1199022"/>
            <a:ext cx="470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HiZ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52511" y="3032457"/>
            <a:ext cx="470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01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54115" y="671570"/>
            <a:ext cx="3386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cycle    </a:t>
            </a:r>
            <a:r>
              <a:rPr lang="en-US" sz="1400" dirty="0" smtClean="0">
                <a:solidFill>
                  <a:srgbClr val="000000"/>
                </a:solidFill>
              </a:rPr>
              <a:t>1 </a:t>
            </a:r>
            <a:r>
              <a:rPr lang="en-US" sz="1400" dirty="0" smtClean="0"/>
              <a:t>          2           </a:t>
            </a:r>
            <a:r>
              <a:rPr lang="en-US" sz="1400" b="1" dirty="0" smtClean="0">
                <a:solidFill>
                  <a:srgbClr val="FF0000"/>
                </a:solidFill>
              </a:rPr>
              <a:t>3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smtClean="0"/>
              <a:t>          4           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2318945" y="1393203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0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63850" y="3215498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62801" y="746528"/>
            <a:ext cx="7999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No Fault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40957" y="2545847"/>
            <a:ext cx="6591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Repair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53683" y="5903693"/>
            <a:ext cx="1162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Alloc</a:t>
            </a:r>
            <a:r>
              <a:rPr lang="en-US" sz="1400" dirty="0" smtClean="0">
                <a:solidFill>
                  <a:srgbClr val="FF0000"/>
                </a:solidFill>
              </a:rPr>
              <a:t> cylinder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25" name="Picture 24" descr="3DR-timing.e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8" r="49847" b="21839"/>
          <a:stretch/>
        </p:blipFill>
        <p:spPr>
          <a:xfrm>
            <a:off x="5213876" y="942070"/>
            <a:ext cx="2973032" cy="3619657"/>
          </a:xfrm>
          <a:prstGeom prst="rect">
            <a:avLst/>
          </a:prstGeom>
        </p:spPr>
      </p:pic>
      <p:pic>
        <p:nvPicPr>
          <p:cNvPr id="26" name="Picture 25" descr="3dbisr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75" t="32687" b="50147"/>
          <a:stretch/>
        </p:blipFill>
        <p:spPr>
          <a:xfrm>
            <a:off x="322263" y="4151757"/>
            <a:ext cx="4770361" cy="1442491"/>
          </a:xfrm>
          <a:prstGeom prst="rect">
            <a:avLst/>
          </a:prstGeom>
        </p:spPr>
      </p:pic>
      <p:pic>
        <p:nvPicPr>
          <p:cNvPr id="27" name="Picture 26" descr="3dbisr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75" t="59121" b="28671"/>
          <a:stretch/>
        </p:blipFill>
        <p:spPr>
          <a:xfrm>
            <a:off x="320099" y="5584755"/>
            <a:ext cx="4770361" cy="10258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7360" y="4611043"/>
            <a:ext cx="13420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Memory layer 2</a:t>
            </a:r>
            <a:endParaRPr lang="en-US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480859" y="5618905"/>
            <a:ext cx="9427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BISR Layer</a:t>
            </a:r>
            <a:endParaRPr lang="en-US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3767384" y="5147776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203184" y="5377280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93941" y="4627350"/>
            <a:ext cx="470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HiZ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705280" y="4810391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682387" y="4140740"/>
            <a:ext cx="6270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Faulty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39" name="Picture 38" descr="3DR-timing.eps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8703" b="55062"/>
          <a:stretch/>
        </p:blipFill>
        <p:spPr>
          <a:xfrm>
            <a:off x="5181166" y="4561727"/>
            <a:ext cx="2973032" cy="1839073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3001915" y="5682529"/>
            <a:ext cx="470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01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17465" y="172619"/>
            <a:ext cx="8513762" cy="758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mtClean="0">
                <a:latin typeface="Tahoma"/>
                <a:cs typeface="Tahoma"/>
              </a:rPr>
              <a:t>Cylinder Replacement Timing Diagram</a:t>
            </a:r>
            <a:endParaRPr lang="en-US" sz="3200" b="1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722406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V="1">
            <a:off x="322263" y="6848384"/>
            <a:ext cx="8229600" cy="4571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3dbisr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75" t="9799" b="48259"/>
          <a:stretch/>
        </p:blipFill>
        <p:spPr>
          <a:xfrm>
            <a:off x="322262" y="634461"/>
            <a:ext cx="4770361" cy="35244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2263" y="1185042"/>
            <a:ext cx="13420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Memory layer 0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297360" y="3006025"/>
            <a:ext cx="13420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Memory layer 1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4669624" y="5724176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25954" y="3552883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0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18765" y="1610356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0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61754" y="1998718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0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61754" y="3782387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0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11905" y="5724176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0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16679" y="1199022"/>
            <a:ext cx="470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HiZ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52511" y="3032457"/>
            <a:ext cx="470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HiZ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54115" y="671570"/>
            <a:ext cx="3386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cycle    1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smtClean="0"/>
              <a:t>          2           3          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b="1" dirty="0" smtClean="0">
                <a:solidFill>
                  <a:srgbClr val="FF0000"/>
                </a:solidFill>
              </a:rPr>
              <a:t>4</a:t>
            </a:r>
            <a:r>
              <a:rPr lang="en-US" sz="1400" dirty="0" smtClean="0">
                <a:solidFill>
                  <a:srgbClr val="FF0000"/>
                </a:solidFill>
              </a:rPr>
              <a:t>           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18945" y="1393203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0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63850" y="3215498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0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58073" y="746528"/>
            <a:ext cx="7999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No Fault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73397" y="2559357"/>
            <a:ext cx="7999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No Fault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94219" y="5930713"/>
            <a:ext cx="7504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Waiting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25" name="Picture 24" descr="3DR-timing.e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8" r="49847" b="21839"/>
          <a:stretch/>
        </p:blipFill>
        <p:spPr>
          <a:xfrm>
            <a:off x="5213876" y="942070"/>
            <a:ext cx="2973032" cy="3619657"/>
          </a:xfrm>
          <a:prstGeom prst="rect">
            <a:avLst/>
          </a:prstGeom>
        </p:spPr>
      </p:pic>
      <p:pic>
        <p:nvPicPr>
          <p:cNvPr id="26" name="Picture 25" descr="3dbisr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75" t="32687" b="50147"/>
          <a:stretch/>
        </p:blipFill>
        <p:spPr>
          <a:xfrm>
            <a:off x="322263" y="4151757"/>
            <a:ext cx="4770361" cy="1442491"/>
          </a:xfrm>
          <a:prstGeom prst="rect">
            <a:avLst/>
          </a:prstGeom>
        </p:spPr>
      </p:pic>
      <p:pic>
        <p:nvPicPr>
          <p:cNvPr id="27" name="Picture 26" descr="3dbisr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75" t="59121" b="28671"/>
          <a:stretch/>
        </p:blipFill>
        <p:spPr>
          <a:xfrm>
            <a:off x="320099" y="5594248"/>
            <a:ext cx="4770361" cy="10258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7360" y="4611043"/>
            <a:ext cx="13420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Memory layer 2</a:t>
            </a:r>
            <a:endParaRPr lang="en-US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480859" y="5618905"/>
            <a:ext cx="9427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BISR Layer</a:t>
            </a:r>
            <a:endParaRPr lang="en-US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3767384" y="5147776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0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203184" y="5377280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0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93941" y="4627350"/>
            <a:ext cx="470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HiZ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705280" y="4810391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0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601315" y="4140740"/>
            <a:ext cx="7999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No Fault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39" name="Picture 38" descr="3DR-timing.eps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8703" b="55062"/>
          <a:stretch/>
        </p:blipFill>
        <p:spPr>
          <a:xfrm>
            <a:off x="5181166" y="4561727"/>
            <a:ext cx="2973032" cy="1839073"/>
          </a:xfrm>
          <a:prstGeom prst="rect">
            <a:avLst/>
          </a:prstGeom>
        </p:spPr>
      </p:pic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17465" y="172619"/>
            <a:ext cx="8513762" cy="758825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ahoma"/>
                <a:cs typeface="Tahoma"/>
              </a:rPr>
              <a:t>Cylinder Replacement Timing Diagram</a:t>
            </a:r>
          </a:p>
        </p:txBody>
      </p:sp>
    </p:spTree>
    <p:extLst>
      <p:ext uri="{BB962C8B-B14F-4D97-AF65-F5344CB8AC3E}">
        <p14:creationId xmlns:p14="http://schemas.microsoft.com/office/powerpoint/2010/main" val="2808579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7746"/>
            <a:ext cx="8229600" cy="4698417"/>
          </a:xfrm>
        </p:spPr>
        <p:txBody>
          <a:bodyPr/>
          <a:lstStyle/>
          <a:p>
            <a:r>
              <a:rPr lang="en-US" dirty="0" smtClean="0"/>
              <a:t>8-layer 3D memory</a:t>
            </a:r>
          </a:p>
          <a:p>
            <a:r>
              <a:rPr lang="en-US" dirty="0" smtClean="0"/>
              <a:t>1024×1024×8-bit per layer</a:t>
            </a:r>
            <a:endParaRPr lang="en-US" dirty="0" smtClean="0"/>
          </a:p>
          <a:p>
            <a:r>
              <a:rPr lang="en-US" dirty="0" smtClean="0"/>
              <a:t>Clustered fault </a:t>
            </a:r>
            <a:r>
              <a:rPr lang="en-US" dirty="0" smtClean="0"/>
              <a:t>model </a:t>
            </a:r>
            <a:r>
              <a:rPr lang="en-US" sz="2400" dirty="0" smtClean="0"/>
              <a:t>[</a:t>
            </a:r>
            <a:r>
              <a:rPr lang="en-US" sz="2400" dirty="0" err="1" smtClean="0"/>
              <a:t>Stapper</a:t>
            </a:r>
            <a:r>
              <a:rPr lang="en-US" sz="2400" dirty="0" smtClean="0"/>
              <a:t>,</a:t>
            </a:r>
            <a:r>
              <a:rPr lang="en-US" sz="2400" dirty="0" smtClean="0"/>
              <a:t> TCAD‘89</a:t>
            </a:r>
            <a:r>
              <a:rPr lang="en-US" sz="2400" dirty="0" smtClean="0"/>
              <a:t>]</a:t>
            </a:r>
            <a:endParaRPr lang="en-US" sz="2400" dirty="0" smtClean="0"/>
          </a:p>
          <a:p>
            <a:r>
              <a:rPr lang="en-US" dirty="0" smtClean="0"/>
              <a:t>Assume certain susceptibility parameters of fabrication process </a:t>
            </a:r>
            <a:r>
              <a:rPr lang="en-US" sz="2400" dirty="0" smtClean="0"/>
              <a:t>[Lu et al., TVLSI’10]</a:t>
            </a:r>
          </a:p>
          <a:p>
            <a:r>
              <a:rPr lang="en-US" dirty="0"/>
              <a:t>23.5 faults per </a:t>
            </a:r>
            <a:r>
              <a:rPr lang="en-US" dirty="0" smtClean="0"/>
              <a:t>layer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22263" y="333039"/>
            <a:ext cx="8513762" cy="758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latin typeface="Tahoma"/>
                <a:cs typeface="Tahoma"/>
              </a:rPr>
              <a:t>Evaluation Baseline</a:t>
            </a:r>
            <a:endParaRPr lang="en-US" sz="3200" b="1" dirty="0" smtClean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541020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68214" y="316997"/>
            <a:ext cx="8662975" cy="758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latin typeface="Tahoma"/>
                <a:cs typeface="Tahoma"/>
              </a:rPr>
              <a:t>Local vs. </a:t>
            </a:r>
            <a:r>
              <a:rPr lang="en-US" sz="3200" b="1" dirty="0" smtClean="0">
                <a:latin typeface="Tahoma"/>
                <a:cs typeface="Tahoma"/>
              </a:rPr>
              <a:t>Global Redundancy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4444780"/>
            <a:ext cx="8229600" cy="1681383"/>
          </a:xfrm>
        </p:spPr>
        <p:txBody>
          <a:bodyPr>
            <a:noAutofit/>
          </a:bodyPr>
          <a:lstStyle/>
          <a:p>
            <a:r>
              <a:rPr lang="en-US" sz="2400" dirty="0" smtClean="0"/>
              <a:t>Local: dedicated, non-shareable redundancy </a:t>
            </a:r>
            <a:r>
              <a:rPr lang="en-US" sz="2400" dirty="0" smtClean="0"/>
              <a:t>to each </a:t>
            </a:r>
            <a:r>
              <a:rPr lang="en-US" sz="2400" dirty="0" smtClean="0"/>
              <a:t>layer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Semi-global: Shareable </a:t>
            </a:r>
            <a:r>
              <a:rPr lang="en-US" sz="2400" dirty="0" smtClean="0"/>
              <a:t>within a </a:t>
            </a:r>
            <a:r>
              <a:rPr lang="en-US" sz="2400" dirty="0" smtClean="0"/>
              <a:t>4-layer group, </a:t>
            </a:r>
            <a:r>
              <a:rPr lang="en-US" sz="2400" dirty="0" smtClean="0"/>
              <a:t>non-shareable </a:t>
            </a:r>
            <a:r>
              <a:rPr lang="en-US" sz="2400" dirty="0" smtClean="0"/>
              <a:t>across </a:t>
            </a:r>
            <a:r>
              <a:rPr lang="en-US" sz="2400" dirty="0" smtClean="0"/>
              <a:t>groups</a:t>
            </a:r>
            <a:endParaRPr lang="en-US" sz="2400" dirty="0" smtClean="0"/>
          </a:p>
          <a:p>
            <a:r>
              <a:rPr lang="en-US" sz="2400" dirty="0" smtClean="0"/>
              <a:t>Global: Shareable redundancy </a:t>
            </a:r>
            <a:r>
              <a:rPr lang="en-US" sz="2400" dirty="0" smtClean="0"/>
              <a:t>across all </a:t>
            </a:r>
            <a:r>
              <a:rPr lang="en-US" sz="2400" dirty="0" smtClean="0"/>
              <a:t>memory </a:t>
            </a:r>
            <a:r>
              <a:rPr lang="en-US" sz="2400" dirty="0" smtClean="0"/>
              <a:t>layers</a:t>
            </a:r>
          </a:p>
          <a:p>
            <a:r>
              <a:rPr lang="en-US" sz="2400" b="1" dirty="0" smtClean="0"/>
              <a:t>27%</a:t>
            </a:r>
            <a:r>
              <a:rPr lang="en-US" sz="2400" dirty="0" smtClean="0"/>
              <a:t> higher repair rate over Local, </a:t>
            </a:r>
            <a:r>
              <a:rPr lang="en-US" sz="2400" b="1" dirty="0" smtClean="0"/>
              <a:t>8.6% </a:t>
            </a:r>
            <a:r>
              <a:rPr lang="en-US" sz="2400" dirty="0" smtClean="0"/>
              <a:t>over Semi-Global. </a:t>
            </a:r>
            <a:endParaRPr lang="en-US" sz="2400" dirty="0" smtClean="0"/>
          </a:p>
        </p:txBody>
      </p:sp>
      <p:pic>
        <p:nvPicPr>
          <p:cNvPr id="1026" name="Picture 2" descr="C:\Documents and Settings\Xiaodong\桌面\global_compa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25" y="1091864"/>
            <a:ext cx="7339974" cy="3465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375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2263" y="349081"/>
            <a:ext cx="8513762" cy="7588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Tahoma"/>
              </a:rPr>
              <a:t>3D Memory Architecture</a:t>
            </a:r>
            <a:endParaRPr kumimoji="0" lang="zh-TW" altLang="en-US" sz="3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pic>
        <p:nvPicPr>
          <p:cNvPr id="9" name="Picture 8" descr="3D-Array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20" y="1099392"/>
            <a:ext cx="4387501" cy="2662716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125855" y="1186073"/>
            <a:ext cx="3710169" cy="231678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High </a:t>
            </a:r>
            <a:r>
              <a:rPr lang="en-US" dirty="0" smtClean="0"/>
              <a:t>Density</a:t>
            </a:r>
          </a:p>
          <a:p>
            <a:r>
              <a:rPr lang="en-US" dirty="0" smtClean="0"/>
              <a:t>Low </a:t>
            </a:r>
            <a:r>
              <a:rPr lang="en-US" dirty="0" smtClean="0"/>
              <a:t>latency</a:t>
            </a:r>
          </a:p>
          <a:p>
            <a:r>
              <a:rPr lang="en-US" dirty="0" smtClean="0"/>
              <a:t>Energy </a:t>
            </a:r>
            <a:r>
              <a:rPr lang="en-US" dirty="0"/>
              <a:t>E</a:t>
            </a:r>
            <a:r>
              <a:rPr lang="en-US" dirty="0" smtClean="0"/>
              <a:t>fficiency</a:t>
            </a:r>
          </a:p>
          <a:p>
            <a:r>
              <a:rPr lang="en-US" dirty="0"/>
              <a:t>High </a:t>
            </a:r>
            <a:r>
              <a:rPr lang="en-US" dirty="0" smtClean="0"/>
              <a:t>Bandwidth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700" y="4858502"/>
            <a:ext cx="2831492" cy="1732206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222652" y="4262853"/>
            <a:ext cx="3545307" cy="1861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Heterogeneous </a:t>
            </a:r>
            <a:r>
              <a:rPr lang="en-US" dirty="0" smtClean="0"/>
              <a:t>Integration</a:t>
            </a:r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4717922" y="3514552"/>
            <a:ext cx="4320632" cy="2830098"/>
            <a:chOff x="4910426" y="3899560"/>
            <a:chExt cx="4320632" cy="283009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1984" y="3899560"/>
              <a:ext cx="3321960" cy="2501240"/>
            </a:xfrm>
            <a:prstGeom prst="rect">
              <a:avLst/>
            </a:prstGeom>
          </p:spPr>
        </p:pic>
        <p:cxnSp>
          <p:nvCxnSpPr>
            <p:cNvPr id="7" name="Straight Arrow Connector 6"/>
            <p:cNvCxnSpPr/>
            <p:nvPr/>
          </p:nvCxnSpPr>
          <p:spPr>
            <a:xfrm>
              <a:off x="8116491" y="4605338"/>
              <a:ext cx="3572" cy="271462"/>
            </a:xfrm>
            <a:prstGeom prst="straightConnector1">
              <a:avLst/>
            </a:prstGeom>
            <a:ln>
              <a:solidFill>
                <a:srgbClr val="FFFF00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8120063" y="4878718"/>
              <a:ext cx="3572" cy="1522082"/>
            </a:xfrm>
            <a:prstGeom prst="straightConnector1">
              <a:avLst/>
            </a:prstGeom>
            <a:ln>
              <a:solidFill>
                <a:srgbClr val="FFFF00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8043863" y="4878718"/>
              <a:ext cx="138112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8324051" y="4556403"/>
              <a:ext cx="57470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00FF"/>
                  </a:solidFill>
                </a:rPr>
                <a:t>Core</a:t>
              </a:r>
              <a:endParaRPr lang="en-US" sz="1600" b="1" dirty="0">
                <a:solidFill>
                  <a:srgbClr val="0000FF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314525" y="5404128"/>
              <a:ext cx="9165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00FF"/>
                  </a:solidFill>
                </a:rPr>
                <a:t>Memory</a:t>
              </a:r>
              <a:endParaRPr lang="en-US" sz="1600" b="1" dirty="0">
                <a:solidFill>
                  <a:srgbClr val="0000FF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175089" y="4094383"/>
              <a:ext cx="5021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</a:rPr>
                <a:t>TSV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H="1">
              <a:off x="6879102" y="4432937"/>
              <a:ext cx="436099" cy="292743"/>
            </a:xfrm>
            <a:prstGeom prst="straightConnector1">
              <a:avLst/>
            </a:prstGeom>
            <a:ln>
              <a:solidFill>
                <a:srgbClr val="FFFF00"/>
              </a:solidFill>
              <a:headEnd type="none" w="med" len="med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5484056" y="4474686"/>
              <a:ext cx="1" cy="402114"/>
            </a:xfrm>
            <a:prstGeom prst="straightConnector1">
              <a:avLst/>
            </a:prstGeom>
            <a:ln>
              <a:solidFill>
                <a:srgbClr val="FFFF00"/>
              </a:solidFill>
              <a:headEnd type="none" w="med" len="med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5190789" y="4147115"/>
              <a:ext cx="7729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</a:rPr>
                <a:t>F2F via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910426" y="6360326"/>
              <a:ext cx="23984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[3D-MAPS, ISSCC 2012]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989348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68214" y="349081"/>
            <a:ext cx="8662975" cy="758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latin typeface="Tahoma"/>
                <a:cs typeface="Tahoma"/>
              </a:rPr>
              <a:t>3D BISR Comparison: GESP vs. MESP</a:t>
            </a:r>
            <a:endParaRPr lang="en-US" sz="3200" b="1" dirty="0" smtClean="0">
              <a:latin typeface="Tahoma"/>
              <a:cs typeface="Tahoma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68214" y="5675579"/>
            <a:ext cx="8662975" cy="789724"/>
          </a:xfrm>
        </p:spPr>
        <p:txBody>
          <a:bodyPr>
            <a:noAutofit/>
          </a:bodyPr>
          <a:lstStyle/>
          <a:p>
            <a:r>
              <a:rPr lang="en-US" sz="2400" dirty="0"/>
              <a:t>Grid: The </a:t>
            </a:r>
            <a:r>
              <a:rPr lang="en-US" sz="2400" dirty="0" smtClean="0"/>
              <a:t>width (x 8bits) </a:t>
            </a:r>
            <a:r>
              <a:rPr lang="en-US" sz="2400" dirty="0"/>
              <a:t>of a row/column that a </a:t>
            </a:r>
            <a:r>
              <a:rPr lang="en-US" sz="2400" dirty="0" smtClean="0"/>
              <a:t>GRU can replace</a:t>
            </a:r>
          </a:p>
          <a:p>
            <a:r>
              <a:rPr lang="en-US" sz="2400" b="1" dirty="0" smtClean="0"/>
              <a:t>8.3%</a:t>
            </a:r>
            <a:r>
              <a:rPr lang="en-US" sz="2400" dirty="0" smtClean="0"/>
              <a:t> improvement (up to </a:t>
            </a:r>
            <a:r>
              <a:rPr lang="en-US" sz="2400" b="1" dirty="0" smtClean="0"/>
              <a:t>27.6%</a:t>
            </a:r>
            <a:r>
              <a:rPr lang="en-US" sz="2400" dirty="0" smtClean="0"/>
              <a:t>)</a:t>
            </a:r>
            <a:endParaRPr lang="en-US" sz="2400" dirty="0" smtClean="0"/>
          </a:p>
        </p:txBody>
      </p:sp>
      <p:pic>
        <p:nvPicPr>
          <p:cNvPr id="5" name="Picture 4" descr="mesp_grid_4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2" y="1142594"/>
            <a:ext cx="2420606" cy="1852388"/>
          </a:xfrm>
          <a:prstGeom prst="rect">
            <a:avLst/>
          </a:prstGeom>
        </p:spPr>
      </p:pic>
      <p:pic>
        <p:nvPicPr>
          <p:cNvPr id="6" name="Picture 5" descr="mesp_grid_8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408" y="1142593"/>
            <a:ext cx="2384093" cy="1852389"/>
          </a:xfrm>
          <a:prstGeom prst="rect">
            <a:avLst/>
          </a:prstGeom>
        </p:spPr>
      </p:pic>
      <p:pic>
        <p:nvPicPr>
          <p:cNvPr id="7" name="Picture 6" descr="mesp_grid_16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361" y="1142593"/>
            <a:ext cx="2435549" cy="1852389"/>
          </a:xfrm>
          <a:prstGeom prst="rect">
            <a:avLst/>
          </a:prstGeom>
        </p:spPr>
      </p:pic>
      <p:pic>
        <p:nvPicPr>
          <p:cNvPr id="8" name="Picture 7" descr="mesp_grid_32.ep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913" y="1142594"/>
            <a:ext cx="2389809" cy="18523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48094" y="2994982"/>
            <a:ext cx="816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Grid=4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031012" y="3004108"/>
            <a:ext cx="816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Grid=8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04739" y="3004108"/>
            <a:ext cx="93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Grid=16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483884" y="2994982"/>
            <a:ext cx="93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Grid=32</a:t>
            </a:r>
            <a:endParaRPr lang="en-US" dirty="0"/>
          </a:p>
        </p:txBody>
      </p:sp>
      <p:pic>
        <p:nvPicPr>
          <p:cNvPr id="14" name="Picture 13" descr="mesp_grid_64.ep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6" y="3405564"/>
            <a:ext cx="2435752" cy="1858261"/>
          </a:xfrm>
          <a:prstGeom prst="rect">
            <a:avLst/>
          </a:prstGeom>
        </p:spPr>
      </p:pic>
      <p:pic>
        <p:nvPicPr>
          <p:cNvPr id="15" name="Picture 14" descr="mesp_grid_128.eps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408" y="3405564"/>
            <a:ext cx="2384292" cy="1858261"/>
          </a:xfrm>
          <a:prstGeom prst="rect">
            <a:avLst/>
          </a:prstGeom>
        </p:spPr>
      </p:pic>
      <p:pic>
        <p:nvPicPr>
          <p:cNvPr id="16" name="Picture 15" descr="mesp_grid_256.eps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361" y="3405564"/>
            <a:ext cx="2435751" cy="1858261"/>
          </a:xfrm>
          <a:prstGeom prst="rect">
            <a:avLst/>
          </a:prstGeom>
        </p:spPr>
      </p:pic>
      <p:pic>
        <p:nvPicPr>
          <p:cNvPr id="17" name="Picture 16" descr="mesp_grid_512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912" y="3405564"/>
            <a:ext cx="2390087" cy="187424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48094" y="5270679"/>
            <a:ext cx="93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Grid=64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031012" y="5279805"/>
            <a:ext cx="1050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Grid=128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304739" y="5279805"/>
            <a:ext cx="1050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Grid=256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483884" y="5270679"/>
            <a:ext cx="1050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Grid=512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644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3300908"/>
              </p:ext>
            </p:extLst>
          </p:nvPr>
        </p:nvGraphicFramePr>
        <p:xfrm>
          <a:off x="327025" y="1052513"/>
          <a:ext cx="8507413" cy="5472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322263" y="333039"/>
            <a:ext cx="8513762" cy="758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latin typeface="Tahoma"/>
                <a:cs typeface="Tahoma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49414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D8644271-75E2-4D95-8E22-EBB7352FF3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>
                                            <p:graphicEl>
                                              <a:dgm id="{D8644271-75E2-4D95-8E22-EBB7352FF3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>
                                            <p:graphicEl>
                                              <a:dgm id="{D8644271-75E2-4D95-8E22-EBB7352FF3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>
                                            <p:graphicEl>
                                              <a:dgm id="{D8644271-75E2-4D95-8E22-EBB7352FF3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0D017A62-99CC-468B-B7A8-CDCAE014E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>
                                            <p:graphicEl>
                                              <a:dgm id="{0D017A62-99CC-468B-B7A8-CDCAE014E0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>
                                            <p:graphicEl>
                                              <a:dgm id="{0D017A62-99CC-468B-B7A8-CDCAE014E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>
                                            <p:graphicEl>
                                              <a:dgm id="{0D017A62-99CC-468B-B7A8-CDCAE014E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8FE9B09C-66D7-45D1-825A-AC0D012E6B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>
                                            <p:graphicEl>
                                              <a:dgm id="{8FE9B09C-66D7-45D1-825A-AC0D012E6B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>
                                            <p:graphicEl>
                                              <a:dgm id="{8FE9B09C-66D7-45D1-825A-AC0D012E6B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>
                                            <p:graphicEl>
                                              <a:dgm id="{8FE9B09C-66D7-45D1-825A-AC0D012E6B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2941ED2A-9192-4E73-9EE6-A1EB8DBC7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>
                                            <p:graphicEl>
                                              <a:dgm id="{2941ED2A-9192-4E73-9EE6-A1EB8DBC76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>
                                            <p:graphicEl>
                                              <a:dgm id="{2941ED2A-9192-4E73-9EE6-A1EB8DBC7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>
                                            <p:graphicEl>
                                              <a:dgm id="{2941ED2A-9192-4E73-9EE6-A1EB8DBC7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1277ACFE-EEDC-4DA7-8E2A-9E79087650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>
                                            <p:graphicEl>
                                              <a:dgm id="{1277ACFE-EEDC-4DA7-8E2A-9E79087650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>
                                            <p:graphicEl>
                                              <a:dgm id="{1277ACFE-EEDC-4DA7-8E2A-9E79087650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>
                                            <p:graphicEl>
                                              <a:dgm id="{1277ACFE-EEDC-4DA7-8E2A-9E79087650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906803A3-6932-4D99-8883-B0DB0398E4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>
                                            <p:graphicEl>
                                              <a:dgm id="{906803A3-6932-4D99-8883-B0DB0398E4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>
                                            <p:graphicEl>
                                              <a:dgm id="{906803A3-6932-4D99-8883-B0DB0398E4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>
                                            <p:graphicEl>
                                              <a:dgm id="{906803A3-6932-4D99-8883-B0DB0398E4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F8AA969B-030E-46CD-A357-AC528518DD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>
                                            <p:graphicEl>
                                              <a:dgm id="{F8AA969B-030E-46CD-A357-AC528518DD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>
                                            <p:graphicEl>
                                              <a:dgm id="{F8AA969B-030E-46CD-A357-AC528518DD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>
                                            <p:graphicEl>
                                              <a:dgm id="{F8AA969B-030E-46CD-A357-AC528518DD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6554EADA-37C1-4771-A6CC-F58F984E1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>
                                            <p:graphicEl>
                                              <a:dgm id="{6554EADA-37C1-4771-A6CC-F58F984E18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>
                                            <p:graphicEl>
                                              <a:dgm id="{6554EADA-37C1-4771-A6CC-F58F984E1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>
                                            <p:graphicEl>
                                              <a:dgm id="{6554EADA-37C1-4771-A6CC-F58F984E1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C3336D61-A136-414B-BC31-28463A186C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">
                                            <p:graphicEl>
                                              <a:dgm id="{C3336D61-A136-414B-BC31-28463A186C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>
                                            <p:graphicEl>
                                              <a:dgm id="{C3336D61-A136-414B-BC31-28463A186C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>
                                            <p:graphicEl>
                                              <a:dgm id="{C3336D61-A136-414B-BC31-28463A186C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109D6CBC-B788-4E74-AFF7-6235BADD7E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">
                                            <p:graphicEl>
                                              <a:dgm id="{109D6CBC-B788-4E74-AFF7-6235BADD7E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>
                                            <p:graphicEl>
                                              <a:dgm id="{109D6CBC-B788-4E74-AFF7-6235BADD7E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>
                                            <p:graphicEl>
                                              <a:dgm id="{109D6CBC-B788-4E74-AFF7-6235BADD7E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3B2EE3B8-E1F0-47BC-9766-96A7C9ED9C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0">
                                            <p:graphicEl>
                                              <a:dgm id="{3B2EE3B8-E1F0-47BC-9766-96A7C9ED9C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>
                                            <p:graphicEl>
                                              <a:dgm id="{3B2EE3B8-E1F0-47BC-9766-96A7C9ED9C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>
                                            <p:graphicEl>
                                              <a:dgm id="{3B2EE3B8-E1F0-47BC-9766-96A7C9ED9C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>
              <a:tabLst>
                <a:tab pos="3200400" algn="l"/>
              </a:tabLst>
            </a:pPr>
            <a:endParaRPr lang="en-US" sz="4000" b="1">
              <a:solidFill>
                <a:schemeClr val="tx2"/>
              </a:solidFill>
              <a:latin typeface="Franklin Gothic Demi" pitchFamily="34" charset="0"/>
            </a:endParaRPr>
          </a:p>
        </p:txBody>
      </p:sp>
      <p:sp>
        <p:nvSpPr>
          <p:cNvPr id="155653" name="Text Placeholder 2"/>
          <p:cNvSpPr>
            <a:spLocks/>
          </p:cNvSpPr>
          <p:nvPr/>
        </p:nvSpPr>
        <p:spPr bwMode="auto">
          <a:xfrm>
            <a:off x="722313" y="1765528"/>
            <a:ext cx="77724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l">
              <a:spcBef>
                <a:spcPct val="20000"/>
              </a:spcBef>
              <a:buClr>
                <a:schemeClr val="tx1"/>
              </a:buClr>
            </a:pPr>
            <a:r>
              <a:rPr lang="en-US" sz="4400" dirty="0" smtClean="0">
                <a:solidFill>
                  <a:schemeClr val="bg1"/>
                </a:solidFill>
                <a:latin typeface="Copperplate Gothic Bold" pitchFamily="34" charset="0"/>
              </a:rPr>
              <a:t>That’s all, Folks !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06240" y="5166360"/>
            <a:ext cx="4800600" cy="138499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>
              <a:defRPr/>
            </a:pPr>
            <a:r>
              <a:rPr lang="en-US" sz="2800" b="1" dirty="0">
                <a:ln w="11430"/>
                <a:solidFill>
                  <a:srgbClr val="FF99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ea typeface="新細明體" pitchFamily="18" charset="-120"/>
                <a:cs typeface="Arial" charset="0"/>
              </a:rPr>
              <a:t>Georgia Tech</a:t>
            </a:r>
          </a:p>
          <a:p>
            <a:pPr algn="l">
              <a:defRPr/>
            </a:pPr>
            <a:r>
              <a:rPr lang="en-US" sz="2800" b="1" dirty="0">
                <a:ln w="11430"/>
                <a:solidFill>
                  <a:srgbClr val="FF99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ea typeface="新細明體" pitchFamily="18" charset="-120"/>
                <a:cs typeface="Arial" charset="0"/>
              </a:rPr>
              <a:t>ECE MARS Lab</a:t>
            </a:r>
          </a:p>
          <a:p>
            <a:pPr algn="l">
              <a:defRPr/>
            </a:pPr>
            <a:r>
              <a:rPr lang="en-US" sz="2800" b="1" dirty="0">
                <a:ln w="11430"/>
                <a:solidFill>
                  <a:srgbClr val="FF99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ea typeface="新細明體" pitchFamily="18" charset="-120"/>
                <a:cs typeface="Arial" charset="0"/>
              </a:rPr>
              <a:t>http://arch.ece.gatech.edu</a:t>
            </a:r>
          </a:p>
        </p:txBody>
      </p:sp>
      <p:pic>
        <p:nvPicPr>
          <p:cNvPr id="155655" name="Picture 5" descr="buzz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038" y="4181475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5514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420" y="5005473"/>
            <a:ext cx="5365737" cy="1050853"/>
          </a:xfrm>
        </p:spPr>
        <p:txBody>
          <a:bodyPr>
            <a:noAutofit/>
          </a:bodyPr>
          <a:lstStyle/>
          <a:p>
            <a:r>
              <a:rPr lang="en-US" sz="2800" dirty="0" smtClean="0"/>
              <a:t>Decoder redirection</a:t>
            </a:r>
          </a:p>
          <a:p>
            <a:r>
              <a:rPr lang="en-US" sz="2800" dirty="0" smtClean="0"/>
              <a:t>Non-shareable </a:t>
            </a:r>
            <a:r>
              <a:rPr lang="en-US" sz="2800" dirty="0" smtClean="0"/>
              <a:t>local redundancy</a:t>
            </a:r>
            <a:endParaRPr lang="en-US" sz="2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0420" y="329195"/>
            <a:ext cx="8821737" cy="7588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Tahoma"/>
              </a:rPr>
              <a:t>Traditional 2D</a:t>
            </a:r>
            <a:r>
              <a:rPr kumimoji="0" lang="en-US" altLang="zh-TW" sz="3200" b="1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lang="en-US" altLang="zh-TW" sz="3200" b="1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Tahoma"/>
              </a:rPr>
              <a:t>Built-In Self-Repair</a:t>
            </a:r>
            <a:endParaRPr kumimoji="0" lang="zh-TW" altLang="en-US" sz="3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pic>
        <p:nvPicPr>
          <p:cNvPr id="9" name="Picture 8" descr="tbisr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22" y="1522843"/>
            <a:ext cx="3786925" cy="3410325"/>
          </a:xfrm>
          <a:prstGeom prst="rect">
            <a:avLst/>
          </a:prstGeom>
        </p:spPr>
      </p:pic>
      <p:pic>
        <p:nvPicPr>
          <p:cNvPr id="10" name="Picture 9" descr="block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299" y="1834147"/>
            <a:ext cx="4266360" cy="2892100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5393333" y="4975141"/>
            <a:ext cx="3545669" cy="1081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Complicated routing</a:t>
            </a:r>
          </a:p>
          <a:p>
            <a:r>
              <a:rPr lang="en-US" sz="2800" dirty="0" smtClean="0"/>
              <a:t>Serial testing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40694" y="1073301"/>
            <a:ext cx="28970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Decoder Redirection BISR</a:t>
            </a:r>
            <a:endParaRPr lang="en-US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865957" y="1079985"/>
            <a:ext cx="19425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Fault Cache BISR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131531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/>
      <p:bldP spid="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Hsien-Hsin\AppData\Local\Microsoft\Windows\Temporary Internet Files\Content.IE5\W0UM6UR0\MC900231780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411" y="4701304"/>
            <a:ext cx="1411772" cy="1133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Hsien-Hsin\AppData\Local\Microsoft\Windows\Temporary Internet Files\Content.IE5\5K0UP1IM\MC910221007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587" y="1106904"/>
            <a:ext cx="1844438" cy="1228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62628" y="254548"/>
            <a:ext cx="8662711" cy="75882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Tahoma"/>
              </a:rPr>
              <a:t>Two Goals</a:t>
            </a:r>
            <a:r>
              <a:rPr kumimoji="0" lang="en-US" altLang="zh-TW" sz="3200" b="1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Tahoma"/>
              </a:rPr>
              <a:t> of </a:t>
            </a:r>
            <a:br>
              <a:rPr kumimoji="0" lang="en-US" altLang="zh-TW" sz="3200" b="1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Tahoma"/>
              </a:rPr>
            </a:br>
            <a:r>
              <a:rPr kumimoji="0" lang="en-US" altLang="zh-TW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cs typeface="Tahoma"/>
              </a:rPr>
              <a:t>Global</a:t>
            </a:r>
            <a:r>
              <a:rPr kumimoji="0" lang="en-US" altLang="zh-TW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lang="en-US" altLang="zh-TW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Tahoma"/>
              </a:rPr>
              <a:t>3D </a:t>
            </a:r>
            <a:r>
              <a:rPr kumimoji="0" lang="en-US" altLang="zh-TW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Tahoma"/>
              </a:rPr>
              <a:t>BISR Memory Architecture </a:t>
            </a:r>
            <a:endParaRPr kumimoji="0" lang="zh-TW" altLang="en-US" sz="3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14933" y="1395663"/>
            <a:ext cx="8505094" cy="493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altLang="zh-TW" sz="3200" dirty="0"/>
              <a:t>Shareable </a:t>
            </a:r>
            <a:r>
              <a:rPr lang="en-US" altLang="zh-TW" sz="3200" dirty="0" smtClean="0"/>
              <a:t>Global </a:t>
            </a:r>
            <a:r>
              <a:rPr lang="en-US" altLang="zh-TW" sz="3200" dirty="0"/>
              <a:t>R</a:t>
            </a:r>
            <a:r>
              <a:rPr lang="en-US" altLang="zh-TW" sz="3200" dirty="0" smtClean="0"/>
              <a:t>edundancy</a:t>
            </a:r>
            <a:endParaRPr lang="en-US" altLang="zh-TW" sz="3200" dirty="0"/>
          </a:p>
          <a:p>
            <a:pPr marL="914400" lvl="1" indent="-457200">
              <a:buFont typeface="Arial" pitchFamily="34" charset="0"/>
              <a:buChar char="–"/>
            </a:pPr>
            <a:r>
              <a:rPr lang="en-US" altLang="zh-TW" sz="2800" dirty="0" smtClean="0"/>
              <a:t>True 3D sharing: No waste </a:t>
            </a:r>
            <a:r>
              <a:rPr lang="en-US" altLang="zh-TW" sz="2800" dirty="0" smtClean="0"/>
              <a:t>a</a:t>
            </a:r>
            <a:r>
              <a:rPr lang="en-US" altLang="zh-TW" sz="2800" dirty="0" smtClean="0"/>
              <a:t>cross layers</a:t>
            </a:r>
          </a:p>
          <a:p>
            <a:pPr marL="914400" lvl="1" indent="-457200">
              <a:buFont typeface="Arial" pitchFamily="34" charset="0"/>
              <a:buChar char="–"/>
            </a:pPr>
            <a:r>
              <a:rPr lang="en-US" altLang="zh-TW" sz="2800" dirty="0" smtClean="0"/>
              <a:t>Redundancy to </a:t>
            </a:r>
            <a:r>
              <a:rPr lang="en-US" altLang="zh-TW" sz="2800" dirty="0"/>
              <a:t>be shared by </a:t>
            </a:r>
            <a:r>
              <a:rPr lang="en-US" altLang="zh-TW" sz="2800" dirty="0" smtClean="0"/>
              <a:t>all </a:t>
            </a:r>
            <a:r>
              <a:rPr lang="en-US" altLang="zh-TW" sz="2800" dirty="0"/>
              <a:t>memory layers </a:t>
            </a:r>
            <a:endParaRPr lang="en-US" altLang="zh-TW" sz="6000" dirty="0"/>
          </a:p>
          <a:p>
            <a:endParaRPr lang="en-US" altLang="zh-TW" sz="3200" dirty="0" smtClean="0"/>
          </a:p>
          <a:p>
            <a:endParaRPr lang="en-US" altLang="zh-TW" sz="32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altLang="zh-TW" sz="3200" dirty="0" smtClean="0"/>
              <a:t>Parallel </a:t>
            </a:r>
            <a:r>
              <a:rPr lang="en-US" altLang="zh-TW" sz="3200" dirty="0"/>
              <a:t>T</a:t>
            </a:r>
            <a:r>
              <a:rPr lang="en-US" altLang="zh-TW" sz="3200" dirty="0" smtClean="0"/>
              <a:t>esting</a:t>
            </a:r>
            <a:endParaRPr lang="en-US" altLang="zh-TW" sz="3200" dirty="0" smtClean="0"/>
          </a:p>
          <a:p>
            <a:pPr marL="914400" lvl="1" indent="-457200">
              <a:buFont typeface="Arial" pitchFamily="34" charset="0"/>
              <a:buChar char="–"/>
            </a:pPr>
            <a:r>
              <a:rPr lang="en-US" altLang="zh-TW" sz="2800" dirty="0"/>
              <a:t>Simultaneous built-in </a:t>
            </a:r>
            <a:r>
              <a:rPr lang="en-US" altLang="zh-TW" sz="2800" dirty="0" smtClean="0"/>
              <a:t>self-test (BIST) across all 3D memory layers</a:t>
            </a:r>
          </a:p>
          <a:p>
            <a:pPr marL="914400" lvl="1" indent="-457200">
              <a:buFont typeface="Arial" pitchFamily="34" charset="0"/>
              <a:buChar char="–"/>
            </a:pPr>
            <a:r>
              <a:rPr lang="en-US" altLang="zh-TW" sz="2800" dirty="0" smtClean="0"/>
              <a:t>Leverage the use of TSV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582411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B1BF-D8D0-4C9F-B535-20E700ECE6D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224590" y="497307"/>
            <a:ext cx="8779042" cy="609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Franklin Gothic Demi" pitchFamily="34" charset="0"/>
                <a:ea typeface="Gulim" pitchFamily="34" charset="-127"/>
              </a:rPr>
              <a:t>Ou</a:t>
            </a:r>
            <a:r>
              <a:rPr lang="en-US" b="1" i="1" dirty="0" smtClean="0">
                <a:solidFill>
                  <a:srgbClr val="FFFFFF"/>
                </a:solidFill>
                <a:latin typeface="Franklin Gothic Demi" pitchFamily="34" charset="0"/>
                <a:ea typeface="Gulim" pitchFamily="34" charset="-127"/>
              </a:rPr>
              <a:t>r 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Franklin Gothic Demi" pitchFamily="34" charset="0"/>
                <a:ea typeface="Gulim" pitchFamily="34" charset="-127"/>
              </a:rPr>
              <a:t>Contribution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Franklin Gothic Demi" pitchFamily="34" charset="0"/>
                <a:ea typeface="Gulim" pitchFamily="34" charset="-127"/>
              </a:rPr>
              <a:t/>
            </a:r>
            <a:b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Franklin Gothic Demi" pitchFamily="34" charset="0"/>
                <a:ea typeface="Gulim" pitchFamily="34" charset="-127"/>
              </a:rPr>
            </a:br>
            <a:r>
              <a:rPr lang="en-US" i="1" dirty="0">
                <a:solidFill>
                  <a:srgbClr val="FFFFFF"/>
                </a:solidFill>
                <a:latin typeface="Franklin Gothic Demi" pitchFamily="34" charset="0"/>
                <a:ea typeface="Gulim" pitchFamily="34" charset="-127"/>
              </a:rPr>
              <a:t/>
            </a:r>
            <a:br>
              <a:rPr lang="en-US" i="1" dirty="0">
                <a:solidFill>
                  <a:srgbClr val="FFFFFF"/>
                </a:solidFill>
                <a:latin typeface="Franklin Gothic Demi" pitchFamily="34" charset="0"/>
                <a:ea typeface="Gulim" pitchFamily="34" charset="-127"/>
              </a:rPr>
            </a:br>
            <a:r>
              <a:rPr kumimoji="0" lang="en-US" sz="4000" b="0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Franklin Gothic Demi" pitchFamily="34" charset="0"/>
                <a:ea typeface="Gulim" pitchFamily="34" charset="-127"/>
              </a:rPr>
              <a:t>3D Global Essential Spare Pivoting (3D-GESP) algorithm for 3D Memory </a:t>
            </a:r>
            <a:r>
              <a:rPr lang="en-US" i="1" dirty="0" smtClean="0">
                <a:solidFill>
                  <a:srgbClr val="FFFFFF"/>
                </a:solidFill>
                <a:latin typeface="Franklin Gothic Demi" pitchFamily="34" charset="0"/>
                <a:ea typeface="Gulim" pitchFamily="34" charset="-127"/>
              </a:rPr>
              <a:t/>
            </a:r>
            <a:br>
              <a:rPr lang="en-US" i="1" dirty="0" smtClean="0">
                <a:solidFill>
                  <a:srgbClr val="FFFFFF"/>
                </a:solidFill>
                <a:latin typeface="Franklin Gothic Demi" pitchFamily="34" charset="0"/>
                <a:ea typeface="Gulim" pitchFamily="34" charset="-127"/>
              </a:rPr>
            </a:br>
            <a:r>
              <a:rPr lang="en-US" sz="4000" i="1" dirty="0">
                <a:solidFill>
                  <a:srgbClr val="FFFFFF"/>
                </a:solidFill>
                <a:latin typeface="Franklin Gothic Demi" pitchFamily="34" charset="0"/>
                <a:ea typeface="Gulim" pitchFamily="34" charset="-127"/>
              </a:rPr>
              <a:t/>
            </a:r>
            <a:br>
              <a:rPr lang="en-US" sz="4000" i="1" dirty="0">
                <a:solidFill>
                  <a:srgbClr val="FFFFFF"/>
                </a:solidFill>
                <a:latin typeface="Franklin Gothic Demi" pitchFamily="34" charset="0"/>
                <a:ea typeface="Gulim" pitchFamily="34" charset="-127"/>
              </a:rPr>
            </a:br>
            <a:r>
              <a:rPr lang="en-US" i="1" dirty="0" smtClean="0">
                <a:solidFill>
                  <a:srgbClr val="FFFF00"/>
                </a:solidFill>
                <a:latin typeface="Franklin Gothic Demi" pitchFamily="34" charset="0"/>
                <a:ea typeface="Gulim" pitchFamily="34" charset="-127"/>
              </a:rPr>
              <a:t>Global ESP	</a:t>
            </a:r>
            <a:r>
              <a:rPr lang="en-US" sz="4000" i="1" dirty="0" smtClean="0">
                <a:solidFill>
                  <a:srgbClr val="FFFF00"/>
                </a:solidFill>
                <a:latin typeface="Franklin Gothic Demi" pitchFamily="34" charset="0"/>
                <a:ea typeface="Gulim" pitchFamily="34" charset="-127"/>
              </a:rPr>
              <a:t>  </a:t>
            </a:r>
            <a:r>
              <a:rPr lang="en-US" sz="4800" b="1" dirty="0" smtClean="0">
                <a:solidFill>
                  <a:srgbClr val="FFFFFF"/>
                </a:solidFill>
                <a:latin typeface="Franklin Gothic Demi" pitchFamily="34" charset="0"/>
                <a:ea typeface="Gulim" pitchFamily="34" charset="-127"/>
              </a:rPr>
              <a:t>+</a:t>
            </a:r>
            <a:r>
              <a:rPr lang="en-US" sz="4000" i="1" dirty="0">
                <a:solidFill>
                  <a:srgbClr val="FFFFFF"/>
                </a:solidFill>
                <a:latin typeface="Franklin Gothic Demi" pitchFamily="34" charset="0"/>
                <a:ea typeface="Gulim" pitchFamily="34" charset="-127"/>
              </a:rPr>
              <a:t>	</a:t>
            </a:r>
            <a:r>
              <a:rPr lang="en-US" i="1" dirty="0" smtClean="0">
                <a:solidFill>
                  <a:srgbClr val="FFFF00"/>
                </a:solidFill>
                <a:latin typeface="Franklin Gothic Demi" pitchFamily="34" charset="0"/>
                <a:ea typeface="Gulim" pitchFamily="34" charset="-127"/>
              </a:rPr>
              <a:t>3D BISR</a:t>
            </a:r>
            <a:endParaRPr kumimoji="0" lang="en-US" b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966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515" y="4111793"/>
            <a:ext cx="4233695" cy="1491612"/>
          </a:xfrm>
        </p:spPr>
        <p:txBody>
          <a:bodyPr>
            <a:normAutofit/>
          </a:bodyPr>
          <a:lstStyle/>
          <a:p>
            <a:r>
              <a:rPr lang="en-US" sz="2400" dirty="0"/>
              <a:t>GESP = Global + MESP</a:t>
            </a:r>
            <a:r>
              <a:rPr lang="en-US" sz="1800" dirty="0"/>
              <a:t>[TVLSI’10]</a:t>
            </a:r>
          </a:p>
          <a:p>
            <a:pPr lvl="1"/>
            <a:r>
              <a:rPr lang="en-US" sz="1800" dirty="0"/>
              <a:t>Shareable global redundancy</a:t>
            </a:r>
          </a:p>
          <a:p>
            <a:pPr lvl="1"/>
            <a:r>
              <a:rPr lang="en-US" sz="1800" dirty="0"/>
              <a:t>High resource utilization rate</a:t>
            </a:r>
          </a:p>
          <a:p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2263" y="333039"/>
            <a:ext cx="8513762" cy="758825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latin typeface="Tahoma"/>
                <a:cs typeface="Tahoma"/>
              </a:rPr>
              <a:t>Global </a:t>
            </a:r>
            <a:r>
              <a:rPr lang="en-US" sz="3200" b="1" dirty="0" smtClean="0">
                <a:latin typeface="Tahoma"/>
                <a:cs typeface="Tahoma"/>
              </a:rPr>
              <a:t>ESP (GESP)</a:t>
            </a:r>
            <a:endParaRPr lang="en-US" sz="3200" b="1" dirty="0" smtClean="0">
              <a:latin typeface="Tahoma"/>
              <a:cs typeface="Tahoma"/>
            </a:endParaRPr>
          </a:p>
        </p:txBody>
      </p:sp>
      <p:pic>
        <p:nvPicPr>
          <p:cNvPr id="5" name="Picture 4" descr="faultmapa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688" y="1069204"/>
            <a:ext cx="3784600" cy="3810000"/>
          </a:xfrm>
          <a:prstGeom prst="rect">
            <a:avLst/>
          </a:prstGeom>
        </p:spPr>
      </p:pic>
      <p:pic>
        <p:nvPicPr>
          <p:cNvPr id="7" name="Picture 6" descr="faultmapb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212" y="1069204"/>
            <a:ext cx="3251200" cy="3771900"/>
          </a:xfrm>
          <a:prstGeom prst="rect">
            <a:avLst/>
          </a:prstGeom>
        </p:spPr>
      </p:pic>
      <p:pic>
        <p:nvPicPr>
          <p:cNvPr id="8" name="Picture 7" descr="block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15" y="1324427"/>
            <a:ext cx="4195562" cy="2844107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660129" y="5007606"/>
            <a:ext cx="5434053" cy="12230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MESP</a:t>
            </a:r>
          </a:p>
          <a:p>
            <a:pPr lvl="1"/>
            <a:r>
              <a:rPr lang="en-US" sz="1800" dirty="0" smtClean="0"/>
              <a:t>Differentiate spare row &amp; column at </a:t>
            </a:r>
            <a:r>
              <a:rPr lang="en-US" sz="1800" b="1" dirty="0" smtClean="0">
                <a:solidFill>
                  <a:srgbClr val="FF0000"/>
                </a:solidFill>
              </a:rPr>
              <a:t>design time</a:t>
            </a:r>
          </a:p>
          <a:p>
            <a:pPr lvl="1"/>
            <a:r>
              <a:rPr lang="en-US" sz="1800" dirty="0" smtClean="0"/>
              <a:t>Replacement </a:t>
            </a:r>
            <a:r>
              <a:rPr lang="en-US" sz="1800" dirty="0" smtClean="0"/>
              <a:t>starts </a:t>
            </a:r>
            <a:r>
              <a:rPr lang="en-US" sz="1800" dirty="0" smtClean="0"/>
              <a:t>at </a:t>
            </a:r>
            <a:r>
              <a:rPr lang="en-US" sz="1800" b="1" dirty="0" smtClean="0">
                <a:solidFill>
                  <a:srgbClr val="FF0000"/>
                </a:solidFill>
              </a:rPr>
              <a:t>aligned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smtClean="0"/>
              <a:t>boundary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645242" y="4991868"/>
            <a:ext cx="5448940" cy="12230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GESP</a:t>
            </a:r>
          </a:p>
          <a:p>
            <a:pPr lvl="1"/>
            <a:r>
              <a:rPr lang="en-US" sz="1800" dirty="0" smtClean="0"/>
              <a:t>Differentiate spare row &amp; column at </a:t>
            </a:r>
            <a:r>
              <a:rPr lang="en-US" sz="1800" b="1" dirty="0" smtClean="0">
                <a:solidFill>
                  <a:srgbClr val="FF0000"/>
                </a:solidFill>
              </a:rPr>
              <a:t>run time</a:t>
            </a:r>
          </a:p>
          <a:p>
            <a:pPr lvl="1"/>
            <a:r>
              <a:rPr lang="en-US" sz="1800" dirty="0" smtClean="0"/>
              <a:t>Replacement </a:t>
            </a:r>
            <a:r>
              <a:rPr lang="en-US" sz="1800" dirty="0" smtClean="0"/>
              <a:t>starts </a:t>
            </a:r>
            <a:r>
              <a:rPr lang="en-US" sz="1800" dirty="0"/>
              <a:t>at </a:t>
            </a:r>
            <a:r>
              <a:rPr lang="en-US" sz="1800" dirty="0" smtClean="0"/>
              <a:t>any </a:t>
            </a:r>
            <a:r>
              <a:rPr lang="en-US" sz="1800" b="1" dirty="0" smtClean="0">
                <a:solidFill>
                  <a:srgbClr val="FF0000"/>
                </a:solidFill>
              </a:rPr>
              <a:t>arbitrary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/>
              <a:t>location</a:t>
            </a:r>
            <a:endParaRPr lang="en-US" sz="6600" dirty="0" smtClean="0"/>
          </a:p>
        </p:txBody>
      </p:sp>
    </p:spTree>
    <p:extLst>
      <p:ext uri="{BB962C8B-B14F-4D97-AF65-F5344CB8AC3E}">
        <p14:creationId xmlns:p14="http://schemas.microsoft.com/office/powerpoint/2010/main" val="1357370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9" grpId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473" y="6061732"/>
            <a:ext cx="3952285" cy="56235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Simplified routing via TSVs</a:t>
            </a:r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2263" y="316997"/>
            <a:ext cx="8513762" cy="758825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latin typeface="Tahoma"/>
                <a:cs typeface="Tahoma"/>
              </a:rPr>
              <a:t>3D BISR</a:t>
            </a:r>
            <a:endParaRPr lang="en-US" sz="3200" b="1" dirty="0" smtClean="0">
              <a:latin typeface="Tahoma"/>
              <a:cs typeface="Tahoma"/>
            </a:endParaRPr>
          </a:p>
        </p:txBody>
      </p:sp>
      <p:pic>
        <p:nvPicPr>
          <p:cNvPr id="5" name="Picture 4" descr="3dbisr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603" y="145392"/>
            <a:ext cx="6707739" cy="5812546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22263" y="6064263"/>
            <a:ext cx="6501840" cy="562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Simultaneous testing on all memory layers</a:t>
            </a:r>
            <a:endParaRPr lang="en-US" sz="24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36181" y="6061732"/>
            <a:ext cx="3952285" cy="5623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FSM control</a:t>
            </a:r>
            <a:endParaRPr lang="en-US" sz="24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36118" y="6093434"/>
            <a:ext cx="10428669" cy="608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Dedicated layer with global redundancy, BISR control </a:t>
            </a:r>
            <a:r>
              <a:rPr lang="en-US" sz="2000" dirty="0" smtClean="0"/>
              <a:t>logic, </a:t>
            </a:r>
            <a:r>
              <a:rPr lang="en-US" sz="2000" dirty="0" smtClean="0"/>
              <a:t>and auxiliary circuits</a:t>
            </a:r>
            <a:endParaRPr lang="en-US" sz="20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322262" y="3620307"/>
            <a:ext cx="8513761" cy="2387506"/>
            <a:chOff x="322262" y="3620307"/>
            <a:chExt cx="8513761" cy="2387506"/>
          </a:xfrm>
        </p:grpSpPr>
        <p:sp>
          <p:nvSpPr>
            <p:cNvPr id="9" name="TextBox 8"/>
            <p:cNvSpPr txBox="1"/>
            <p:nvPr/>
          </p:nvSpPr>
          <p:spPr>
            <a:xfrm>
              <a:off x="1629295" y="5286895"/>
              <a:ext cx="20954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dirty="0" smtClean="0">
                  <a:solidFill>
                    <a:srgbClr val="FF0000"/>
                  </a:solidFill>
                </a:rPr>
                <a:t>Shared BISR Layer</a:t>
              </a:r>
              <a:endParaRPr lang="en-US" sz="20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12" name="Parallelogram 11"/>
            <p:cNvSpPr/>
            <p:nvPr/>
          </p:nvSpPr>
          <p:spPr>
            <a:xfrm rot="10800000" flipV="1">
              <a:off x="322262" y="3620307"/>
              <a:ext cx="8513761" cy="2387506"/>
            </a:xfrm>
            <a:prstGeom prst="parallelogram">
              <a:avLst>
                <a:gd name="adj" fmla="val 36019"/>
              </a:avLst>
            </a:prstGeom>
            <a:solidFill>
              <a:srgbClr val="FFC000">
                <a:alpha val="12000"/>
              </a:srgbClr>
            </a:solidFill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Parallelogram 13"/>
          <p:cNvSpPr/>
          <p:nvPr/>
        </p:nvSpPr>
        <p:spPr>
          <a:xfrm flipV="1">
            <a:off x="5878286" y="771021"/>
            <a:ext cx="1175657" cy="493486"/>
          </a:xfrm>
          <a:prstGeom prst="parallelogram">
            <a:avLst>
              <a:gd name="adj" fmla="val 57353"/>
            </a:avLst>
          </a:prstGeom>
          <a:solidFill>
            <a:srgbClr val="CCFF33">
              <a:alpha val="13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arallelogram 14"/>
          <p:cNvSpPr/>
          <p:nvPr/>
        </p:nvSpPr>
        <p:spPr>
          <a:xfrm flipV="1">
            <a:off x="6059715" y="1997478"/>
            <a:ext cx="1175657" cy="493486"/>
          </a:xfrm>
          <a:prstGeom prst="parallelogram">
            <a:avLst>
              <a:gd name="adj" fmla="val 57353"/>
            </a:avLst>
          </a:prstGeom>
          <a:solidFill>
            <a:srgbClr val="CCFF33">
              <a:alpha val="13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472837" y="401689"/>
            <a:ext cx="1423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Mem</a:t>
            </a:r>
            <a:r>
              <a:rPr lang="en-US" b="1" dirty="0" smtClean="0"/>
              <a:t> Layer 0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276758" y="1915191"/>
            <a:ext cx="1423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Mem</a:t>
            </a:r>
            <a:r>
              <a:rPr lang="en-US" b="1" dirty="0" smtClean="0"/>
              <a:t> Layer 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08492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6" grpId="0"/>
      <p:bldP spid="6" grpId="1"/>
      <p:bldP spid="7" grpId="0"/>
      <p:bldP spid="8" grpId="0"/>
      <p:bldP spid="8" grpId="1"/>
      <p:bldP spid="14" grpId="0" animBg="1"/>
      <p:bldP spid="15" grpId="0" animBg="1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263" y="6151341"/>
            <a:ext cx="8229600" cy="69704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2263" y="243200"/>
            <a:ext cx="8513762" cy="758825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latin typeface="Tahoma"/>
                <a:cs typeface="Tahoma"/>
              </a:rPr>
              <a:t>3D BISR </a:t>
            </a:r>
            <a:r>
              <a:rPr lang="en-US" sz="3200" b="1" dirty="0" smtClean="0">
                <a:latin typeface="Tahoma"/>
                <a:cs typeface="Tahoma"/>
              </a:rPr>
              <a:t>Timing Diagram</a:t>
            </a:r>
          </a:p>
        </p:txBody>
      </p:sp>
      <p:pic>
        <p:nvPicPr>
          <p:cNvPr id="5" name="Picture 4" descr="BISR-timing_1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5" r="50269" b="59243"/>
          <a:stretch/>
        </p:blipFill>
        <p:spPr>
          <a:xfrm>
            <a:off x="5226206" y="1108237"/>
            <a:ext cx="3325657" cy="1905172"/>
          </a:xfrm>
          <a:prstGeom prst="rect">
            <a:avLst/>
          </a:prstGeom>
        </p:spPr>
      </p:pic>
      <p:pic>
        <p:nvPicPr>
          <p:cNvPr id="7" name="Picture 6" descr="3dbisr.e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75" t="9799" b="28671"/>
          <a:stretch/>
        </p:blipFill>
        <p:spPr>
          <a:xfrm>
            <a:off x="322262" y="844053"/>
            <a:ext cx="4770361" cy="51705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2263" y="1394635"/>
            <a:ext cx="13420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Memory layer 0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297360" y="3215618"/>
            <a:ext cx="13420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Memory layer 1</a:t>
            </a:r>
            <a:endParaRPr lang="en-US" sz="1400" dirty="0"/>
          </a:p>
        </p:txBody>
      </p:sp>
      <p:pic>
        <p:nvPicPr>
          <p:cNvPr id="10" name="Picture 9" descr="BISR-timing_1.eps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58" r="50269" b="23639"/>
          <a:stretch/>
        </p:blipFill>
        <p:spPr>
          <a:xfrm>
            <a:off x="5226206" y="3172510"/>
            <a:ext cx="3325657" cy="182645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56826" y="5042069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0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25954" y="3762476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1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18765" y="1786699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1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99107" y="5042069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1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16679" y="1408615"/>
            <a:ext cx="470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HiZ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52511" y="3242050"/>
            <a:ext cx="470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HiZ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54115" y="856505"/>
            <a:ext cx="3386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cycle   </a:t>
            </a:r>
            <a:r>
              <a:rPr lang="en-US" sz="1400" b="1" dirty="0" smtClean="0">
                <a:solidFill>
                  <a:srgbClr val="FF0000"/>
                </a:solidFill>
              </a:rPr>
              <a:t>1</a:t>
            </a:r>
            <a:r>
              <a:rPr lang="en-US" sz="1400" dirty="0" smtClean="0"/>
              <a:t>          2          3          4          5  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2318945" y="1602796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0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63850" y="3425091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0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39145" y="956121"/>
            <a:ext cx="6270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Faulty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40957" y="2755440"/>
            <a:ext cx="6270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Faulty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81421" y="5324942"/>
            <a:ext cx="7504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Waiting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0859" y="5025932"/>
            <a:ext cx="9427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BISR Layer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63987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263" y="6151341"/>
            <a:ext cx="8229600" cy="69704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 descr="BISR-timing_1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5" r="50269" b="59243"/>
          <a:stretch/>
        </p:blipFill>
        <p:spPr>
          <a:xfrm>
            <a:off x="5226206" y="1108237"/>
            <a:ext cx="3325657" cy="1905172"/>
          </a:xfrm>
          <a:prstGeom prst="rect">
            <a:avLst/>
          </a:prstGeom>
        </p:spPr>
      </p:pic>
      <p:pic>
        <p:nvPicPr>
          <p:cNvPr id="7" name="Picture 6" descr="3dbisr.e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75" t="9799" b="28671"/>
          <a:stretch/>
        </p:blipFill>
        <p:spPr>
          <a:xfrm>
            <a:off x="322262" y="844053"/>
            <a:ext cx="4770361" cy="51705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2263" y="1394635"/>
            <a:ext cx="13420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Memory layer 0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297360" y="3215618"/>
            <a:ext cx="13420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Memory layer 1</a:t>
            </a:r>
            <a:endParaRPr lang="en-US" sz="1400" dirty="0"/>
          </a:p>
        </p:txBody>
      </p:sp>
      <p:pic>
        <p:nvPicPr>
          <p:cNvPr id="10" name="Picture 9" descr="BISR-timing_1.eps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58" r="50269" b="23639"/>
          <a:stretch/>
        </p:blipFill>
        <p:spPr>
          <a:xfrm>
            <a:off x="5226206" y="3172510"/>
            <a:ext cx="3325657" cy="182645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56826" y="5042069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25954" y="3762476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18765" y="1786699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99107" y="5042069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16679" y="1408615"/>
            <a:ext cx="470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00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52511" y="3242050"/>
            <a:ext cx="470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HiZ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54115" y="856505"/>
            <a:ext cx="3386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cycle   1         </a:t>
            </a:r>
            <a:r>
              <a:rPr lang="en-US" sz="1400" b="1" dirty="0" smtClean="0"/>
              <a:t> </a:t>
            </a:r>
            <a:r>
              <a:rPr lang="en-US" sz="1400" b="1" dirty="0" smtClean="0">
                <a:solidFill>
                  <a:srgbClr val="FF0000"/>
                </a:solidFill>
              </a:rPr>
              <a:t>2</a:t>
            </a:r>
            <a:r>
              <a:rPr lang="en-US" sz="1400" b="1" dirty="0" smtClean="0"/>
              <a:t>          </a:t>
            </a:r>
            <a:r>
              <a:rPr lang="en-US" sz="1400" dirty="0" smtClean="0"/>
              <a:t>3          4          5  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2318945" y="1602796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1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63850" y="3425091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0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39145" y="956121"/>
            <a:ext cx="6591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Repair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40957" y="2755440"/>
            <a:ext cx="6270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Faulty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04537" y="5055498"/>
            <a:ext cx="470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00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81421" y="5324942"/>
            <a:ext cx="10097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Accept info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0859" y="5025932"/>
            <a:ext cx="9427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BISR Layer</a:t>
            </a:r>
            <a:endParaRPr lang="en-US" sz="1400" dirty="0"/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322263" y="243200"/>
            <a:ext cx="8513762" cy="758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smtClean="0">
                <a:latin typeface="Tahoma"/>
                <a:cs typeface="Tahoma"/>
              </a:rPr>
              <a:t>3D BISR Timing Diagram</a:t>
            </a:r>
            <a:endParaRPr lang="en-US" sz="3200" b="1" dirty="0" smtClean="0">
              <a:latin typeface="Tahoma"/>
              <a:cs typeface="Tahom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75595" y="1293621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0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79493" y="3237740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1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345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4685</TotalTime>
  <Words>748</Words>
  <Application>Microsoft Office PowerPoint</Application>
  <PresentationFormat>On-screen Show (4:3)</PresentationFormat>
  <Paragraphs>279</Paragraphs>
  <Slides>22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3D Memory Architecture</vt:lpstr>
      <vt:lpstr>Traditional 2D Built-In Self-Repair</vt:lpstr>
      <vt:lpstr>Two Goals of  Global 3D BISR Memory Architecture </vt:lpstr>
      <vt:lpstr>Our Contribution  3D Global Essential Spare Pivoting (3D-GESP) algorithm for 3D Memory   Global ESP   + 3D BISR</vt:lpstr>
      <vt:lpstr>Global ESP (GESP)</vt:lpstr>
      <vt:lpstr>3D BISR</vt:lpstr>
      <vt:lpstr>3D BISR Timing Diagram</vt:lpstr>
      <vt:lpstr>PowerPoint Presentation</vt:lpstr>
      <vt:lpstr>PowerPoint Presentation</vt:lpstr>
      <vt:lpstr>3D BISR Timing Diagram</vt:lpstr>
      <vt:lpstr>We now have  Parallel Testing  but still ….  Serial Layer-by-Layer Reporting</vt:lpstr>
      <vt:lpstr>PowerPoint Presentation</vt:lpstr>
      <vt:lpstr>Cylinder Replacement Timing Diagram</vt:lpstr>
      <vt:lpstr>Cylinder Replacement Timing Diagram</vt:lpstr>
      <vt:lpstr>PowerPoint Presentation</vt:lpstr>
      <vt:lpstr>Cylinder Replacement Timing Diagram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Cornell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SolarCore: Solar Energy Driven Multi-core Architecture Power Management</dc:title>
  <dc:creator>M3 Research</dc:creator>
  <cp:lastModifiedBy>Hsien-Hsin</cp:lastModifiedBy>
  <cp:revision>175</cp:revision>
  <dcterms:created xsi:type="dcterms:W3CDTF">2011-10-12T01:11:27Z</dcterms:created>
  <dcterms:modified xsi:type="dcterms:W3CDTF">2012-02-02T02:52:40Z</dcterms:modified>
</cp:coreProperties>
</file>