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50" r:id="rId2"/>
    <p:sldId id="351" r:id="rId3"/>
    <p:sldId id="354" r:id="rId4"/>
    <p:sldId id="355" r:id="rId5"/>
    <p:sldId id="366" r:id="rId6"/>
    <p:sldId id="356" r:id="rId7"/>
    <p:sldId id="357" r:id="rId8"/>
    <p:sldId id="368" r:id="rId9"/>
    <p:sldId id="375" r:id="rId10"/>
    <p:sldId id="369" r:id="rId11"/>
    <p:sldId id="374" r:id="rId12"/>
    <p:sldId id="373" r:id="rId13"/>
    <p:sldId id="362" r:id="rId14"/>
    <p:sldId id="361" r:id="rId15"/>
    <p:sldId id="363" r:id="rId16"/>
    <p:sldId id="364" r:id="rId17"/>
    <p:sldId id="365" r:id="rId18"/>
    <p:sldId id="376" r:id="rId19"/>
    <p:sldId id="378" r:id="rId20"/>
    <p:sldId id="379" r:id="rId21"/>
    <p:sldId id="380" r:id="rId22"/>
    <p:sldId id="381" r:id="rId23"/>
    <p:sldId id="382" r:id="rId24"/>
    <p:sldId id="385" r:id="rId25"/>
    <p:sldId id="370" r:id="rId26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xmlns:mc="http://schemas.openxmlformats.org/markup-compatibility/2006" xmlns:a14="http://schemas.microsoft.com/office/drawing/2010/main" val="FFCC66" mc:Ignorable=""/>
    <a:srgbClr xmlns:mc="http://schemas.openxmlformats.org/markup-compatibility/2006" xmlns:a14="http://schemas.microsoft.com/office/drawing/2010/main" val="800000" mc:Ignorable=""/>
    <a:srgbClr xmlns:mc="http://schemas.openxmlformats.org/markup-compatibility/2006" xmlns:a14="http://schemas.microsoft.com/office/drawing/2010/main" val="FFCC00" mc:Ignorable=""/>
    <a:srgbClr xmlns:mc="http://schemas.openxmlformats.org/markup-compatibility/2006" xmlns:a14="http://schemas.microsoft.com/office/drawing/2010/main" val="FFCCCC" mc:Ignorable=""/>
    <a:srgbClr xmlns:mc="http://schemas.openxmlformats.org/markup-compatibility/2006" xmlns:a14="http://schemas.microsoft.com/office/drawing/2010/main" val="9900FF" mc:Ignorable=""/>
    <a:srgbClr xmlns:mc="http://schemas.openxmlformats.org/markup-compatibility/2006" xmlns:a14="http://schemas.microsoft.com/office/drawing/2010/main" val="FF00FF" mc:Ignorable=""/>
    <a:srgbClr xmlns:mc="http://schemas.openxmlformats.org/markup-compatibility/2006" xmlns:a14="http://schemas.microsoft.com/office/drawing/2010/main" val="FFCC99" mc:Ignorable=""/>
    <a:srgbClr xmlns:mc="http://schemas.openxmlformats.org/markup-compatibility/2006" xmlns:a14="http://schemas.microsoft.com/office/drawing/2010/main" val="CCFFCC" mc:Ignorable=""/>
    <a:srgbClr xmlns:mc="http://schemas.openxmlformats.org/markup-compatibility/2006" xmlns:a14="http://schemas.microsoft.com/office/drawing/2010/main" val="99CCFF" mc:Ignorable=""/>
    <a:srgbClr xmlns:mc="http://schemas.openxmlformats.org/markup-compatibility/2006" xmlns:a14="http://schemas.microsoft.com/office/drawing/2010/main" val="CC00CC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55" autoAdjust="0"/>
    <p:restoredTop sz="99682" autoAdjust="0"/>
  </p:normalViewPr>
  <p:slideViewPr>
    <p:cSldViewPr snapToGrid="0" showGuides="1">
      <p:cViewPr varScale="1">
        <p:scale>
          <a:sx n="117" d="100"/>
          <a:sy n="117" d="100"/>
        </p:scale>
        <p:origin x="-1632" y="-108"/>
      </p:cViewPr>
      <p:guideLst>
        <p:guide orient="horz" pos="2160"/>
        <p:guide orient="horz" pos="3862"/>
        <p:guide pos="1452"/>
        <p:guide pos="4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42"/>
    </p:cViewPr>
  </p:sorterViewPr>
  <p:notesViewPr>
    <p:cSldViewPr snapToGrid="0" showGuides="1">
      <p:cViewPr>
        <p:scale>
          <a:sx n="100" d="100"/>
          <a:sy n="100" d="100"/>
        </p:scale>
        <p:origin x="-3408" y="-6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0.76923076899999998</c:v>
                </c:pt>
                <c:pt idx="1">
                  <c:v>0.84615384599999999</c:v>
                </c:pt>
                <c:pt idx="2">
                  <c:v>1.076923077</c:v>
                </c:pt>
                <c:pt idx="3">
                  <c:v>1.4358974360000001</c:v>
                </c:pt>
                <c:pt idx="4">
                  <c:v>1.7179487179999999</c:v>
                </c:pt>
                <c:pt idx="5">
                  <c:v>2.153846154</c:v>
                </c:pt>
                <c:pt idx="6">
                  <c:v>2.3333333330000001</c:v>
                </c:pt>
                <c:pt idx="7">
                  <c:v>2.6410256410000001</c:v>
                </c:pt>
                <c:pt idx="8">
                  <c:v>3.153846154</c:v>
                </c:pt>
                <c:pt idx="9">
                  <c:v>3.3589743589999999</c:v>
                </c:pt>
                <c:pt idx="10">
                  <c:v>3.384615385</c:v>
                </c:pt>
                <c:pt idx="11">
                  <c:v>4.1282051280000003</c:v>
                </c:pt>
                <c:pt idx="12">
                  <c:v>4.538461538</c:v>
                </c:pt>
                <c:pt idx="13">
                  <c:v>4.692307692</c:v>
                </c:pt>
                <c:pt idx="14">
                  <c:v>4.7948717949999997</c:v>
                </c:pt>
                <c:pt idx="15">
                  <c:v>4.7948717949999997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0.820512821</c:v>
                </c:pt>
                <c:pt idx="1">
                  <c:v>0.97435897400000004</c:v>
                </c:pt>
                <c:pt idx="2">
                  <c:v>1.025641026</c:v>
                </c:pt>
                <c:pt idx="3">
                  <c:v>1.230769231</c:v>
                </c:pt>
                <c:pt idx="4">
                  <c:v>1.5128205130000001</c:v>
                </c:pt>
                <c:pt idx="5">
                  <c:v>1.769230769</c:v>
                </c:pt>
                <c:pt idx="6">
                  <c:v>2.0256410260000002</c:v>
                </c:pt>
                <c:pt idx="7">
                  <c:v>2.0256410260000002</c:v>
                </c:pt>
                <c:pt idx="8">
                  <c:v>2.0256410260000002</c:v>
                </c:pt>
                <c:pt idx="9">
                  <c:v>2.0256410260000002</c:v>
                </c:pt>
                <c:pt idx="10">
                  <c:v>1.615384615</c:v>
                </c:pt>
                <c:pt idx="11">
                  <c:v>1.615384615</c:v>
                </c:pt>
                <c:pt idx="12">
                  <c:v>1.615384615</c:v>
                </c:pt>
                <c:pt idx="13">
                  <c:v>1.615384615</c:v>
                </c:pt>
                <c:pt idx="14">
                  <c:v>1.615384615</c:v>
                </c:pt>
                <c:pt idx="15">
                  <c:v>1.3589743590000001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  <a:prstDash val="solid"/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0.820512821</c:v>
                </c:pt>
                <c:pt idx="1">
                  <c:v>0.97435897400000004</c:v>
                </c:pt>
                <c:pt idx="2">
                  <c:v>1.025641026</c:v>
                </c:pt>
                <c:pt idx="3">
                  <c:v>1.230769231</c:v>
                </c:pt>
                <c:pt idx="4">
                  <c:v>1.5128205130000001</c:v>
                </c:pt>
                <c:pt idx="5">
                  <c:v>1.8205128209999999</c:v>
                </c:pt>
                <c:pt idx="6">
                  <c:v>2.1282051279999998</c:v>
                </c:pt>
                <c:pt idx="7">
                  <c:v>2.4358974359999999</c:v>
                </c:pt>
                <c:pt idx="8">
                  <c:v>2.692307692</c:v>
                </c:pt>
                <c:pt idx="9">
                  <c:v>2.692307692</c:v>
                </c:pt>
                <c:pt idx="10">
                  <c:v>2.692307692</c:v>
                </c:pt>
                <c:pt idx="11">
                  <c:v>2.692307692</c:v>
                </c:pt>
                <c:pt idx="12">
                  <c:v>2.692307692</c:v>
                </c:pt>
                <c:pt idx="13">
                  <c:v>2.692307692</c:v>
                </c:pt>
                <c:pt idx="14">
                  <c:v>2.692307692</c:v>
                </c:pt>
                <c:pt idx="15">
                  <c:v>2.692307692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C00000" mc:Ignorable=""/>
              </a:solidFill>
            </a:ln>
          </c:spPr>
          <c:marker>
            <c:symbol val="diamond"/>
            <c:size val="7"/>
            <c:spPr>
              <a:solidFill>
                <a:srgbClr xmlns:mc="http://schemas.openxmlformats.org/markup-compatibility/2006" xmlns:a14="http://schemas.microsoft.com/office/drawing/2010/main" val="C00000" mc:Ignorable=""/>
              </a:solidFill>
              <a:ln>
                <a:solidFill>
                  <a:srgbClr xmlns:mc="http://schemas.openxmlformats.org/markup-compatibility/2006" xmlns:a14="http://schemas.microsoft.com/office/drawing/2010/main" val="C00000" mc:Ignorable=""/>
                </a:solidFill>
              </a:ln>
            </c:spPr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1.4358974360000001</c:v>
                </c:pt>
                <c:pt idx="1">
                  <c:v>2.8717948720000002</c:v>
                </c:pt>
                <c:pt idx="2">
                  <c:v>4.2564102559999997</c:v>
                </c:pt>
                <c:pt idx="3">
                  <c:v>4.7948717949999997</c:v>
                </c:pt>
                <c:pt idx="4">
                  <c:v>4.7948717949999997</c:v>
                </c:pt>
                <c:pt idx="5">
                  <c:v>4.7948717949999997</c:v>
                </c:pt>
                <c:pt idx="6">
                  <c:v>4.7948717949999997</c:v>
                </c:pt>
                <c:pt idx="7">
                  <c:v>4.7948717949999997</c:v>
                </c:pt>
                <c:pt idx="8">
                  <c:v>4.7948717949999997</c:v>
                </c:pt>
                <c:pt idx="9">
                  <c:v>4.7948717949999997</c:v>
                </c:pt>
                <c:pt idx="10">
                  <c:v>4.7948717949999997</c:v>
                </c:pt>
                <c:pt idx="11">
                  <c:v>4.7948717949999997</c:v>
                </c:pt>
                <c:pt idx="12">
                  <c:v>4.7948717949999997</c:v>
                </c:pt>
                <c:pt idx="13">
                  <c:v>4.7948717949999997</c:v>
                </c:pt>
                <c:pt idx="14">
                  <c:v>4.7948717949999997</c:v>
                </c:pt>
                <c:pt idx="15">
                  <c:v>4.7948717949999997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C00000" mc:Ignorable=""/>
              </a:solidFill>
            </a:ln>
          </c:spPr>
          <c:marker>
            <c:symbol val="triangle"/>
            <c:size val="7"/>
            <c:spPr>
              <a:solidFill>
                <a:srgbClr xmlns:mc="http://schemas.openxmlformats.org/markup-compatibility/2006" xmlns:a14="http://schemas.microsoft.com/office/drawing/2010/main" val="C00000" mc:Ignorable=""/>
              </a:solidFill>
              <a:ln>
                <a:solidFill>
                  <a:srgbClr xmlns:mc="http://schemas.openxmlformats.org/markup-compatibility/2006" xmlns:a14="http://schemas.microsoft.com/office/drawing/2010/main" val="C00000" mc:Ignorable=""/>
                </a:solidFill>
              </a:ln>
            </c:spPr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Sheet1!$F$2:$F$17</c:f>
              <c:numCache>
                <c:formatCode>General</c:formatCode>
                <c:ptCount val="16"/>
                <c:pt idx="0">
                  <c:v>1.307692308</c:v>
                </c:pt>
                <c:pt idx="1">
                  <c:v>2.4358974359999999</c:v>
                </c:pt>
                <c:pt idx="2">
                  <c:v>3.6410256410000001</c:v>
                </c:pt>
                <c:pt idx="3">
                  <c:v>4.6410256409999997</c:v>
                </c:pt>
                <c:pt idx="4">
                  <c:v>4.7948717949999997</c:v>
                </c:pt>
                <c:pt idx="5">
                  <c:v>4.7948717949999997</c:v>
                </c:pt>
                <c:pt idx="6">
                  <c:v>4.7948717949999997</c:v>
                </c:pt>
                <c:pt idx="7">
                  <c:v>4.7948717949999997</c:v>
                </c:pt>
                <c:pt idx="8">
                  <c:v>4.7948717949999997</c:v>
                </c:pt>
                <c:pt idx="9">
                  <c:v>4.7948717949999997</c:v>
                </c:pt>
                <c:pt idx="10">
                  <c:v>4.7948717949999997</c:v>
                </c:pt>
                <c:pt idx="11">
                  <c:v>4.7948717949999997</c:v>
                </c:pt>
                <c:pt idx="12">
                  <c:v>4.7948717949999997</c:v>
                </c:pt>
                <c:pt idx="13">
                  <c:v>4.7948717949999997</c:v>
                </c:pt>
                <c:pt idx="14">
                  <c:v>4.7948717949999997</c:v>
                </c:pt>
                <c:pt idx="15">
                  <c:v>4.7948717949999997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674688"/>
        <c:axId val="88676992"/>
      </c:lineChart>
      <c:catAx>
        <c:axId val="8867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en-US" dirty="0" err="1" smtClean="0"/>
                  <a:t>Prefetch</a:t>
                </a:r>
                <a:r>
                  <a:rPr lang="en-US" altLang="en-US" dirty="0" smtClean="0"/>
                  <a:t> depth</a:t>
                </a:r>
                <a:endParaRPr lang="en-US" alt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8676992"/>
        <c:crosses val="autoZero"/>
        <c:auto val="1"/>
        <c:lblAlgn val="ctr"/>
        <c:lblOffset val="100"/>
        <c:noMultiLvlLbl val="0"/>
      </c:catAx>
      <c:valAx>
        <c:axId val="88676992"/>
        <c:scaling>
          <c:orientation val="minMax"/>
          <c:max val="5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en-US" dirty="0" smtClean="0"/>
                  <a:t>Speedup</a:t>
                </a:r>
                <a:endParaRPr lang="en-US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8867468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1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1D2F2-9162-4919-BB83-21A29E62AF05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EB6B507-B474-49DD-8B6E-CD3998F428E2}">
      <dgm:prSet phldrT="[Text]" custT="1"/>
      <dgm:spPr/>
      <dgm:t>
        <a:bodyPr/>
        <a:lstStyle/>
        <a:p>
          <a:pPr latinLnBrk="1"/>
          <a:r>
            <a:rPr lang="en-US" altLang="ko-KR" sz="2400" b="1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Large table supported</a:t>
          </a:r>
        </a:p>
        <a:p>
          <a:pPr latinLnBrk="1"/>
          <a:r>
            <a:rPr lang="en-US" altLang="ko-KR" sz="2400" b="1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Ample bandwidth available</a:t>
          </a:r>
        </a:p>
        <a:p>
          <a:pPr latinLnBrk="1"/>
          <a:r>
            <a:rPr lang="en-US" altLang="ko-KR" sz="2400" b="1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Flexibility</a:t>
          </a:r>
        </a:p>
        <a:p>
          <a:pPr latinLnBrk="1"/>
          <a:r>
            <a:rPr lang="en-US" altLang="ko-KR" sz="2400" b="1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Customizability</a:t>
          </a:r>
        </a:p>
      </dgm:t>
    </dgm:pt>
    <dgm:pt modelId="{F1EE8CF5-1C58-4FD3-B379-34F237776350}" type="parTrans" cxnId="{11E57951-DBA7-4BE6-9992-44B097D3742D}">
      <dgm:prSet/>
      <dgm:spPr/>
      <dgm:t>
        <a:bodyPr/>
        <a:lstStyle/>
        <a:p>
          <a:pPr latinLnBrk="1"/>
          <a:endParaRPr lang="ko-KR" altLang="en-US"/>
        </a:p>
      </dgm:t>
    </dgm:pt>
    <dgm:pt modelId="{7D7D9B05-5A56-48C4-98CF-3ABC5D8F78C6}" type="sibTrans" cxnId="{11E57951-DBA7-4BE6-9992-44B097D3742D}">
      <dgm:prSet/>
      <dgm:spPr/>
      <dgm:t>
        <a:bodyPr/>
        <a:lstStyle/>
        <a:p>
          <a:pPr latinLnBrk="1"/>
          <a:endParaRPr lang="ko-KR" altLang="en-US"/>
        </a:p>
      </dgm:t>
    </dgm:pt>
    <dgm:pt modelId="{F603E336-96C0-43F1-B67A-563E9EB8EF36}">
      <dgm:prSet phldrT="[Text]" custT="1"/>
      <dgm:spPr/>
      <dgm:t>
        <a:bodyPr/>
        <a:lstStyle/>
        <a:p>
          <a:pPr latinLnBrk="1"/>
          <a:r>
            <a:rPr lang="en-US" altLang="ko-KR" sz="2400" b="1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- High latency</a:t>
          </a:r>
        </a:p>
        <a:p>
          <a:pPr latinLnBrk="1"/>
          <a:r>
            <a:rPr lang="en-US" altLang="ko-KR" sz="2400" b="1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- Low throughput</a:t>
          </a:r>
          <a:endParaRPr lang="ko-KR" altLang="en-US" sz="2400" b="1" dirty="0">
            <a:solidFill>
              <a:srgbClr xmlns:mc="http://schemas.openxmlformats.org/markup-compatibility/2006" xmlns:a14="http://schemas.microsoft.com/office/drawing/2010/main" val="0070C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7C766FF-7702-446E-963B-62DBA23AFD50}" type="parTrans" cxnId="{B3924C1E-4E47-40F3-98EA-8D44C7F6B24E}">
      <dgm:prSet/>
      <dgm:spPr/>
      <dgm:t>
        <a:bodyPr/>
        <a:lstStyle/>
        <a:p>
          <a:pPr latinLnBrk="1"/>
          <a:endParaRPr lang="ko-KR" altLang="en-US"/>
        </a:p>
      </dgm:t>
    </dgm:pt>
    <dgm:pt modelId="{2EB27274-BA3B-4CAF-A77E-624601F7F465}" type="sibTrans" cxnId="{B3924C1E-4E47-40F3-98EA-8D44C7F6B24E}">
      <dgm:prSet/>
      <dgm:spPr/>
      <dgm:t>
        <a:bodyPr/>
        <a:lstStyle/>
        <a:p>
          <a:pPr latinLnBrk="1"/>
          <a:endParaRPr lang="ko-KR" altLang="en-US"/>
        </a:p>
      </dgm:t>
    </dgm:pt>
    <dgm:pt modelId="{C32C90E3-DAAB-4851-AC78-C863B3779B44}" type="pres">
      <dgm:prSet presAssocID="{CD31D2F2-9162-4919-BB83-21A29E62AF0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06203F-2DC9-44EB-A66B-4DFB16F329E1}" type="pres">
      <dgm:prSet presAssocID="{1EB6B507-B474-49DD-8B6E-CD3998F428E2}" presName="upArrow" presStyleLbl="node1" presStyleIdx="0" presStyleCnt="2"/>
      <dgm:spPr>
        <a:gradFill rotWithShape="0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chemeClr val="bg1"/>
            </a:gs>
          </a:gsLst>
          <a:lin ang="5400000" scaled="0"/>
        </a:gradFill>
      </dgm:spPr>
    </dgm:pt>
    <dgm:pt modelId="{5F21448B-E90B-432F-9C74-1E075B518E85}" type="pres">
      <dgm:prSet presAssocID="{1EB6B507-B474-49DD-8B6E-CD3998F428E2}" presName="upArrowText" presStyleLbl="revTx" presStyleIdx="0" presStyleCnt="2" custScaleX="115079" custLinFactNeighborX="751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4BB313-71A9-4702-A2CA-7D06DDED7651}" type="pres">
      <dgm:prSet presAssocID="{F603E336-96C0-43F1-B67A-563E9EB8EF36}" presName="downArrow" presStyleLbl="node1" presStyleIdx="1" presStyleCnt="2"/>
      <dgm:spPr>
        <a:gradFill rotWithShape="0">
          <a:gsLst>
            <a:gs pos="0">
              <a:schemeClr val="bg1"/>
            </a:gs>
            <a:gs pos="100000">
              <a:srgbClr xmlns:mc="http://schemas.openxmlformats.org/markup-compatibility/2006" xmlns:a14="http://schemas.microsoft.com/office/drawing/2010/main" val="0070C0" mc:Ignorable=""/>
            </a:gs>
          </a:gsLst>
          <a:lin ang="5400000" scaled="0"/>
        </a:gradFill>
      </dgm:spPr>
    </dgm:pt>
    <dgm:pt modelId="{5EC9A863-67A4-48F7-9235-439878680B77}" type="pres">
      <dgm:prSet presAssocID="{F603E336-96C0-43F1-B67A-563E9EB8EF3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3924C1E-4E47-40F3-98EA-8D44C7F6B24E}" srcId="{CD31D2F2-9162-4919-BB83-21A29E62AF05}" destId="{F603E336-96C0-43F1-B67A-563E9EB8EF36}" srcOrd="1" destOrd="0" parTransId="{37C766FF-7702-446E-963B-62DBA23AFD50}" sibTransId="{2EB27274-BA3B-4CAF-A77E-624601F7F465}"/>
    <dgm:cxn modelId="{E612D2BE-2832-421E-903E-4467CAE19112}" type="presOf" srcId="{1EB6B507-B474-49DD-8B6E-CD3998F428E2}" destId="{5F21448B-E90B-432F-9C74-1E075B518E85}" srcOrd="0" destOrd="0" presId="urn:microsoft.com/office/officeart/2005/8/layout/arrow4"/>
    <dgm:cxn modelId="{2AF12F2D-FDE6-4437-868D-5AB877F5E3A8}" type="presOf" srcId="{F603E336-96C0-43F1-B67A-563E9EB8EF36}" destId="{5EC9A863-67A4-48F7-9235-439878680B77}" srcOrd="0" destOrd="0" presId="urn:microsoft.com/office/officeart/2005/8/layout/arrow4"/>
    <dgm:cxn modelId="{3FAB249F-E96E-4DB6-9D8C-001E51CEFE27}" type="presOf" srcId="{CD31D2F2-9162-4919-BB83-21A29E62AF05}" destId="{C32C90E3-DAAB-4851-AC78-C863B3779B44}" srcOrd="0" destOrd="0" presId="urn:microsoft.com/office/officeart/2005/8/layout/arrow4"/>
    <dgm:cxn modelId="{11E57951-DBA7-4BE6-9992-44B097D3742D}" srcId="{CD31D2F2-9162-4919-BB83-21A29E62AF05}" destId="{1EB6B507-B474-49DD-8B6E-CD3998F428E2}" srcOrd="0" destOrd="0" parTransId="{F1EE8CF5-1C58-4FD3-B379-34F237776350}" sibTransId="{7D7D9B05-5A56-48C4-98CF-3ABC5D8F78C6}"/>
    <dgm:cxn modelId="{9338851E-A260-4756-B07F-618786BA210D}" type="presParOf" srcId="{C32C90E3-DAAB-4851-AC78-C863B3779B44}" destId="{1F06203F-2DC9-44EB-A66B-4DFB16F329E1}" srcOrd="0" destOrd="0" presId="urn:microsoft.com/office/officeart/2005/8/layout/arrow4"/>
    <dgm:cxn modelId="{2D2EF2A0-3126-4C65-8F53-853434436255}" type="presParOf" srcId="{C32C90E3-DAAB-4851-AC78-C863B3779B44}" destId="{5F21448B-E90B-432F-9C74-1E075B518E85}" srcOrd="1" destOrd="0" presId="urn:microsoft.com/office/officeart/2005/8/layout/arrow4"/>
    <dgm:cxn modelId="{E19B9587-060F-4E97-A85D-89515C7E106B}" type="presParOf" srcId="{C32C90E3-DAAB-4851-AC78-C863B3779B44}" destId="{064BB313-71A9-4702-A2CA-7D06DDED7651}" srcOrd="2" destOrd="0" presId="urn:microsoft.com/office/officeart/2005/8/layout/arrow4"/>
    <dgm:cxn modelId="{44F4C83A-A7E1-4257-B690-C4FD2A9C0D1B}" type="presParOf" srcId="{C32C90E3-DAAB-4851-AC78-C863B3779B44}" destId="{5EC9A863-67A4-48F7-9235-439878680B7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265CE2-93F3-4DFD-8356-BAA048C5A863}" type="doc">
      <dgm:prSet loTypeId="urn:microsoft.com/office/officeart/2005/8/layout/vList5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pPr latinLnBrk="1"/>
          <a:endParaRPr lang="ko-KR" altLang="en-US"/>
        </a:p>
      </dgm:t>
    </dgm:pt>
    <dgm:pt modelId="{401989B2-CF5E-4391-BE5C-0C20CC6A2C51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An idle GPU as a programmable </a:t>
          </a:r>
          <a:r>
            <a:rPr lang="en-US" b="1" dirty="0" err="1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prefetcher</a:t>
          </a:r>
          <a:endParaRPr lang="ko-KR" b="1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0C451E7-3823-4A04-8FB1-0BDF5F9978EF}" type="parTrans" cxnId="{9A0F510C-52F9-4975-9AB0-B0CF5028B76B}">
      <dgm:prSet/>
      <dgm:spPr/>
      <dgm:t>
        <a:bodyPr/>
        <a:lstStyle/>
        <a:p>
          <a:pPr latinLnBrk="1"/>
          <a:endParaRPr lang="ko-KR" altLang="en-US"/>
        </a:p>
      </dgm:t>
    </dgm:pt>
    <dgm:pt modelId="{648E8457-39D2-41EA-B106-9B74B6096F77}" type="sibTrans" cxnId="{9A0F510C-52F9-4975-9AB0-B0CF5028B76B}">
      <dgm:prSet/>
      <dgm:spPr/>
      <dgm:t>
        <a:bodyPr/>
        <a:lstStyle/>
        <a:p>
          <a:pPr latinLnBrk="1"/>
          <a:endParaRPr lang="ko-KR" altLang="en-US"/>
        </a:p>
      </dgm:t>
    </dgm:pt>
    <dgm:pt modelId="{64D0882A-E8B3-46F4-82E5-F2E2C2CA2AB5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Very large </a:t>
          </a:r>
          <a:r>
            <a:rPr lang="en-US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resources </a:t>
          </a:r>
          <a:r>
            <a:rPr lang="en-US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available</a:t>
          </a:r>
          <a:endParaRPr lang="ko-KR" b="1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B7B0D25-5BD1-43D1-A744-C3982386377B}" type="parTrans" cxnId="{35F8598B-DB36-4A14-A902-D1DD9867D9BE}">
      <dgm:prSet/>
      <dgm:spPr/>
      <dgm:t>
        <a:bodyPr/>
        <a:lstStyle/>
        <a:p>
          <a:pPr latinLnBrk="1"/>
          <a:endParaRPr lang="ko-KR" altLang="en-US"/>
        </a:p>
      </dgm:t>
    </dgm:pt>
    <dgm:pt modelId="{6D4D87D2-7E21-4B20-A862-320BBD6C3411}" type="sibTrans" cxnId="{35F8598B-DB36-4A14-A902-D1DD9867D9BE}">
      <dgm:prSet/>
      <dgm:spPr/>
      <dgm:t>
        <a:bodyPr/>
        <a:lstStyle/>
        <a:p>
          <a:pPr latinLnBrk="1"/>
          <a:endParaRPr lang="ko-KR" altLang="en-US"/>
        </a:p>
      </dgm:t>
    </dgm:pt>
    <dgm:pt modelId="{9389FDAC-B4C6-4D29-B756-73921DF5D2A2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b="1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Ample bandwidth available</a:t>
          </a:r>
          <a:endParaRPr lang="ko-KR" b="1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0DC79B1-BBA3-4B19-A27A-EB54F06FB59C}" type="parTrans" cxnId="{33AC1105-264C-4931-A792-DF94849CE879}">
      <dgm:prSet/>
      <dgm:spPr/>
      <dgm:t>
        <a:bodyPr/>
        <a:lstStyle/>
        <a:p>
          <a:pPr latinLnBrk="1"/>
          <a:endParaRPr lang="ko-KR" altLang="en-US"/>
        </a:p>
      </dgm:t>
    </dgm:pt>
    <dgm:pt modelId="{1126E919-F7A8-44A2-A188-5BB143553B35}" type="sibTrans" cxnId="{33AC1105-264C-4931-A792-DF94849CE879}">
      <dgm:prSet/>
      <dgm:spPr/>
      <dgm:t>
        <a:bodyPr/>
        <a:lstStyle/>
        <a:p>
          <a:pPr latinLnBrk="1"/>
          <a:endParaRPr lang="ko-KR" altLang="en-US"/>
        </a:p>
      </dgm:t>
    </dgm:pt>
    <dgm:pt modelId="{ED4932B9-BC92-42E9-9997-452FB80893C0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Flexibility</a:t>
          </a:r>
          <a:endParaRPr lang="ko-KR" b="1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1B31DE1-D1C9-4AF6-A359-E4914F7D03C9}" type="parTrans" cxnId="{9C5A2020-8517-422B-9E72-BAD7286ACFEA}">
      <dgm:prSet/>
      <dgm:spPr/>
      <dgm:t>
        <a:bodyPr/>
        <a:lstStyle/>
        <a:p>
          <a:pPr latinLnBrk="1"/>
          <a:endParaRPr lang="ko-KR" altLang="en-US"/>
        </a:p>
      </dgm:t>
    </dgm:pt>
    <dgm:pt modelId="{F97E1F13-E6AA-44AE-9469-FBF0EF68DC32}" type="sibTrans" cxnId="{9C5A2020-8517-422B-9E72-BAD7286ACFEA}">
      <dgm:prSet/>
      <dgm:spPr/>
      <dgm:t>
        <a:bodyPr/>
        <a:lstStyle/>
        <a:p>
          <a:pPr latinLnBrk="1"/>
          <a:endParaRPr lang="ko-KR" altLang="en-US"/>
        </a:p>
      </dgm:t>
    </dgm:pt>
    <dgm:pt modelId="{FB9B3500-B895-43C0-A468-DBD6F4A0D415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b="1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Customizability</a:t>
          </a:r>
          <a:endParaRPr lang="ko-KR" b="1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7D2BCC4-5AC9-4DC4-987C-99583004D5D9}" type="parTrans" cxnId="{08EDA7F6-DDBE-4431-93EA-5C612D8E9723}">
      <dgm:prSet/>
      <dgm:spPr/>
      <dgm:t>
        <a:bodyPr/>
        <a:lstStyle/>
        <a:p>
          <a:pPr latinLnBrk="1"/>
          <a:endParaRPr lang="ko-KR" altLang="en-US"/>
        </a:p>
      </dgm:t>
    </dgm:pt>
    <dgm:pt modelId="{E68E6D5A-724C-4142-BFC0-B7FEC0EB8E00}" type="sibTrans" cxnId="{08EDA7F6-DDBE-4431-93EA-5C612D8E9723}">
      <dgm:prSet/>
      <dgm:spPr/>
      <dgm:t>
        <a:bodyPr/>
        <a:lstStyle/>
        <a:p>
          <a:pPr latinLnBrk="1"/>
          <a:endParaRPr lang="ko-KR" altLang="en-US"/>
        </a:p>
      </dgm:t>
    </dgm:pt>
    <dgm:pt modelId="{25FA2F13-628A-46A5-88E9-6B2BEF166E34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Extremely little hardware overhead</a:t>
          </a:r>
          <a:endParaRPr lang="ko-KR" b="1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3F25945-6DB2-4E05-BADE-1164D834F53E}" type="parTrans" cxnId="{11B85999-BCE3-419C-AC8D-13A76746FABD}">
      <dgm:prSet/>
      <dgm:spPr/>
      <dgm:t>
        <a:bodyPr/>
        <a:lstStyle/>
        <a:p>
          <a:pPr latinLnBrk="1"/>
          <a:endParaRPr lang="ko-KR" altLang="en-US"/>
        </a:p>
      </dgm:t>
    </dgm:pt>
    <dgm:pt modelId="{8323FC88-3602-4409-9DFC-6733C72BCB13}" type="sibTrans" cxnId="{11B85999-BCE3-419C-AC8D-13A76746FABD}">
      <dgm:prSet/>
      <dgm:spPr/>
      <dgm:t>
        <a:bodyPr/>
        <a:lstStyle/>
        <a:p>
          <a:pPr latinLnBrk="1"/>
          <a:endParaRPr lang="ko-KR" altLang="en-US"/>
        </a:p>
      </dgm:t>
    </dgm:pt>
    <dgm:pt modelId="{7E017B09-5EE6-4570-85D8-634A5AF42ED5}">
      <dgm:prSet/>
      <dgm:spPr>
        <a:solidFill>
          <a:srgbClr xmlns:mc="http://schemas.openxmlformats.org/markup-compatibility/2006" xmlns:a14="http://schemas.microsoft.com/office/drawing/2010/main" val="FFCC66" mc:Ignorable=""/>
        </a:solidFill>
      </dgm:spPr>
      <dgm:t>
        <a:bodyPr/>
        <a:lstStyle/>
        <a:p>
          <a:pPr rtl="0" latinLnBrk="1"/>
          <a:r>
            <a:rPr lang="en-US" altLang="ko-KR" b="1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68% improvement on average</a:t>
          </a:r>
          <a:endParaRPr lang="ko-KR" b="1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D62E9DA-B06E-4C6D-AA13-571F058A92A7}" type="parTrans" cxnId="{0F5ECBB9-790F-4A31-8B75-CD36465F91F3}">
      <dgm:prSet/>
      <dgm:spPr/>
      <dgm:t>
        <a:bodyPr/>
        <a:lstStyle/>
        <a:p>
          <a:pPr latinLnBrk="1"/>
          <a:endParaRPr lang="ko-KR" altLang="en-US"/>
        </a:p>
      </dgm:t>
    </dgm:pt>
    <dgm:pt modelId="{B800E714-2C14-4849-9055-A5B8D78A9F50}" type="sibTrans" cxnId="{0F5ECBB9-790F-4A31-8B75-CD36465F91F3}">
      <dgm:prSet/>
      <dgm:spPr/>
      <dgm:t>
        <a:bodyPr/>
        <a:lstStyle/>
        <a:p>
          <a:pPr latinLnBrk="1"/>
          <a:endParaRPr lang="ko-KR" altLang="en-US"/>
        </a:p>
      </dgm:t>
    </dgm:pt>
    <dgm:pt modelId="{E9C6FAA8-6085-43F3-9AA9-9D6FC9B77600}" type="pres">
      <dgm:prSet presAssocID="{FF265CE2-93F3-4DFD-8356-BAA048C5A8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C84E214-4E8D-42C8-B865-3E22700050F3}" type="pres">
      <dgm:prSet presAssocID="{401989B2-CF5E-4391-BE5C-0C20CC6A2C51}" presName="linNode" presStyleCnt="0"/>
      <dgm:spPr/>
    </dgm:pt>
    <dgm:pt modelId="{110572B4-DABE-4B01-BAA5-8544CF4DC85E}" type="pres">
      <dgm:prSet presAssocID="{401989B2-CF5E-4391-BE5C-0C20CC6A2C51}" presName="parentText" presStyleLbl="node1" presStyleIdx="0" presStyleCnt="7" custScaleX="2439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94710CD-8384-4120-8B40-A19C0E11BB03}" type="pres">
      <dgm:prSet presAssocID="{648E8457-39D2-41EA-B106-9B74B6096F77}" presName="sp" presStyleCnt="0"/>
      <dgm:spPr/>
    </dgm:pt>
    <dgm:pt modelId="{14D92F2E-385E-4EC8-A94F-E9C3F52F318A}" type="pres">
      <dgm:prSet presAssocID="{64D0882A-E8B3-46F4-82E5-F2E2C2CA2AB5}" presName="linNode" presStyleCnt="0"/>
      <dgm:spPr/>
    </dgm:pt>
    <dgm:pt modelId="{211A0957-5F78-4E66-97EA-06A88D4014FC}" type="pres">
      <dgm:prSet presAssocID="{64D0882A-E8B3-46F4-82E5-F2E2C2CA2AB5}" presName="parentText" presStyleLbl="node1" presStyleIdx="1" presStyleCnt="7" custScaleX="2439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1B0003-DBB5-4E1D-89DE-F1E064A56AE3}" type="pres">
      <dgm:prSet presAssocID="{6D4D87D2-7E21-4B20-A862-320BBD6C3411}" presName="sp" presStyleCnt="0"/>
      <dgm:spPr/>
    </dgm:pt>
    <dgm:pt modelId="{8A62B46E-B18A-47E2-8F0D-97248B4C2025}" type="pres">
      <dgm:prSet presAssocID="{9389FDAC-B4C6-4D29-B756-73921DF5D2A2}" presName="linNode" presStyleCnt="0"/>
      <dgm:spPr/>
    </dgm:pt>
    <dgm:pt modelId="{2BDA9412-AA6B-4CC5-8090-5AD9573F1EC5}" type="pres">
      <dgm:prSet presAssocID="{9389FDAC-B4C6-4D29-B756-73921DF5D2A2}" presName="parentText" presStyleLbl="node1" presStyleIdx="2" presStyleCnt="7" custScaleX="2439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E81B105-0937-4421-A111-5F1E496B47B2}" type="pres">
      <dgm:prSet presAssocID="{1126E919-F7A8-44A2-A188-5BB143553B35}" presName="sp" presStyleCnt="0"/>
      <dgm:spPr/>
    </dgm:pt>
    <dgm:pt modelId="{2DDD252C-E421-4B2E-84ED-517506C36276}" type="pres">
      <dgm:prSet presAssocID="{ED4932B9-BC92-42E9-9997-452FB80893C0}" presName="linNode" presStyleCnt="0"/>
      <dgm:spPr/>
    </dgm:pt>
    <dgm:pt modelId="{B367C8DC-D9D5-4AA5-ADF5-156BA526A207}" type="pres">
      <dgm:prSet presAssocID="{ED4932B9-BC92-42E9-9997-452FB80893C0}" presName="parentText" presStyleLbl="node1" presStyleIdx="3" presStyleCnt="7" custScaleX="2439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D65951F-6596-4317-A118-4C51D1593FE1}" type="pres">
      <dgm:prSet presAssocID="{F97E1F13-E6AA-44AE-9469-FBF0EF68DC32}" presName="sp" presStyleCnt="0"/>
      <dgm:spPr/>
    </dgm:pt>
    <dgm:pt modelId="{1C11995D-C794-4E0D-9905-532500A80763}" type="pres">
      <dgm:prSet presAssocID="{FB9B3500-B895-43C0-A468-DBD6F4A0D415}" presName="linNode" presStyleCnt="0"/>
      <dgm:spPr/>
    </dgm:pt>
    <dgm:pt modelId="{5263A8E9-4765-49A6-A75D-7E2DD7626DEF}" type="pres">
      <dgm:prSet presAssocID="{FB9B3500-B895-43C0-A468-DBD6F4A0D415}" presName="parentText" presStyleLbl="node1" presStyleIdx="4" presStyleCnt="7" custScaleX="2439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BEE9EA6-547D-43E6-9BEC-C879E35FA19B}" type="pres">
      <dgm:prSet presAssocID="{E68E6D5A-724C-4142-BFC0-B7FEC0EB8E00}" presName="sp" presStyleCnt="0"/>
      <dgm:spPr/>
    </dgm:pt>
    <dgm:pt modelId="{1335F475-C833-44DA-BFEF-57744F3E5649}" type="pres">
      <dgm:prSet presAssocID="{25FA2F13-628A-46A5-88E9-6B2BEF166E34}" presName="linNode" presStyleCnt="0"/>
      <dgm:spPr/>
    </dgm:pt>
    <dgm:pt modelId="{FF99F204-782F-4740-A059-F71071E7FB98}" type="pres">
      <dgm:prSet presAssocID="{25FA2F13-628A-46A5-88E9-6B2BEF166E34}" presName="parentText" presStyleLbl="node1" presStyleIdx="5" presStyleCnt="7" custScaleX="2439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4283A1B-C311-479D-BC20-A11A16E4EAA1}" type="pres">
      <dgm:prSet presAssocID="{8323FC88-3602-4409-9DFC-6733C72BCB13}" presName="sp" presStyleCnt="0"/>
      <dgm:spPr/>
    </dgm:pt>
    <dgm:pt modelId="{225C4AA9-3CBE-43A2-BCC9-B3C1155012B4}" type="pres">
      <dgm:prSet presAssocID="{7E017B09-5EE6-4570-85D8-634A5AF42ED5}" presName="linNode" presStyleCnt="0"/>
      <dgm:spPr/>
    </dgm:pt>
    <dgm:pt modelId="{F902AC2F-D31B-4891-934F-9E2B83FD1996}" type="pres">
      <dgm:prSet presAssocID="{7E017B09-5EE6-4570-85D8-634A5AF42ED5}" presName="parentText" presStyleLbl="node1" presStyleIdx="6" presStyleCnt="7" custScaleX="24390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0B4D0CF-05B0-464A-BC78-9F1A09249135}" type="presOf" srcId="{FF265CE2-93F3-4DFD-8356-BAA048C5A863}" destId="{E9C6FAA8-6085-43F3-9AA9-9D6FC9B77600}" srcOrd="0" destOrd="0" presId="urn:microsoft.com/office/officeart/2005/8/layout/vList5"/>
    <dgm:cxn modelId="{4E0F1FCF-F448-4AF1-BC93-C146D974A62F}" type="presOf" srcId="{7E017B09-5EE6-4570-85D8-634A5AF42ED5}" destId="{F902AC2F-D31B-4891-934F-9E2B83FD1996}" srcOrd="0" destOrd="0" presId="urn:microsoft.com/office/officeart/2005/8/layout/vList5"/>
    <dgm:cxn modelId="{9A0F510C-52F9-4975-9AB0-B0CF5028B76B}" srcId="{FF265CE2-93F3-4DFD-8356-BAA048C5A863}" destId="{401989B2-CF5E-4391-BE5C-0C20CC6A2C51}" srcOrd="0" destOrd="0" parTransId="{A0C451E7-3823-4A04-8FB1-0BDF5F9978EF}" sibTransId="{648E8457-39D2-41EA-B106-9B74B6096F77}"/>
    <dgm:cxn modelId="{35F8598B-DB36-4A14-A902-D1DD9867D9BE}" srcId="{FF265CE2-93F3-4DFD-8356-BAA048C5A863}" destId="{64D0882A-E8B3-46F4-82E5-F2E2C2CA2AB5}" srcOrd="1" destOrd="0" parTransId="{0B7B0D25-5BD1-43D1-A744-C3982386377B}" sibTransId="{6D4D87D2-7E21-4B20-A862-320BBD6C3411}"/>
    <dgm:cxn modelId="{11B85999-BCE3-419C-AC8D-13A76746FABD}" srcId="{FF265CE2-93F3-4DFD-8356-BAA048C5A863}" destId="{25FA2F13-628A-46A5-88E9-6B2BEF166E34}" srcOrd="5" destOrd="0" parTransId="{83F25945-6DB2-4E05-BADE-1164D834F53E}" sibTransId="{8323FC88-3602-4409-9DFC-6733C72BCB13}"/>
    <dgm:cxn modelId="{6798EEEC-2339-4358-A684-310A8DB63132}" type="presOf" srcId="{9389FDAC-B4C6-4D29-B756-73921DF5D2A2}" destId="{2BDA9412-AA6B-4CC5-8090-5AD9573F1EC5}" srcOrd="0" destOrd="0" presId="urn:microsoft.com/office/officeart/2005/8/layout/vList5"/>
    <dgm:cxn modelId="{4EC27005-4A5C-4729-9636-90A941998540}" type="presOf" srcId="{401989B2-CF5E-4391-BE5C-0C20CC6A2C51}" destId="{110572B4-DABE-4B01-BAA5-8544CF4DC85E}" srcOrd="0" destOrd="0" presId="urn:microsoft.com/office/officeart/2005/8/layout/vList5"/>
    <dgm:cxn modelId="{3A864F6B-B317-489E-898A-E940F4302ADD}" type="presOf" srcId="{FB9B3500-B895-43C0-A468-DBD6F4A0D415}" destId="{5263A8E9-4765-49A6-A75D-7E2DD7626DEF}" srcOrd="0" destOrd="0" presId="urn:microsoft.com/office/officeart/2005/8/layout/vList5"/>
    <dgm:cxn modelId="{596496F7-E8B3-4BB2-9834-882296BE3F2A}" type="presOf" srcId="{ED4932B9-BC92-42E9-9997-452FB80893C0}" destId="{B367C8DC-D9D5-4AA5-ADF5-156BA526A207}" srcOrd="0" destOrd="0" presId="urn:microsoft.com/office/officeart/2005/8/layout/vList5"/>
    <dgm:cxn modelId="{08EDA7F6-DDBE-4431-93EA-5C612D8E9723}" srcId="{FF265CE2-93F3-4DFD-8356-BAA048C5A863}" destId="{FB9B3500-B895-43C0-A468-DBD6F4A0D415}" srcOrd="4" destOrd="0" parTransId="{A7D2BCC4-5AC9-4DC4-987C-99583004D5D9}" sibTransId="{E68E6D5A-724C-4142-BFC0-B7FEC0EB8E00}"/>
    <dgm:cxn modelId="{9C5A2020-8517-422B-9E72-BAD7286ACFEA}" srcId="{FF265CE2-93F3-4DFD-8356-BAA048C5A863}" destId="{ED4932B9-BC92-42E9-9997-452FB80893C0}" srcOrd="3" destOrd="0" parTransId="{E1B31DE1-D1C9-4AF6-A359-E4914F7D03C9}" sibTransId="{F97E1F13-E6AA-44AE-9469-FBF0EF68DC32}"/>
    <dgm:cxn modelId="{0F5ECBB9-790F-4A31-8B75-CD36465F91F3}" srcId="{FF265CE2-93F3-4DFD-8356-BAA048C5A863}" destId="{7E017B09-5EE6-4570-85D8-634A5AF42ED5}" srcOrd="6" destOrd="0" parTransId="{0D62E9DA-B06E-4C6D-AA13-571F058A92A7}" sibTransId="{B800E714-2C14-4849-9055-A5B8D78A9F50}"/>
    <dgm:cxn modelId="{33AC1105-264C-4931-A792-DF94849CE879}" srcId="{FF265CE2-93F3-4DFD-8356-BAA048C5A863}" destId="{9389FDAC-B4C6-4D29-B756-73921DF5D2A2}" srcOrd="2" destOrd="0" parTransId="{60DC79B1-BBA3-4B19-A27A-EB54F06FB59C}" sibTransId="{1126E919-F7A8-44A2-A188-5BB143553B35}"/>
    <dgm:cxn modelId="{26B1FA2F-C9C4-4CE1-9F8E-846B7207B8C2}" type="presOf" srcId="{25FA2F13-628A-46A5-88E9-6B2BEF166E34}" destId="{FF99F204-782F-4740-A059-F71071E7FB98}" srcOrd="0" destOrd="0" presId="urn:microsoft.com/office/officeart/2005/8/layout/vList5"/>
    <dgm:cxn modelId="{291D964D-694F-4AA7-B276-25AED731E475}" type="presOf" srcId="{64D0882A-E8B3-46F4-82E5-F2E2C2CA2AB5}" destId="{211A0957-5F78-4E66-97EA-06A88D4014FC}" srcOrd="0" destOrd="0" presId="urn:microsoft.com/office/officeart/2005/8/layout/vList5"/>
    <dgm:cxn modelId="{3753E95F-FDCA-41CA-BF13-36D7F8E9E4C7}" type="presParOf" srcId="{E9C6FAA8-6085-43F3-9AA9-9D6FC9B77600}" destId="{1C84E214-4E8D-42C8-B865-3E22700050F3}" srcOrd="0" destOrd="0" presId="urn:microsoft.com/office/officeart/2005/8/layout/vList5"/>
    <dgm:cxn modelId="{3D5AF82B-181F-4355-BE3A-BCB1E74BB5B0}" type="presParOf" srcId="{1C84E214-4E8D-42C8-B865-3E22700050F3}" destId="{110572B4-DABE-4B01-BAA5-8544CF4DC85E}" srcOrd="0" destOrd="0" presId="urn:microsoft.com/office/officeart/2005/8/layout/vList5"/>
    <dgm:cxn modelId="{D54AC5CC-5D77-4C02-B7D9-822C7E659837}" type="presParOf" srcId="{E9C6FAA8-6085-43F3-9AA9-9D6FC9B77600}" destId="{F94710CD-8384-4120-8B40-A19C0E11BB03}" srcOrd="1" destOrd="0" presId="urn:microsoft.com/office/officeart/2005/8/layout/vList5"/>
    <dgm:cxn modelId="{513974CC-3BF7-4404-BFE5-651385FBDD29}" type="presParOf" srcId="{E9C6FAA8-6085-43F3-9AA9-9D6FC9B77600}" destId="{14D92F2E-385E-4EC8-A94F-E9C3F52F318A}" srcOrd="2" destOrd="0" presId="urn:microsoft.com/office/officeart/2005/8/layout/vList5"/>
    <dgm:cxn modelId="{95BF01D9-2652-4214-AE09-60DE6FFA44CA}" type="presParOf" srcId="{14D92F2E-385E-4EC8-A94F-E9C3F52F318A}" destId="{211A0957-5F78-4E66-97EA-06A88D4014FC}" srcOrd="0" destOrd="0" presId="urn:microsoft.com/office/officeart/2005/8/layout/vList5"/>
    <dgm:cxn modelId="{47B0910F-BE50-4C55-9942-22060AEEB104}" type="presParOf" srcId="{E9C6FAA8-6085-43F3-9AA9-9D6FC9B77600}" destId="{E01B0003-DBB5-4E1D-89DE-F1E064A56AE3}" srcOrd="3" destOrd="0" presId="urn:microsoft.com/office/officeart/2005/8/layout/vList5"/>
    <dgm:cxn modelId="{97CC20C5-E027-4047-80CC-A863B68398E7}" type="presParOf" srcId="{E9C6FAA8-6085-43F3-9AA9-9D6FC9B77600}" destId="{8A62B46E-B18A-47E2-8F0D-97248B4C2025}" srcOrd="4" destOrd="0" presId="urn:microsoft.com/office/officeart/2005/8/layout/vList5"/>
    <dgm:cxn modelId="{BB771D65-F072-4D1C-A3E5-8D76D902FEC7}" type="presParOf" srcId="{8A62B46E-B18A-47E2-8F0D-97248B4C2025}" destId="{2BDA9412-AA6B-4CC5-8090-5AD9573F1EC5}" srcOrd="0" destOrd="0" presId="urn:microsoft.com/office/officeart/2005/8/layout/vList5"/>
    <dgm:cxn modelId="{F20C1739-00A4-4F3E-B779-B40648F87CCF}" type="presParOf" srcId="{E9C6FAA8-6085-43F3-9AA9-9D6FC9B77600}" destId="{5E81B105-0937-4421-A111-5F1E496B47B2}" srcOrd="5" destOrd="0" presId="urn:microsoft.com/office/officeart/2005/8/layout/vList5"/>
    <dgm:cxn modelId="{52B28C7B-5C3B-4128-A70D-04200F3D57A8}" type="presParOf" srcId="{E9C6FAA8-6085-43F3-9AA9-9D6FC9B77600}" destId="{2DDD252C-E421-4B2E-84ED-517506C36276}" srcOrd="6" destOrd="0" presId="urn:microsoft.com/office/officeart/2005/8/layout/vList5"/>
    <dgm:cxn modelId="{E9744852-381F-45B6-9A6B-24150D2EDFCD}" type="presParOf" srcId="{2DDD252C-E421-4B2E-84ED-517506C36276}" destId="{B367C8DC-D9D5-4AA5-ADF5-156BA526A207}" srcOrd="0" destOrd="0" presId="urn:microsoft.com/office/officeart/2005/8/layout/vList5"/>
    <dgm:cxn modelId="{BB2B1FF5-B8D8-4082-B521-48BCA5A0D2AE}" type="presParOf" srcId="{E9C6FAA8-6085-43F3-9AA9-9D6FC9B77600}" destId="{4D65951F-6596-4317-A118-4C51D1593FE1}" srcOrd="7" destOrd="0" presId="urn:microsoft.com/office/officeart/2005/8/layout/vList5"/>
    <dgm:cxn modelId="{315C1C51-5C35-4278-84DF-4994A08B8E16}" type="presParOf" srcId="{E9C6FAA8-6085-43F3-9AA9-9D6FC9B77600}" destId="{1C11995D-C794-4E0D-9905-532500A80763}" srcOrd="8" destOrd="0" presId="urn:microsoft.com/office/officeart/2005/8/layout/vList5"/>
    <dgm:cxn modelId="{9E6E6F80-143C-453B-BADA-F3276A238A71}" type="presParOf" srcId="{1C11995D-C794-4E0D-9905-532500A80763}" destId="{5263A8E9-4765-49A6-A75D-7E2DD7626DEF}" srcOrd="0" destOrd="0" presId="urn:microsoft.com/office/officeart/2005/8/layout/vList5"/>
    <dgm:cxn modelId="{87A53981-4185-4DBC-9935-F150FB53D62D}" type="presParOf" srcId="{E9C6FAA8-6085-43F3-9AA9-9D6FC9B77600}" destId="{8BEE9EA6-547D-43E6-9BEC-C879E35FA19B}" srcOrd="9" destOrd="0" presId="urn:microsoft.com/office/officeart/2005/8/layout/vList5"/>
    <dgm:cxn modelId="{68A934C8-F6D6-429D-980A-A8E6FA8A0D6A}" type="presParOf" srcId="{E9C6FAA8-6085-43F3-9AA9-9D6FC9B77600}" destId="{1335F475-C833-44DA-BFEF-57744F3E5649}" srcOrd="10" destOrd="0" presId="urn:microsoft.com/office/officeart/2005/8/layout/vList5"/>
    <dgm:cxn modelId="{4E14F4B5-E9DC-4DCF-8791-9045EEBBD907}" type="presParOf" srcId="{1335F475-C833-44DA-BFEF-57744F3E5649}" destId="{FF99F204-782F-4740-A059-F71071E7FB98}" srcOrd="0" destOrd="0" presId="urn:microsoft.com/office/officeart/2005/8/layout/vList5"/>
    <dgm:cxn modelId="{DAB09C53-DE01-427A-952B-AE0747ED3A82}" type="presParOf" srcId="{E9C6FAA8-6085-43F3-9AA9-9D6FC9B77600}" destId="{F4283A1B-C311-479D-BC20-A11A16E4EAA1}" srcOrd="11" destOrd="0" presId="urn:microsoft.com/office/officeart/2005/8/layout/vList5"/>
    <dgm:cxn modelId="{EBC0DFE0-5E39-4B94-9A56-C540AC5C639A}" type="presParOf" srcId="{E9C6FAA8-6085-43F3-9AA9-9D6FC9B77600}" destId="{225C4AA9-3CBE-43A2-BCC9-B3C1155012B4}" srcOrd="12" destOrd="0" presId="urn:microsoft.com/office/officeart/2005/8/layout/vList5"/>
    <dgm:cxn modelId="{B9834B6D-B49E-412A-9833-91A63D2DB0E0}" type="presParOf" srcId="{225C4AA9-3CBE-43A2-BCC9-B3C1155012B4}" destId="{F902AC2F-D31B-4891-934F-9E2B83FD199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6203F-2DC9-44EB-A66B-4DFB16F329E1}">
      <dsp:nvSpPr>
        <dsp:cNvPr id="0" name=""/>
        <dsp:cNvSpPr/>
      </dsp:nvSpPr>
      <dsp:spPr>
        <a:xfrm>
          <a:off x="4526" y="0"/>
          <a:ext cx="2715768" cy="2172462"/>
        </a:xfrm>
        <a:prstGeom prst="upArrow">
          <a:avLst/>
        </a:prstGeom>
        <a:gradFill rotWithShape="0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chemeClr val="bg1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1448B-E90B-432F-9C74-1E075B518E85}">
      <dsp:nvSpPr>
        <dsp:cNvPr id="0" name=""/>
        <dsp:cNvSpPr/>
      </dsp:nvSpPr>
      <dsp:spPr>
        <a:xfrm>
          <a:off x="2800822" y="0"/>
          <a:ext cx="5303503" cy="2172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Large table supported</a:t>
          </a:r>
        </a:p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Ample bandwidth available</a:t>
          </a:r>
        </a:p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Flexibility</a:t>
          </a:r>
        </a:p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Customizability</a:t>
          </a:r>
        </a:p>
      </dsp:txBody>
      <dsp:txXfrm>
        <a:off x="2800822" y="0"/>
        <a:ext cx="5303503" cy="2172462"/>
      </dsp:txXfrm>
    </dsp:sp>
    <dsp:sp modelId="{064BB313-71A9-4702-A2CA-7D06DDED7651}">
      <dsp:nvSpPr>
        <dsp:cNvPr id="0" name=""/>
        <dsp:cNvSpPr/>
      </dsp:nvSpPr>
      <dsp:spPr>
        <a:xfrm>
          <a:off x="819256" y="2353500"/>
          <a:ext cx="2715768" cy="2172462"/>
        </a:xfrm>
        <a:prstGeom prst="downArrow">
          <a:avLst/>
        </a:prstGeom>
        <a:gradFill rotWithShape="0">
          <a:gsLst>
            <a:gs pos="0">
              <a:schemeClr val="bg1"/>
            </a:gs>
            <a:gs pos="100000">
              <a:srgbClr xmlns:mc="http://schemas.openxmlformats.org/markup-compatibility/2006" xmlns:a14="http://schemas.microsoft.com/office/drawing/2010/main" val="0070C0" mc:Ignorable="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9A863-67A4-48F7-9235-439878680B77}">
      <dsp:nvSpPr>
        <dsp:cNvPr id="0" name=""/>
        <dsp:cNvSpPr/>
      </dsp:nvSpPr>
      <dsp:spPr>
        <a:xfrm>
          <a:off x="3616497" y="2353500"/>
          <a:ext cx="4608576" cy="2172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- High latency</a:t>
          </a:r>
        </a:p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- Low throughput</a:t>
          </a:r>
          <a:endParaRPr lang="ko-KR" altLang="en-US" sz="2400" b="1" kern="1200" dirty="0">
            <a:solidFill>
              <a:srgbClr xmlns:mc="http://schemas.openxmlformats.org/markup-compatibility/2006" xmlns:a14="http://schemas.microsoft.com/office/drawing/2010/main" val="0070C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616497" y="2353500"/>
        <a:ext cx="4608576" cy="2172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572B4-DABE-4B01-BAA5-8544CF4DC85E}">
      <dsp:nvSpPr>
        <dsp:cNvPr id="0" name=""/>
        <dsp:cNvSpPr/>
      </dsp:nvSpPr>
      <dsp:spPr>
        <a:xfrm>
          <a:off x="518016" y="467"/>
          <a:ext cx="7471379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An idle GPU as a programmable </a:t>
          </a:r>
          <a:r>
            <a:rPr lang="en-US" sz="2300" b="1" kern="1200" dirty="0" err="1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prefetcher</a:t>
          </a:r>
          <a:endParaRPr lang="ko-KR" sz="2300" b="1" kern="1200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37053"/>
        <a:ext cx="7398207" cy="676304"/>
      </dsp:txXfrm>
    </dsp:sp>
    <dsp:sp modelId="{211A0957-5F78-4E66-97EA-06A88D4014FC}">
      <dsp:nvSpPr>
        <dsp:cNvPr id="0" name=""/>
        <dsp:cNvSpPr/>
      </dsp:nvSpPr>
      <dsp:spPr>
        <a:xfrm>
          <a:off x="518016" y="787417"/>
          <a:ext cx="7471379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Very large </a:t>
          </a:r>
          <a:r>
            <a:rPr lang="en-US" sz="22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resources </a:t>
          </a:r>
          <a:r>
            <a:rPr lang="en-US" sz="22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available</a:t>
          </a:r>
          <a:endParaRPr lang="ko-KR" sz="2200" b="1" kern="1200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824003"/>
        <a:ext cx="7398207" cy="676304"/>
      </dsp:txXfrm>
    </dsp:sp>
    <dsp:sp modelId="{2BDA9412-AA6B-4CC5-8090-5AD9573F1EC5}">
      <dsp:nvSpPr>
        <dsp:cNvPr id="0" name=""/>
        <dsp:cNvSpPr/>
      </dsp:nvSpPr>
      <dsp:spPr>
        <a:xfrm>
          <a:off x="518016" y="1574368"/>
          <a:ext cx="7471379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Ample bandwidth available</a:t>
          </a:r>
          <a:endParaRPr lang="ko-KR" sz="2200" b="1" kern="120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1610954"/>
        <a:ext cx="7398207" cy="676304"/>
      </dsp:txXfrm>
    </dsp:sp>
    <dsp:sp modelId="{B367C8DC-D9D5-4AA5-ADF5-156BA526A207}">
      <dsp:nvSpPr>
        <dsp:cNvPr id="0" name=""/>
        <dsp:cNvSpPr/>
      </dsp:nvSpPr>
      <dsp:spPr>
        <a:xfrm>
          <a:off x="518016" y="2361318"/>
          <a:ext cx="7471379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Flexibility</a:t>
          </a:r>
          <a:endParaRPr lang="ko-KR" sz="2200" b="1" kern="1200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2397904"/>
        <a:ext cx="7398207" cy="676304"/>
      </dsp:txXfrm>
    </dsp:sp>
    <dsp:sp modelId="{5263A8E9-4765-49A6-A75D-7E2DD7626DEF}">
      <dsp:nvSpPr>
        <dsp:cNvPr id="0" name=""/>
        <dsp:cNvSpPr/>
      </dsp:nvSpPr>
      <dsp:spPr>
        <a:xfrm>
          <a:off x="518016" y="3148268"/>
          <a:ext cx="7471379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Customizability</a:t>
          </a:r>
          <a:endParaRPr lang="ko-KR" sz="2200" b="1" kern="120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3184854"/>
        <a:ext cx="7398207" cy="676304"/>
      </dsp:txXfrm>
    </dsp:sp>
    <dsp:sp modelId="{FF99F204-782F-4740-A059-F71071E7FB98}">
      <dsp:nvSpPr>
        <dsp:cNvPr id="0" name=""/>
        <dsp:cNvSpPr/>
      </dsp:nvSpPr>
      <dsp:spPr>
        <a:xfrm>
          <a:off x="518016" y="3935218"/>
          <a:ext cx="7471379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Extremely little hardware overhead</a:t>
          </a:r>
          <a:endParaRPr lang="ko-KR" sz="2100" b="1" kern="1200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3971804"/>
        <a:ext cx="7398207" cy="676304"/>
      </dsp:txXfrm>
    </dsp:sp>
    <dsp:sp modelId="{F902AC2F-D31B-4891-934F-9E2B83FD1996}">
      <dsp:nvSpPr>
        <dsp:cNvPr id="0" name=""/>
        <dsp:cNvSpPr/>
      </dsp:nvSpPr>
      <dsp:spPr>
        <a:xfrm>
          <a:off x="518016" y="4722168"/>
          <a:ext cx="7470001" cy="749476"/>
        </a:xfrm>
        <a:prstGeom prst="roundRect">
          <a:avLst/>
        </a:prstGeom>
        <a:solidFill>
          <a:srgbClr xmlns:mc="http://schemas.openxmlformats.org/markup-compatibility/2006" xmlns:a14="http://schemas.microsoft.com/office/drawing/2010/main" val="FFCC66" mc:Ignorable="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100" b="1" kern="1200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68% improvement on average</a:t>
          </a:r>
          <a:endParaRPr lang="ko-KR" sz="2100" b="1" kern="1200" dirty="0">
            <a:solidFill>
              <a:srgbClr xmlns:mc="http://schemas.openxmlformats.org/markup-compatibility/2006" xmlns:a14="http://schemas.microsoft.com/office/drawing/2010/main" val="00206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54602" y="4758754"/>
        <a:ext cx="7396829" cy="676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fld id="{D6C418AA-FE30-47DC-8D1B-D5557B12C93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07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/>
            </a:lvl1pPr>
          </a:lstStyle>
          <a:p>
            <a:fld id="{555868FE-A6EA-4A09-AEF5-3C72BD9CF6E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6383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DE348-8C2E-4391-BB8B-70B5249720D3}" type="slidenum">
              <a:rPr lang="en-US" altLang="ko-KR"/>
              <a:pPr/>
              <a:t>1</a:t>
            </a:fld>
            <a:endParaRPr lang="en-US" altLang="ko-KR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88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88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656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040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0408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07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072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4633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656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890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2960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1613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656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6895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474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3331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317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2960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296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65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774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280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65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88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16113"/>
            <a:ext cx="9144000" cy="18002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25" y="3716338"/>
            <a:ext cx="5686425" cy="2233612"/>
          </a:xfrm>
        </p:spPr>
        <p:txBody>
          <a:bodyPr anchor="ctr" anchorCtr="1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11136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8775" y="60325"/>
            <a:ext cx="2127250" cy="6464300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63" y="60325"/>
            <a:ext cx="6234112" cy="6464300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38974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60325"/>
            <a:ext cx="8513762" cy="7588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7025" y="1052513"/>
            <a:ext cx="8507413" cy="547211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4042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509896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295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025" y="1052513"/>
            <a:ext cx="4176713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138" y="1052513"/>
            <a:ext cx="41783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2380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1767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0665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429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2403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598408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263" y="60325"/>
            <a:ext cx="85137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7025" y="1052513"/>
            <a:ext cx="85074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633516" y="6627503"/>
            <a:ext cx="461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299A1921-8D58-49DE-A9AE-BE7C14923B4F}" type="slidenum">
              <a:rPr lang="ko-KR" altLang="en-US" sz="1200" b="0" smtClean="0">
                <a:latin typeface="Arial" pitchFamily="34" charset="0"/>
                <a:cs typeface="Arial" pitchFamily="34" charset="0"/>
              </a:rPr>
              <a:t>‹#›</a:t>
            </a:fld>
            <a:endParaRPr lang="ko-KR" altLang="en-US" sz="1200" b="0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48424" y="3967446"/>
            <a:ext cx="2695575" cy="1361621"/>
          </a:xfrm>
        </p:spPr>
        <p:txBody>
          <a:bodyPr lIns="0" tIns="0" rIns="0" bIns="0"/>
          <a:lstStyle/>
          <a:p>
            <a:pPr algn="r"/>
            <a:r>
              <a:rPr lang="en-US" altLang="ko-KR" sz="2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Dong Hyuk Woo</a:t>
            </a:r>
          </a:p>
          <a:p>
            <a:pPr algn="r"/>
            <a:r>
              <a:rPr lang="en-US" altLang="ko-KR" sz="2400" b="0" dirty="0" smtClean="0">
                <a:latin typeface="Tahoma" pitchFamily="34" charset="0"/>
                <a:ea typeface="굴림" pitchFamily="50" charset="-127"/>
              </a:rPr>
              <a:t>Hsien-Hsin </a:t>
            </a:r>
            <a:r>
              <a:rPr lang="en-US" altLang="ko-KR" sz="2400" b="0" dirty="0">
                <a:latin typeface="Tahoma" pitchFamily="34" charset="0"/>
                <a:ea typeface="굴림" pitchFamily="50" charset="-127"/>
              </a:rPr>
              <a:t>S. </a:t>
            </a:r>
            <a:r>
              <a:rPr lang="en-US" altLang="ko-KR" sz="2400" b="0" dirty="0" smtClean="0">
                <a:latin typeface="Tahoma" pitchFamily="34" charset="0"/>
                <a:ea typeface="굴림" pitchFamily="50" charset="-127"/>
              </a:rPr>
              <a:t>Lee</a:t>
            </a:r>
          </a:p>
          <a:p>
            <a:pPr algn="r"/>
            <a:endParaRPr lang="en-US" altLang="ko-KR" dirty="0">
              <a:latin typeface="Tahoma" pitchFamily="34" charset="0"/>
              <a:ea typeface="굴림" pitchFamily="50" charset="-127"/>
            </a:endParaRPr>
          </a:p>
          <a:p>
            <a:pPr algn="r"/>
            <a:r>
              <a:rPr lang="en-US" altLang="ko-KR" dirty="0" smtClean="0">
                <a:latin typeface="Tahoma" pitchFamily="34" charset="0"/>
                <a:ea typeface="굴림" pitchFamily="50" charset="-127"/>
              </a:rPr>
              <a:t>Georgia Tech ECE</a:t>
            </a:r>
            <a:endParaRPr lang="en-US" altLang="ko-KR" sz="2000" b="0" dirty="0" smtClean="0">
              <a:latin typeface="Tahoma" pitchFamily="34" charset="0"/>
              <a:ea typeface="굴림" pitchFamily="50" charset="-127"/>
            </a:endParaRPr>
          </a:p>
        </p:txBody>
      </p:sp>
      <p:pic>
        <p:nvPicPr>
          <p:cNvPr id="1026" name="Picture 2" descr="MARS_LOGO_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6400800"/>
            <a:ext cx="15446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379827" y="1700432"/>
            <a:ext cx="8363244" cy="1248508"/>
          </a:xfrm>
          <a:prstGeom prst="roundRect">
            <a:avLst/>
          </a:prstGeom>
          <a:solidFill>
            <a:schemeClr val="bg1">
              <a:alpha val="5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ko-KR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COMPASS: </a:t>
            </a:r>
            <a:r>
              <a:rPr lang="en-US" altLang="ko-KR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A </a:t>
            </a:r>
            <a:r>
              <a:rPr lang="en-US" altLang="ko-KR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Programmable Data </a:t>
            </a:r>
            <a:r>
              <a:rPr lang="en-US" altLang="ko-KR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Prefetcher</a:t>
            </a:r>
            <a:r>
              <a:rPr lang="en-US" altLang="ko-KR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 </a:t>
            </a:r>
            <a:br>
              <a:rPr lang="en-US" altLang="ko-KR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</a:br>
            <a:r>
              <a:rPr lang="en-US" altLang="ko-KR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Using Idle GPU </a:t>
            </a:r>
            <a:r>
              <a:rPr lang="en-US" altLang="ko-KR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Shaders</a:t>
            </a:r>
            <a:endParaRPr kumimoji="0" lang="ko-KR" altLang="en-US" sz="2800" b="1" i="0" u="none" strike="noStrike" cap="none" normalizeH="0" dirty="0" smtClean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1270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Application Provider’s Choice</a:t>
            </a:r>
            <a:endParaRPr lang="ko-KR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87" y="975096"/>
            <a:ext cx="31432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743039" y="4306497"/>
            <a:ext cx="7646199" cy="1872000"/>
            <a:chOff x="405416" y="4141090"/>
            <a:chExt cx="7646199" cy="187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5400000"/>
            <a:lightRig rig="threePt" dir="t"/>
          </a:scene3d>
        </p:grpSpPr>
        <p:grpSp>
          <p:nvGrpSpPr>
            <p:cNvPr id="28" name="Group 27"/>
            <p:cNvGrpSpPr/>
            <p:nvPr/>
          </p:nvGrpSpPr>
          <p:grpSpPr>
            <a:xfrm>
              <a:off x="195696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24" name="Flowchart: Alternate Process 23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rPr>
                  <a:t>Markov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♦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♦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0541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33" name="Flowchart: Alternate Process 32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rPr>
                  <a:t>Stride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♣</a:t>
                </a:r>
                <a:endParaRPr lang="ko-KR" altLang="en-US" sz="18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♣</a:t>
                </a:r>
                <a:endParaRPr lang="ko-KR" altLang="en-US" sz="18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50851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37" name="Flowchart: Alternate Process 36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rPr>
                  <a:t>Delta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♠</a:t>
                </a:r>
                <a:endParaRPr lang="ko-KR" altLang="en-US" sz="1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♠</a:t>
                </a:r>
                <a:endParaRPr lang="ko-KR" altLang="en-US" sz="1800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06006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41" name="Flowchart: Alternate Process 40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rPr>
                  <a:t>Region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♥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♥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</p:grpSp>
        <p:sp>
          <p:nvSpPr>
            <p:cNvPr id="46" name="Flowchart: Alternate Process 45"/>
            <p:cNvSpPr/>
            <p:nvPr/>
          </p:nvSpPr>
          <p:spPr bwMode="auto">
            <a:xfrm>
              <a:off x="6611615" y="4141090"/>
              <a:ext cx="1440000" cy="1872000"/>
            </a:xfrm>
            <a:prstGeom prst="flowChartAlternateProcess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800" b="1" i="0" u="none" strike="noStrike" cap="none" normalizeH="0" baseline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37" y="857249"/>
            <a:ext cx="1473016" cy="1422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8045" y="1685865"/>
            <a:ext cx="270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8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Use stride!</a:t>
            </a:r>
            <a:endParaRPr lang="ko-KR" altLang="en-US" sz="28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8129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Application Provider’s Custom </a:t>
            </a:r>
            <a:r>
              <a:rPr lang="en-US" altLang="ko-KR" dirty="0" err="1" smtClean="0"/>
              <a:t>Shader</a:t>
            </a:r>
            <a:endParaRPr lang="ko-KR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87" y="975096"/>
            <a:ext cx="31432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743039" y="4306497"/>
            <a:ext cx="7646199" cy="1872000"/>
            <a:chOff x="405416" y="4141090"/>
            <a:chExt cx="7646199" cy="187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5400000"/>
            <a:lightRig rig="threePt" dir="t"/>
          </a:scene3d>
        </p:grpSpPr>
        <p:grpSp>
          <p:nvGrpSpPr>
            <p:cNvPr id="28" name="Group 27"/>
            <p:cNvGrpSpPr/>
            <p:nvPr/>
          </p:nvGrpSpPr>
          <p:grpSpPr>
            <a:xfrm>
              <a:off x="195696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24" name="Flowchart: Alternate Process 23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rPr>
                  <a:t>Markov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♦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♦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0541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33" name="Flowchart: Alternate Process 32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rPr>
                  <a:t>Stride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♣</a:t>
                </a:r>
                <a:endParaRPr lang="ko-KR" altLang="en-US" sz="18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♣</a:t>
                </a:r>
                <a:endParaRPr lang="ko-KR" altLang="en-US" sz="18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50851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37" name="Flowchart: Alternate Process 36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rPr>
                  <a:t>Delta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♠</a:t>
                </a:r>
                <a:endParaRPr lang="ko-KR" altLang="en-US" sz="1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♠</a:t>
                </a:r>
                <a:endParaRPr lang="ko-KR" altLang="en-US" sz="1800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06006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41" name="Flowchart: Alternate Process 40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rPr>
                  <a:t>Region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♥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♥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611615" y="4141090"/>
              <a:ext cx="1440000" cy="1872000"/>
              <a:chOff x="6611615" y="4141090"/>
              <a:chExt cx="1440000" cy="18720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6611615" y="4141090"/>
                <a:ext cx="1440000" cy="1872000"/>
                <a:chOff x="928468" y="1244991"/>
                <a:chExt cx="1440000" cy="1872000"/>
              </a:xfrm>
              <a:solidFill>
                <a:schemeClr val="bg1"/>
              </a:solidFill>
              <a:effectLst/>
            </p:grpSpPr>
            <p:sp>
              <p:nvSpPr>
                <p:cNvPr id="46" name="Flowchart: Alternate Process 45"/>
                <p:cNvSpPr/>
                <p:nvPr/>
              </p:nvSpPr>
              <p:spPr bwMode="auto">
                <a:xfrm>
                  <a:off x="928468" y="1244991"/>
                  <a:ext cx="1440000" cy="1872000"/>
                </a:xfrm>
                <a:prstGeom prst="flowChartAlternateProcess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928469" y="1251206"/>
                  <a:ext cx="39389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altLang="ko-KR" sz="1600" dirty="0" smtClean="0">
                      <a:latin typeface="Batang"/>
                      <a:ea typeface="Batang"/>
                    </a:rPr>
                    <a:t>★</a:t>
                  </a:r>
                  <a:endParaRPr lang="ko-KR" altLang="en-US" sz="1800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 rot="10800000">
                  <a:off x="1974574" y="2501438"/>
                  <a:ext cx="393894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altLang="ko-KR" sz="1600" dirty="0" smtClean="0">
                      <a:latin typeface="Batang"/>
                      <a:ea typeface="Batang"/>
                    </a:rPr>
                    <a:t>★</a:t>
                  </a:r>
                  <a:r>
                    <a:rPr lang="ko-KR" altLang="en-US" sz="1800" dirty="0" smtClean="0">
                      <a:solidFill>
                        <a:schemeClr val="bg1"/>
                      </a:solidFill>
                    </a:rPr>
                    <a:t>♥</a:t>
                  </a:r>
                  <a:endParaRPr lang="ko-KR" altLang="en-US" sz="18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2568" y="4672492"/>
                <a:ext cx="838095" cy="809195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6611616" y="4815480"/>
                <a:ext cx="1439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dirty="0" err="1"/>
                  <a:t>mcf</a:t>
                </a:r>
                <a:endParaRPr lang="ko-KR" altLang="en-US" sz="2800" dirty="0"/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37" y="857249"/>
            <a:ext cx="1473016" cy="142222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898045" y="1685865"/>
            <a:ext cx="270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8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Use </a:t>
            </a:r>
            <a:r>
              <a:rPr lang="en-US" altLang="ko-KR" sz="28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my joker!</a:t>
            </a:r>
            <a:endParaRPr lang="ko-KR" altLang="en-US" sz="28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716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8526" y="2890800"/>
            <a:ext cx="5815263" cy="108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COMPASS Execution Model</a:t>
            </a:r>
            <a:endParaRPr lang="ko-KR" alt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1: </a:t>
            </a:r>
            <a:r>
              <a:rPr lang="en-US" altLang="ko-KR" dirty="0" err="1" smtClean="0"/>
              <a:t>Shader</a:t>
            </a:r>
            <a:r>
              <a:rPr lang="en-US" altLang="ko-KR" dirty="0" smtClean="0"/>
              <a:t> Setup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Miss Address Provider (MAP)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62806" y="3671385"/>
            <a:ext cx="611188" cy="6111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4B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Core0</a:t>
            </a:r>
            <a:endParaRPr kumimoji="1" lang="ko-KR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81944" y="3671385"/>
            <a:ext cx="611187" cy="6111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4B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Core1</a:t>
            </a:r>
            <a:endParaRPr kumimoji="1" lang="ko-KR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01081" y="3671385"/>
            <a:ext cx="1331913" cy="6111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76B900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GPU</a:t>
            </a:r>
            <a:endParaRPr kumimoji="1" lang="ko-KR" altLang="ko-K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62806" y="4785810"/>
            <a:ext cx="2770188" cy="611188"/>
            <a:chOff x="612" y="1714"/>
            <a:chExt cx="1745" cy="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12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Bank0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065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Bank1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518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Bank2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972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Bank3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158206" y="4392110"/>
            <a:ext cx="179388" cy="1793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9900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7179" name="AutoShape 11"/>
          <p:cNvCxnSpPr>
            <a:cxnSpLocks noChangeShapeType="1"/>
            <a:stCxn id="4" idx="2"/>
            <a:endCxn id="12" idx="1"/>
          </p:cNvCxnSpPr>
          <p:nvPr/>
        </p:nvCxnSpPr>
        <p:spPr bwMode="auto">
          <a:xfrm rot="16200000" flipH="1">
            <a:off x="1563687" y="3888080"/>
            <a:ext cx="200025" cy="9890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0" name="AutoShape 12"/>
          <p:cNvCxnSpPr>
            <a:cxnSpLocks noChangeShapeType="1"/>
            <a:stCxn id="5" idx="2"/>
            <a:endCxn id="12" idx="1"/>
          </p:cNvCxnSpPr>
          <p:nvPr/>
        </p:nvCxnSpPr>
        <p:spPr bwMode="auto">
          <a:xfrm rot="16200000" flipH="1">
            <a:off x="1923256" y="4247648"/>
            <a:ext cx="200025" cy="2698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1" name="AutoShape 13"/>
          <p:cNvCxnSpPr>
            <a:cxnSpLocks noChangeShapeType="1"/>
            <a:endCxn id="12" idx="2"/>
          </p:cNvCxnSpPr>
          <p:nvPr/>
        </p:nvCxnSpPr>
        <p:spPr bwMode="auto">
          <a:xfrm rot="16200000">
            <a:off x="1601788" y="4138904"/>
            <a:ext cx="214312" cy="1079500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2" name="AutoShape 14"/>
          <p:cNvCxnSpPr>
            <a:cxnSpLocks noChangeShapeType="1"/>
            <a:endCxn id="12" idx="2"/>
          </p:cNvCxnSpPr>
          <p:nvPr/>
        </p:nvCxnSpPr>
        <p:spPr bwMode="auto">
          <a:xfrm rot="16200000">
            <a:off x="1961357" y="4498472"/>
            <a:ext cx="214312" cy="360363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3" name="AutoShape 15"/>
          <p:cNvCxnSpPr>
            <a:cxnSpLocks noChangeShapeType="1"/>
            <a:endCxn id="12" idx="2"/>
          </p:cNvCxnSpPr>
          <p:nvPr/>
        </p:nvCxnSpPr>
        <p:spPr bwMode="auto">
          <a:xfrm rot="5400000" flipH="1">
            <a:off x="2320926" y="4499266"/>
            <a:ext cx="214312" cy="358775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4" name="AutoShape 16"/>
          <p:cNvCxnSpPr>
            <a:cxnSpLocks noChangeShapeType="1"/>
            <a:endCxn id="12" idx="2"/>
          </p:cNvCxnSpPr>
          <p:nvPr/>
        </p:nvCxnSpPr>
        <p:spPr bwMode="auto">
          <a:xfrm rot="5400000" flipH="1">
            <a:off x="2681288" y="4138904"/>
            <a:ext cx="214312" cy="1079500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5" name="AutoShape 17"/>
          <p:cNvCxnSpPr>
            <a:cxnSpLocks noChangeShapeType="1"/>
            <a:stCxn id="12" idx="3"/>
            <a:endCxn id="6" idx="2"/>
          </p:cNvCxnSpPr>
          <p:nvPr/>
        </p:nvCxnSpPr>
        <p:spPr bwMode="auto">
          <a:xfrm flipV="1">
            <a:off x="2337594" y="4282573"/>
            <a:ext cx="630237" cy="2000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2769394" y="5535110"/>
            <a:ext cx="5765006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Upon context switching (or a program phase change)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7204" name="AutoShape 36"/>
          <p:cNvCxnSpPr>
            <a:cxnSpLocks noChangeShapeType="1"/>
            <a:endCxn id="30" idx="1"/>
          </p:cNvCxnSpPr>
          <p:nvPr/>
        </p:nvCxnSpPr>
        <p:spPr bwMode="auto">
          <a:xfrm flipV="1">
            <a:off x="1780381" y="5672429"/>
            <a:ext cx="989013" cy="79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3645396" y="2256808"/>
            <a:ext cx="1620000" cy="24417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4B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Shader</a:t>
            </a: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 pointer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2353468" y="1200150"/>
            <a:ext cx="6447631" cy="2744285"/>
          </a:xfrm>
          <a:prstGeom prst="ellips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V="1">
            <a:off x="2158206" y="2379975"/>
            <a:ext cx="209550" cy="2021659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2324894" y="3790950"/>
            <a:ext cx="4759219" cy="780548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3864769" y="4138110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MAP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 flipV="1">
            <a:off x="2514600" y="2379976"/>
            <a:ext cx="111839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5403298" y="2118366"/>
            <a:ext cx="270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8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Use stride!</a:t>
            </a:r>
            <a:endParaRPr lang="ko-KR" altLang="en-US" sz="28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5137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/>
      <p:bldP spid="28" grpId="0" animBg="1"/>
      <p:bldP spid="29" grpId="0" animBg="1"/>
      <p:bldP spid="32" grpId="0" animBg="1"/>
      <p:bldP spid="33" grpId="0" animBg="1"/>
      <p:bldP spid="34" grpId="0"/>
      <p:bldP spid="35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2: </a:t>
            </a:r>
            <a:r>
              <a:rPr lang="en-US" altLang="ko-KR" dirty="0" err="1" smtClean="0"/>
              <a:t>Prefetcher</a:t>
            </a:r>
            <a:r>
              <a:rPr lang="en-US" altLang="ko-KR" dirty="0" smtClean="0"/>
              <a:t> Access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62806" y="3671385"/>
            <a:ext cx="611188" cy="6111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4B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Core0</a:t>
            </a:r>
            <a:endParaRPr kumimoji="1" lang="ko-KR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81944" y="3671385"/>
            <a:ext cx="611187" cy="6111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4B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Core1</a:t>
            </a:r>
            <a:endParaRPr kumimoji="1" lang="ko-KR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01081" y="3671385"/>
            <a:ext cx="1331913" cy="6111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76B900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GPU</a:t>
            </a:r>
            <a:endParaRPr kumimoji="1" lang="ko-KR" altLang="ko-K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62806" y="4785810"/>
            <a:ext cx="2770188" cy="611188"/>
            <a:chOff x="612" y="1714"/>
            <a:chExt cx="1745" cy="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12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Bank0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065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Bank1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518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Bank2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972" y="1714"/>
              <a:ext cx="385" cy="38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Bank3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158206" y="4392110"/>
            <a:ext cx="179388" cy="1793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9900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7179" name="AutoShape 11"/>
          <p:cNvCxnSpPr>
            <a:cxnSpLocks noChangeShapeType="1"/>
            <a:stCxn id="4" idx="2"/>
            <a:endCxn id="12" idx="1"/>
          </p:cNvCxnSpPr>
          <p:nvPr/>
        </p:nvCxnSpPr>
        <p:spPr bwMode="auto">
          <a:xfrm rot="16200000" flipH="1">
            <a:off x="1563687" y="3888080"/>
            <a:ext cx="200025" cy="9890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0" name="AutoShape 12"/>
          <p:cNvCxnSpPr>
            <a:cxnSpLocks noChangeShapeType="1"/>
            <a:stCxn id="5" idx="2"/>
            <a:endCxn id="12" idx="1"/>
          </p:cNvCxnSpPr>
          <p:nvPr/>
        </p:nvCxnSpPr>
        <p:spPr bwMode="auto">
          <a:xfrm rot="16200000" flipH="1">
            <a:off x="1923256" y="4247648"/>
            <a:ext cx="200025" cy="2698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1" name="AutoShape 13"/>
          <p:cNvCxnSpPr>
            <a:cxnSpLocks noChangeShapeType="1"/>
            <a:endCxn id="12" idx="2"/>
          </p:cNvCxnSpPr>
          <p:nvPr/>
        </p:nvCxnSpPr>
        <p:spPr bwMode="auto">
          <a:xfrm rot="16200000">
            <a:off x="1601788" y="4138904"/>
            <a:ext cx="214312" cy="1079500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2" name="AutoShape 14"/>
          <p:cNvCxnSpPr>
            <a:cxnSpLocks noChangeShapeType="1"/>
            <a:endCxn id="12" idx="2"/>
          </p:cNvCxnSpPr>
          <p:nvPr/>
        </p:nvCxnSpPr>
        <p:spPr bwMode="auto">
          <a:xfrm rot="16200000">
            <a:off x="1961357" y="4498472"/>
            <a:ext cx="214312" cy="360363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3" name="AutoShape 15"/>
          <p:cNvCxnSpPr>
            <a:cxnSpLocks noChangeShapeType="1"/>
            <a:endCxn id="12" idx="2"/>
          </p:cNvCxnSpPr>
          <p:nvPr/>
        </p:nvCxnSpPr>
        <p:spPr bwMode="auto">
          <a:xfrm rot="5400000" flipH="1">
            <a:off x="2320926" y="4499266"/>
            <a:ext cx="214312" cy="358775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4" name="AutoShape 16"/>
          <p:cNvCxnSpPr>
            <a:cxnSpLocks noChangeShapeType="1"/>
            <a:endCxn id="12" idx="2"/>
          </p:cNvCxnSpPr>
          <p:nvPr/>
        </p:nvCxnSpPr>
        <p:spPr bwMode="auto">
          <a:xfrm rot="5400000" flipH="1">
            <a:off x="2681288" y="4138904"/>
            <a:ext cx="214312" cy="1079500"/>
          </a:xfrm>
          <a:prstGeom prst="bentConnector3">
            <a:avLst>
              <a:gd name="adj1" fmla="val 50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5" name="AutoShape 17"/>
          <p:cNvCxnSpPr>
            <a:cxnSpLocks noChangeShapeType="1"/>
            <a:stCxn id="12" idx="3"/>
            <a:endCxn id="6" idx="2"/>
          </p:cNvCxnSpPr>
          <p:nvPr/>
        </p:nvCxnSpPr>
        <p:spPr bwMode="auto">
          <a:xfrm flipV="1">
            <a:off x="2337594" y="4282573"/>
            <a:ext cx="630237" cy="2000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464113" y="3041198"/>
            <a:ext cx="1620000" cy="24417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Miss Address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550749" y="2650084"/>
            <a:ext cx="1620000" cy="24417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Miss PC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3645396" y="2256808"/>
            <a:ext cx="1620000" cy="24417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4B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Shader</a:t>
            </a: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 pointer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3645397" y="1522118"/>
            <a:ext cx="1619999" cy="58775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99CC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Command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Buffer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V="1">
            <a:off x="5360400" y="2894260"/>
            <a:ext cx="0" cy="7346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 flipV="1">
            <a:off x="6274800" y="3285375"/>
            <a:ext cx="0" cy="3435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5265396" y="1815994"/>
            <a:ext cx="2922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>
            <a:off x="5265396" y="2379976"/>
            <a:ext cx="2922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6170749" y="2771092"/>
            <a:ext cx="201342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7084113" y="3164367"/>
            <a:ext cx="110407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5" name="Oval 30"/>
          <p:cNvSpPr>
            <a:spLocks noChangeArrowheads="1"/>
          </p:cNvSpPr>
          <p:nvPr/>
        </p:nvSpPr>
        <p:spPr bwMode="auto">
          <a:xfrm>
            <a:off x="2353468" y="1200150"/>
            <a:ext cx="6447631" cy="2744285"/>
          </a:xfrm>
          <a:prstGeom prst="ellips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" name="Line 31"/>
          <p:cNvSpPr>
            <a:spLocks noChangeShapeType="1"/>
          </p:cNvSpPr>
          <p:nvPr/>
        </p:nvSpPr>
        <p:spPr bwMode="auto">
          <a:xfrm flipV="1">
            <a:off x="2158206" y="2379975"/>
            <a:ext cx="209550" cy="2021659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V="1">
            <a:off x="2324894" y="3790950"/>
            <a:ext cx="4759219" cy="780548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2769394" y="5809748"/>
            <a:ext cx="5765006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Upon a miss or the first hit to a </a:t>
            </a:r>
            <a:r>
              <a:rPr kumimoji="1" lang="en-US" altLang="ko-K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prefetched</a:t>
            </a: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 line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7205" name="AutoShape 37"/>
          <p:cNvCxnSpPr>
            <a:cxnSpLocks noChangeShapeType="1"/>
            <a:endCxn id="29" idx="1"/>
          </p:cNvCxnSpPr>
          <p:nvPr/>
        </p:nvCxnSpPr>
        <p:spPr bwMode="auto">
          <a:xfrm flipV="1">
            <a:off x="1780381" y="5947067"/>
            <a:ext cx="989013" cy="7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3864769" y="4138110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MAP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19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3: Indexing (Selecting a Thread)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78025" y="1268413"/>
            <a:ext cx="3598863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Command Processor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78025" y="1806575"/>
            <a:ext cx="1800225" cy="358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Setup Engine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8025" y="2346325"/>
            <a:ext cx="3598863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Ultra-Threaded Dispatch Processor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7638" y="1806575"/>
            <a:ext cx="719137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Inst.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57750" y="1806575"/>
            <a:ext cx="719138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31958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216525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7813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878138" y="162560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798638" y="31194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978025" y="2886075"/>
            <a:ext cx="2519363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978025" y="3173413"/>
            <a:ext cx="2519363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641850" y="2886075"/>
            <a:ext cx="36036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145088" y="28860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1798638" y="38750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1978025" y="364172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1978025" y="392906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641850" y="364172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5145088" y="36417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>
            <a:off x="1798638" y="46307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7" name="Group 58"/>
          <p:cNvGrpSpPr>
            <a:grpSpLocks/>
          </p:cNvGrpSpPr>
          <p:nvPr/>
        </p:nvGrpSpPr>
        <p:grpSpPr bwMode="auto">
          <a:xfrm>
            <a:off x="1978025" y="439737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6" name="Group 67"/>
          <p:cNvGrpSpPr>
            <a:grpSpLocks/>
          </p:cNvGrpSpPr>
          <p:nvPr/>
        </p:nvGrpSpPr>
        <p:grpSpPr bwMode="auto">
          <a:xfrm>
            <a:off x="1978025" y="468471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71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4641850" y="439737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5145088" y="43973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7" name="Line 79"/>
          <p:cNvSpPr>
            <a:spLocks noChangeShapeType="1"/>
          </p:cNvSpPr>
          <p:nvPr/>
        </p:nvSpPr>
        <p:spPr bwMode="auto">
          <a:xfrm>
            <a:off x="1798638" y="53863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78" name="Group 80"/>
          <p:cNvGrpSpPr>
            <a:grpSpLocks/>
          </p:cNvGrpSpPr>
          <p:nvPr/>
        </p:nvGrpSpPr>
        <p:grpSpPr bwMode="auto">
          <a:xfrm>
            <a:off x="1978025" y="515302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82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Rectangle 83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Rectangle 84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Rectangle 85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Rectangle 86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Rectangle 87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Rectangle 88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7" name="Group 89"/>
          <p:cNvGrpSpPr>
            <a:grpSpLocks/>
          </p:cNvGrpSpPr>
          <p:nvPr/>
        </p:nvGrpSpPr>
        <p:grpSpPr bwMode="auto">
          <a:xfrm>
            <a:off x="1978025" y="544036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Rectangle 90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Rectangle 91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Rectangle 92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Rectangle 93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94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Rectangle 95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Rectangle 96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Rectangle 97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96" name="Rectangle 98"/>
          <p:cNvSpPr>
            <a:spLocks noChangeArrowheads="1"/>
          </p:cNvSpPr>
          <p:nvPr/>
        </p:nvSpPr>
        <p:spPr bwMode="auto">
          <a:xfrm>
            <a:off x="4641850" y="515302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7" name="Rectangle 99"/>
          <p:cNvSpPr>
            <a:spLocks noChangeArrowheads="1"/>
          </p:cNvSpPr>
          <p:nvPr/>
        </p:nvSpPr>
        <p:spPr bwMode="auto">
          <a:xfrm>
            <a:off x="5145088" y="51530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8" name="Line 100"/>
          <p:cNvSpPr>
            <a:spLocks noChangeShapeType="1"/>
          </p:cNvSpPr>
          <p:nvPr/>
        </p:nvSpPr>
        <p:spPr bwMode="auto">
          <a:xfrm flipV="1">
            <a:off x="1798638" y="2525713"/>
            <a:ext cx="0" cy="286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9" name="Line 101"/>
          <p:cNvSpPr>
            <a:spLocks noChangeShapeType="1"/>
          </p:cNvSpPr>
          <p:nvPr/>
        </p:nvSpPr>
        <p:spPr bwMode="auto">
          <a:xfrm flipH="1">
            <a:off x="1798638" y="2525713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5937250" y="28860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1" name="Rectangle 103"/>
          <p:cNvSpPr>
            <a:spLocks noChangeArrowheads="1"/>
          </p:cNvSpPr>
          <p:nvPr/>
        </p:nvSpPr>
        <p:spPr bwMode="auto">
          <a:xfrm>
            <a:off x="5937250" y="36417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" name="Rectangle 104"/>
          <p:cNvSpPr>
            <a:spLocks noChangeArrowheads="1"/>
          </p:cNvSpPr>
          <p:nvPr/>
        </p:nvSpPr>
        <p:spPr bwMode="auto">
          <a:xfrm>
            <a:off x="5937250" y="43973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" name="Rectangle 105"/>
          <p:cNvSpPr>
            <a:spLocks noChangeArrowheads="1"/>
          </p:cNvSpPr>
          <p:nvPr/>
        </p:nvSpPr>
        <p:spPr bwMode="auto">
          <a:xfrm>
            <a:off x="5937250" y="51530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4" name="Line 106"/>
          <p:cNvSpPr>
            <a:spLocks noChangeShapeType="1"/>
          </p:cNvSpPr>
          <p:nvPr/>
        </p:nvSpPr>
        <p:spPr bwMode="auto">
          <a:xfrm>
            <a:off x="6369050" y="31194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5" name="Line 107"/>
          <p:cNvSpPr>
            <a:spLocks noChangeShapeType="1"/>
          </p:cNvSpPr>
          <p:nvPr/>
        </p:nvSpPr>
        <p:spPr bwMode="auto">
          <a:xfrm>
            <a:off x="6369050" y="38750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6" name="Line 108"/>
          <p:cNvSpPr>
            <a:spLocks noChangeShapeType="1"/>
          </p:cNvSpPr>
          <p:nvPr/>
        </p:nvSpPr>
        <p:spPr bwMode="auto">
          <a:xfrm>
            <a:off x="6369050" y="46307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7" name="Line 109"/>
          <p:cNvSpPr>
            <a:spLocks noChangeShapeType="1"/>
          </p:cNvSpPr>
          <p:nvPr/>
        </p:nvSpPr>
        <p:spPr bwMode="auto">
          <a:xfrm>
            <a:off x="6369050" y="53863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8" name="Text Box 111"/>
          <p:cNvSpPr txBox="1">
            <a:spLocks noChangeArrowheads="1"/>
          </p:cNvSpPr>
          <p:nvPr/>
        </p:nvSpPr>
        <p:spPr bwMode="auto">
          <a:xfrm>
            <a:off x="1798638" y="5891213"/>
            <a:ext cx="4570412" cy="2841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Render Back-Ends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0" name="AutoShape 114"/>
          <p:cNvSpPr>
            <a:spLocks noChangeArrowheads="1"/>
          </p:cNvSpPr>
          <p:nvPr/>
        </p:nvSpPr>
        <p:spPr bwMode="auto">
          <a:xfrm>
            <a:off x="6584950" y="2886075"/>
            <a:ext cx="287338" cy="2735263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x-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bar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055632" y="1246859"/>
            <a:ext cx="2681740" cy="780288"/>
            <a:chOff x="348746" y="1376485"/>
            <a:chExt cx="4190220" cy="1219200"/>
          </a:xfrm>
        </p:grpSpPr>
        <p:grpSp>
          <p:nvGrpSpPr>
            <p:cNvPr id="111" name="Group 37"/>
            <p:cNvGrpSpPr>
              <a:grpSpLocks/>
            </p:cNvGrpSpPr>
            <p:nvPr/>
          </p:nvGrpSpPr>
          <p:grpSpPr bwMode="auto">
            <a:xfrm>
              <a:off x="1086153" y="1376485"/>
              <a:ext cx="1150938" cy="1219200"/>
              <a:chOff x="522" y="1773"/>
              <a:chExt cx="725" cy="7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Rectangle 38"/>
              <p:cNvSpPr>
                <a:spLocks noChangeArrowheads="1"/>
              </p:cNvSpPr>
              <p:nvPr/>
            </p:nvSpPr>
            <p:spPr bwMode="auto">
              <a:xfrm>
                <a:off x="522" y="1773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355984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1" name="Rectangle 39"/>
              <p:cNvSpPr>
                <a:spLocks noChangeArrowheads="1"/>
              </p:cNvSpPr>
              <p:nvPr/>
            </p:nvSpPr>
            <p:spPr bwMode="auto">
              <a:xfrm>
                <a:off x="522" y="1869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3E6697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2" name="Rectangle 40"/>
              <p:cNvSpPr>
                <a:spLocks noChangeArrowheads="1"/>
              </p:cNvSpPr>
              <p:nvPr/>
            </p:nvSpPr>
            <p:spPr bwMode="auto">
              <a:xfrm>
                <a:off x="522" y="1965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572A7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Rectangle 41"/>
              <p:cNvSpPr>
                <a:spLocks noChangeArrowheads="1"/>
              </p:cNvSpPr>
              <p:nvPr/>
            </p:nvSpPr>
            <p:spPr bwMode="auto">
              <a:xfrm>
                <a:off x="522" y="2061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C7CB6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Rectangle 42"/>
              <p:cNvSpPr>
                <a:spLocks noChangeArrowheads="1"/>
              </p:cNvSpPr>
              <p:nvPr/>
            </p:nvSpPr>
            <p:spPr bwMode="auto">
              <a:xfrm>
                <a:off x="522" y="2157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6A8FC3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5" name="Rectangle 43"/>
              <p:cNvSpPr>
                <a:spLocks noChangeArrowheads="1"/>
              </p:cNvSpPr>
              <p:nvPr/>
            </p:nvSpPr>
            <p:spPr bwMode="auto">
              <a:xfrm>
                <a:off x="522" y="2253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3A9C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Rectangle 44"/>
              <p:cNvSpPr>
                <a:spLocks noChangeArrowheads="1"/>
              </p:cNvSpPr>
              <p:nvPr/>
            </p:nvSpPr>
            <p:spPr bwMode="auto">
              <a:xfrm>
                <a:off x="522" y="2349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AFBED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Rectangle 45"/>
              <p:cNvSpPr>
                <a:spLocks noChangeArrowheads="1"/>
              </p:cNvSpPr>
              <p:nvPr/>
            </p:nvSpPr>
            <p:spPr bwMode="auto">
              <a:xfrm>
                <a:off x="522" y="2445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C8D1E4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12" name="Group 46"/>
            <p:cNvGrpSpPr>
              <a:grpSpLocks/>
            </p:cNvGrpSpPr>
            <p:nvPr/>
          </p:nvGrpSpPr>
          <p:grpSpPr bwMode="auto">
            <a:xfrm>
              <a:off x="2235503" y="1376485"/>
              <a:ext cx="1150938" cy="1219200"/>
              <a:chOff x="1386" y="1773"/>
              <a:chExt cx="725" cy="7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2" name="Rectangle 47"/>
              <p:cNvSpPr>
                <a:spLocks noChangeArrowheads="1"/>
              </p:cNvSpPr>
              <p:nvPr/>
            </p:nvSpPr>
            <p:spPr bwMode="auto">
              <a:xfrm>
                <a:off x="1386" y="1773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355984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Rectangle 48"/>
              <p:cNvSpPr>
                <a:spLocks noChangeArrowheads="1"/>
              </p:cNvSpPr>
              <p:nvPr/>
            </p:nvSpPr>
            <p:spPr bwMode="auto">
              <a:xfrm>
                <a:off x="1386" y="1869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3E6697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Rectangle 49"/>
              <p:cNvSpPr>
                <a:spLocks noChangeArrowheads="1"/>
              </p:cNvSpPr>
              <p:nvPr/>
            </p:nvSpPr>
            <p:spPr bwMode="auto">
              <a:xfrm>
                <a:off x="1386" y="1965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572A7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5" name="Rectangle 50"/>
              <p:cNvSpPr>
                <a:spLocks noChangeArrowheads="1"/>
              </p:cNvSpPr>
              <p:nvPr/>
            </p:nvSpPr>
            <p:spPr bwMode="auto">
              <a:xfrm>
                <a:off x="1386" y="2061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C7CB6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6" name="Rectangle 51"/>
              <p:cNvSpPr>
                <a:spLocks noChangeArrowheads="1"/>
              </p:cNvSpPr>
              <p:nvPr/>
            </p:nvSpPr>
            <p:spPr bwMode="auto">
              <a:xfrm>
                <a:off x="1386" y="2157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6A8FC3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Rectangle 52"/>
              <p:cNvSpPr>
                <a:spLocks noChangeArrowheads="1"/>
              </p:cNvSpPr>
              <p:nvPr/>
            </p:nvSpPr>
            <p:spPr bwMode="auto">
              <a:xfrm>
                <a:off x="1386" y="2253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3A9C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8" name="Rectangle 53"/>
              <p:cNvSpPr>
                <a:spLocks noChangeArrowheads="1"/>
              </p:cNvSpPr>
              <p:nvPr/>
            </p:nvSpPr>
            <p:spPr bwMode="auto">
              <a:xfrm>
                <a:off x="1386" y="2349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AFBED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9" name="Rectangle 54"/>
              <p:cNvSpPr>
                <a:spLocks noChangeArrowheads="1"/>
              </p:cNvSpPr>
              <p:nvPr/>
            </p:nvSpPr>
            <p:spPr bwMode="auto">
              <a:xfrm>
                <a:off x="1386" y="2445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C8D1E4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13" name="Group 55"/>
            <p:cNvGrpSpPr>
              <a:grpSpLocks/>
            </p:cNvGrpSpPr>
            <p:nvPr/>
          </p:nvGrpSpPr>
          <p:grpSpPr bwMode="auto">
            <a:xfrm>
              <a:off x="3388028" y="1376485"/>
              <a:ext cx="1150938" cy="1219200"/>
              <a:chOff x="2250" y="1773"/>
              <a:chExt cx="725" cy="7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4" name="Rectangle 56"/>
              <p:cNvSpPr>
                <a:spLocks noChangeArrowheads="1"/>
              </p:cNvSpPr>
              <p:nvPr/>
            </p:nvSpPr>
            <p:spPr bwMode="auto">
              <a:xfrm>
                <a:off x="2250" y="1773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355984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Rectangle 57"/>
              <p:cNvSpPr>
                <a:spLocks noChangeArrowheads="1"/>
              </p:cNvSpPr>
              <p:nvPr/>
            </p:nvSpPr>
            <p:spPr bwMode="auto">
              <a:xfrm>
                <a:off x="2250" y="1869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3E6697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Rectangle 58"/>
              <p:cNvSpPr>
                <a:spLocks noChangeArrowheads="1"/>
              </p:cNvSpPr>
              <p:nvPr/>
            </p:nvSpPr>
            <p:spPr bwMode="auto">
              <a:xfrm>
                <a:off x="2250" y="1965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572A7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Rectangle 59"/>
              <p:cNvSpPr>
                <a:spLocks noChangeArrowheads="1"/>
              </p:cNvSpPr>
              <p:nvPr/>
            </p:nvSpPr>
            <p:spPr bwMode="auto">
              <a:xfrm>
                <a:off x="2250" y="2061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C7CB6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2250" y="2157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6A8FC3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Rectangle 61"/>
              <p:cNvSpPr>
                <a:spLocks noChangeArrowheads="1"/>
              </p:cNvSpPr>
              <p:nvPr/>
            </p:nvSpPr>
            <p:spPr bwMode="auto">
              <a:xfrm>
                <a:off x="2250" y="2253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3A9C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Rectangle 62"/>
              <p:cNvSpPr>
                <a:spLocks noChangeArrowheads="1"/>
              </p:cNvSpPr>
              <p:nvPr/>
            </p:nvSpPr>
            <p:spPr bwMode="auto">
              <a:xfrm>
                <a:off x="2250" y="2349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AFBED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Rectangle 63"/>
              <p:cNvSpPr>
                <a:spLocks noChangeArrowheads="1"/>
              </p:cNvSpPr>
              <p:nvPr/>
            </p:nvSpPr>
            <p:spPr bwMode="auto">
              <a:xfrm>
                <a:off x="2250" y="2445"/>
                <a:ext cx="725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C8D1E4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14" name="Text Box 67"/>
            <p:cNvSpPr txBox="1">
              <a:spLocks noChangeArrowheads="1"/>
            </p:cNvSpPr>
            <p:nvPr/>
          </p:nvSpPr>
          <p:spPr bwMode="auto">
            <a:xfrm>
              <a:off x="348746" y="1452685"/>
              <a:ext cx="497333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PC</a:t>
              </a:r>
              <a:endPara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cxnSp>
          <p:nvCxnSpPr>
            <p:cNvPr id="115" name="AutoShape 68"/>
            <p:cNvCxnSpPr>
              <a:cxnSpLocks noChangeShapeType="1"/>
            </p:cNvCxnSpPr>
            <p:nvPr/>
          </p:nvCxnSpPr>
          <p:spPr bwMode="auto">
            <a:xfrm rot="16200000" flipH="1">
              <a:off x="713091" y="1689222"/>
              <a:ext cx="241300" cy="504825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00" name="Elbow Connector 199"/>
          <p:cNvCxnSpPr>
            <a:stCxn id="140" idx="1"/>
            <a:endCxn id="15" idx="0"/>
          </p:cNvCxnSpPr>
          <p:nvPr/>
        </p:nvCxnSpPr>
        <p:spPr bwMode="auto">
          <a:xfrm rot="10800000" flipV="1">
            <a:off x="2104232" y="1295627"/>
            <a:ext cx="4423340" cy="1590448"/>
          </a:xfrm>
          <a:prstGeom prst="bentConnector2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1" name="TextBox 200"/>
          <p:cNvSpPr txBox="1"/>
          <p:nvPr/>
        </p:nvSpPr>
        <p:spPr>
          <a:xfrm>
            <a:off x="5066085" y="929859"/>
            <a:ext cx="138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HW thread 0</a:t>
            </a:r>
            <a:endParaRPr lang="ko-KR" altLang="en-US" sz="16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cxnSp>
        <p:nvCxnSpPr>
          <p:cNvPr id="206" name="Elbow Connector 205"/>
          <p:cNvCxnSpPr>
            <a:stCxn id="147" idx="1"/>
            <a:endCxn id="95" idx="3"/>
          </p:cNvCxnSpPr>
          <p:nvPr/>
        </p:nvCxnSpPr>
        <p:spPr bwMode="auto">
          <a:xfrm rot="10800000" flipV="1">
            <a:off x="4497388" y="1978379"/>
            <a:ext cx="2030185" cy="3552472"/>
          </a:xfrm>
          <a:prstGeom prst="bentConnector3">
            <a:avLst>
              <a:gd name="adj1" fmla="val 50000"/>
            </a:avLst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" name="TextBox 206"/>
          <p:cNvSpPr txBox="1"/>
          <p:nvPr/>
        </p:nvSpPr>
        <p:spPr>
          <a:xfrm>
            <a:off x="5576888" y="2497554"/>
            <a:ext cx="1631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HW thread N-1</a:t>
            </a:r>
            <a:endParaRPr lang="ko-KR" altLang="en-US" sz="16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6527573" y="897129"/>
            <a:ext cx="2209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accent2"/>
                </a:solidFill>
              </a:rPr>
              <a:t>Prefetch</a:t>
            </a:r>
            <a:r>
              <a:rPr lang="en-US" altLang="ko-KR" sz="1600" dirty="0" smtClean="0">
                <a:solidFill>
                  <a:schemeClr val="accent2"/>
                </a:solidFill>
              </a:rPr>
              <a:t> table</a:t>
            </a:r>
            <a:endParaRPr lang="ko-KR" alt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7" grpId="0"/>
      <p:bldP spid="1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4: Execute a COMPASS </a:t>
            </a:r>
            <a:r>
              <a:rPr lang="en-US" altLang="ko-KR" dirty="0" err="1" smtClean="0"/>
              <a:t>Shader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78025" y="1268413"/>
            <a:ext cx="3598863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Command Processor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78025" y="1806575"/>
            <a:ext cx="1800225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Setup Engine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8025" y="2346325"/>
            <a:ext cx="3598863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Ultra-Threaded Dispatch Processor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7638" y="1806575"/>
            <a:ext cx="719137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Inst.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57750" y="1806575"/>
            <a:ext cx="719138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31958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216525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7813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878138" y="162560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798638" y="31194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78025" y="2886075"/>
            <a:ext cx="252413" cy="1809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018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6257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495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734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5972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9211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2449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978025" y="3173413"/>
            <a:ext cx="2519363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641850" y="2886075"/>
            <a:ext cx="36036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145088" y="28860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1798638" y="38750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1978025" y="364172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1978025" y="392906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641850" y="364172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5145088" y="36417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>
            <a:off x="1798638" y="46307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7" name="Group 58"/>
          <p:cNvGrpSpPr>
            <a:grpSpLocks/>
          </p:cNvGrpSpPr>
          <p:nvPr/>
        </p:nvGrpSpPr>
        <p:grpSpPr bwMode="auto">
          <a:xfrm>
            <a:off x="1978025" y="439737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6" name="Group 67"/>
          <p:cNvGrpSpPr>
            <a:grpSpLocks/>
          </p:cNvGrpSpPr>
          <p:nvPr/>
        </p:nvGrpSpPr>
        <p:grpSpPr bwMode="auto">
          <a:xfrm>
            <a:off x="1978025" y="468471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71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4641850" y="439737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5145088" y="43973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7" name="Line 79"/>
          <p:cNvSpPr>
            <a:spLocks noChangeShapeType="1"/>
          </p:cNvSpPr>
          <p:nvPr/>
        </p:nvSpPr>
        <p:spPr bwMode="auto">
          <a:xfrm>
            <a:off x="1798638" y="53863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78" name="Group 80"/>
          <p:cNvGrpSpPr>
            <a:grpSpLocks/>
          </p:cNvGrpSpPr>
          <p:nvPr/>
        </p:nvGrpSpPr>
        <p:grpSpPr bwMode="auto">
          <a:xfrm>
            <a:off x="1978025" y="515302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82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Rectangle 83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Rectangle 84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Rectangle 85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Rectangle 86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Rectangle 87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Rectangle 88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7" name="Group 89"/>
          <p:cNvGrpSpPr>
            <a:grpSpLocks/>
          </p:cNvGrpSpPr>
          <p:nvPr/>
        </p:nvGrpSpPr>
        <p:grpSpPr bwMode="auto">
          <a:xfrm>
            <a:off x="1978025" y="544036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Rectangle 90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Rectangle 91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Rectangle 92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Rectangle 93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94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Rectangle 95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Rectangle 96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Rectangle 97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96" name="Rectangle 98"/>
          <p:cNvSpPr>
            <a:spLocks noChangeArrowheads="1"/>
          </p:cNvSpPr>
          <p:nvPr/>
        </p:nvSpPr>
        <p:spPr bwMode="auto">
          <a:xfrm>
            <a:off x="4641850" y="515302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7" name="Rectangle 99"/>
          <p:cNvSpPr>
            <a:spLocks noChangeArrowheads="1"/>
          </p:cNvSpPr>
          <p:nvPr/>
        </p:nvSpPr>
        <p:spPr bwMode="auto">
          <a:xfrm>
            <a:off x="5145088" y="51530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8" name="Line 100"/>
          <p:cNvSpPr>
            <a:spLocks noChangeShapeType="1"/>
          </p:cNvSpPr>
          <p:nvPr/>
        </p:nvSpPr>
        <p:spPr bwMode="auto">
          <a:xfrm flipV="1">
            <a:off x="1798638" y="2525713"/>
            <a:ext cx="0" cy="286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9" name="Line 101"/>
          <p:cNvSpPr>
            <a:spLocks noChangeShapeType="1"/>
          </p:cNvSpPr>
          <p:nvPr/>
        </p:nvSpPr>
        <p:spPr bwMode="auto">
          <a:xfrm flipH="1">
            <a:off x="1798638" y="2525713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5937250" y="28860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1" name="Rectangle 103"/>
          <p:cNvSpPr>
            <a:spLocks noChangeArrowheads="1"/>
          </p:cNvSpPr>
          <p:nvPr/>
        </p:nvSpPr>
        <p:spPr bwMode="auto">
          <a:xfrm>
            <a:off x="5937250" y="36417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" name="Rectangle 104"/>
          <p:cNvSpPr>
            <a:spLocks noChangeArrowheads="1"/>
          </p:cNvSpPr>
          <p:nvPr/>
        </p:nvSpPr>
        <p:spPr bwMode="auto">
          <a:xfrm>
            <a:off x="5937250" y="43973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" name="Rectangle 105"/>
          <p:cNvSpPr>
            <a:spLocks noChangeArrowheads="1"/>
          </p:cNvSpPr>
          <p:nvPr/>
        </p:nvSpPr>
        <p:spPr bwMode="auto">
          <a:xfrm>
            <a:off x="5937250" y="51530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4" name="Line 106"/>
          <p:cNvSpPr>
            <a:spLocks noChangeShapeType="1"/>
          </p:cNvSpPr>
          <p:nvPr/>
        </p:nvSpPr>
        <p:spPr bwMode="auto">
          <a:xfrm>
            <a:off x="6369050" y="31194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5" name="Line 107"/>
          <p:cNvSpPr>
            <a:spLocks noChangeShapeType="1"/>
          </p:cNvSpPr>
          <p:nvPr/>
        </p:nvSpPr>
        <p:spPr bwMode="auto">
          <a:xfrm>
            <a:off x="6369050" y="38750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6" name="Line 108"/>
          <p:cNvSpPr>
            <a:spLocks noChangeShapeType="1"/>
          </p:cNvSpPr>
          <p:nvPr/>
        </p:nvSpPr>
        <p:spPr bwMode="auto">
          <a:xfrm>
            <a:off x="6369050" y="46307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7" name="Line 109"/>
          <p:cNvSpPr>
            <a:spLocks noChangeShapeType="1"/>
          </p:cNvSpPr>
          <p:nvPr/>
        </p:nvSpPr>
        <p:spPr bwMode="auto">
          <a:xfrm>
            <a:off x="6369050" y="53863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8" name="Text Box 111"/>
          <p:cNvSpPr txBox="1">
            <a:spLocks noChangeArrowheads="1"/>
          </p:cNvSpPr>
          <p:nvPr/>
        </p:nvSpPr>
        <p:spPr bwMode="auto">
          <a:xfrm>
            <a:off x="1798638" y="5891213"/>
            <a:ext cx="4570412" cy="2841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Render Back-Ends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0" name="AutoShape 114"/>
          <p:cNvSpPr>
            <a:spLocks noChangeArrowheads="1"/>
          </p:cNvSpPr>
          <p:nvPr/>
        </p:nvSpPr>
        <p:spPr bwMode="auto">
          <a:xfrm>
            <a:off x="6584950" y="2886075"/>
            <a:ext cx="287338" cy="2735263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x-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bar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2272590" y="2981325"/>
            <a:ext cx="5744995" cy="2326206"/>
          </a:xfrm>
          <a:prstGeom prst="roundRect">
            <a:avLst>
              <a:gd name="adj" fmla="val 8736"/>
            </a:avLst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txBody>
          <a:bodyPr vert="horz" wrap="none" lIns="144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l">
              <a:spcBef>
                <a:spcPts val="0"/>
              </a:spcBef>
            </a:pPr>
            <a:r>
              <a:rPr lang="en-US" altLang="ko-KR" sz="1800" b="0" dirty="0" smtClean="0"/>
              <a:t>if (tag </a:t>
            </a:r>
            <a:r>
              <a:rPr lang="en-US" altLang="ko-KR" sz="1800" b="0" dirty="0"/>
              <a:t>== </a:t>
            </a:r>
            <a:r>
              <a:rPr lang="en-US" altLang="ko-KR" sz="1800" b="0" dirty="0" err="1" smtClean="0"/>
              <a:t>missPC</a:t>
            </a:r>
            <a:r>
              <a:rPr lang="en-US" altLang="ko-KR" sz="1800" b="0" dirty="0" smtClean="0"/>
              <a:t>) </a:t>
            </a:r>
            <a:r>
              <a:rPr lang="en-US" altLang="ko-KR" sz="1800" b="0" dirty="0"/>
              <a:t>{</a:t>
            </a:r>
          </a:p>
          <a:p>
            <a:pPr algn="l">
              <a:spcBef>
                <a:spcPts val="0"/>
              </a:spcBef>
            </a:pPr>
            <a:r>
              <a:rPr lang="en-US" altLang="ko-KR" sz="1800" b="0" dirty="0"/>
              <a:t>    </a:t>
            </a:r>
            <a:r>
              <a:rPr lang="en-US" altLang="ko-KR" sz="1800" b="0" dirty="0" err="1" smtClean="0"/>
              <a:t>tmp</a:t>
            </a:r>
            <a:r>
              <a:rPr lang="en-US" altLang="ko-KR" sz="1800" b="0" dirty="0" smtClean="0"/>
              <a:t> </a:t>
            </a:r>
            <a:r>
              <a:rPr lang="en-US" altLang="ko-KR" sz="1800" b="0" dirty="0"/>
              <a:t>= </a:t>
            </a:r>
            <a:r>
              <a:rPr lang="en-US" altLang="ko-KR" sz="1800" b="0" dirty="0" err="1"/>
              <a:t>lastAddr</a:t>
            </a:r>
            <a:r>
              <a:rPr lang="en-US" altLang="ko-KR" sz="1800" b="0" dirty="0"/>
              <a:t> + stride</a:t>
            </a:r>
          </a:p>
          <a:p>
            <a:pPr algn="l">
              <a:spcBef>
                <a:spcPts val="0"/>
              </a:spcBef>
            </a:pPr>
            <a:r>
              <a:rPr lang="en-US" altLang="ko-KR" sz="1800" b="0" dirty="0"/>
              <a:t>    if </a:t>
            </a:r>
            <a:r>
              <a:rPr lang="en-US" altLang="ko-KR" sz="1800" b="0" dirty="0" smtClean="0"/>
              <a:t>(</a:t>
            </a:r>
            <a:r>
              <a:rPr lang="en-US" altLang="ko-KR" sz="1800" b="0" dirty="0" err="1" smtClean="0"/>
              <a:t>missAddr</a:t>
            </a:r>
            <a:r>
              <a:rPr lang="en-US" altLang="ko-KR" sz="1800" b="0" dirty="0" smtClean="0"/>
              <a:t> </a:t>
            </a:r>
            <a:r>
              <a:rPr lang="en-US" altLang="ko-KR" sz="1800" b="0" dirty="0"/>
              <a:t>== </a:t>
            </a:r>
            <a:r>
              <a:rPr lang="en-US" altLang="ko-KR" sz="1800" b="0" dirty="0" err="1" smtClean="0"/>
              <a:t>tmp</a:t>
            </a:r>
            <a:r>
              <a:rPr lang="en-US" altLang="ko-KR" sz="1800" b="0" dirty="0" smtClean="0"/>
              <a:t>) </a:t>
            </a:r>
            <a:r>
              <a:rPr lang="en-US" altLang="ko-KR" sz="1800" b="0" dirty="0" err="1" smtClean="0"/>
              <a:t>prefetch</a:t>
            </a:r>
            <a:r>
              <a:rPr lang="en-US" altLang="ko-KR" sz="1800" b="0" dirty="0" smtClean="0"/>
              <a:t> [</a:t>
            </a:r>
            <a:r>
              <a:rPr lang="en-US" altLang="ko-KR" sz="1800" b="0" dirty="0" err="1" smtClean="0"/>
              <a:t>missAddr</a:t>
            </a:r>
            <a:r>
              <a:rPr lang="en-US" altLang="ko-KR" sz="1800" b="0" dirty="0" smtClean="0"/>
              <a:t> </a:t>
            </a:r>
            <a:r>
              <a:rPr lang="en-US" altLang="ko-KR" sz="1800" b="0" dirty="0"/>
              <a:t>+ </a:t>
            </a:r>
            <a:r>
              <a:rPr lang="en-US" altLang="ko-KR" sz="1800" b="0" dirty="0" smtClean="0"/>
              <a:t>stride</a:t>
            </a:r>
            <a:r>
              <a:rPr lang="en-US" altLang="ko-KR" sz="1800" b="0" dirty="0"/>
              <a:t>]</a:t>
            </a:r>
          </a:p>
          <a:p>
            <a:pPr algn="l">
              <a:spcBef>
                <a:spcPts val="0"/>
              </a:spcBef>
            </a:pPr>
            <a:r>
              <a:rPr lang="en-US" altLang="ko-KR" sz="1800" b="0" dirty="0"/>
              <a:t>}</a:t>
            </a:r>
          </a:p>
          <a:p>
            <a:pPr algn="l">
              <a:spcBef>
                <a:spcPts val="0"/>
              </a:spcBef>
            </a:pPr>
            <a:r>
              <a:rPr lang="en-US" altLang="ko-KR" sz="1800" b="0" dirty="0"/>
              <a:t>tag = </a:t>
            </a:r>
            <a:r>
              <a:rPr lang="en-US" altLang="ko-KR" sz="1800" b="0" dirty="0" err="1" smtClean="0"/>
              <a:t>missPC</a:t>
            </a:r>
            <a:endParaRPr lang="en-US" altLang="ko-KR" sz="1800" b="0" dirty="0"/>
          </a:p>
          <a:p>
            <a:pPr algn="l">
              <a:spcBef>
                <a:spcPts val="0"/>
              </a:spcBef>
            </a:pPr>
            <a:r>
              <a:rPr lang="en-US" altLang="ko-KR" sz="1800" b="0" dirty="0"/>
              <a:t>stride = </a:t>
            </a:r>
            <a:r>
              <a:rPr lang="en-US" altLang="ko-KR" sz="1800" b="0" dirty="0" err="1"/>
              <a:t>missAddr</a:t>
            </a:r>
            <a:r>
              <a:rPr lang="en-US" altLang="ko-KR" sz="1800" b="0" dirty="0"/>
              <a:t> – </a:t>
            </a:r>
            <a:r>
              <a:rPr lang="en-US" altLang="ko-KR" sz="1800" b="0" dirty="0" err="1"/>
              <a:t>lastAddr</a:t>
            </a:r>
            <a:endParaRPr lang="en-US" altLang="ko-KR" sz="1800" b="0" dirty="0"/>
          </a:p>
          <a:p>
            <a:pPr algn="l">
              <a:spcBef>
                <a:spcPts val="0"/>
              </a:spcBef>
            </a:pPr>
            <a:r>
              <a:rPr lang="en-US" altLang="ko-KR" sz="1800" b="0" dirty="0" err="1"/>
              <a:t>lastAddr</a:t>
            </a:r>
            <a:r>
              <a:rPr lang="en-US" altLang="ko-KR" sz="1800" b="0" dirty="0"/>
              <a:t> = </a:t>
            </a:r>
            <a:r>
              <a:rPr lang="en-US" altLang="ko-KR" sz="1800" b="0" dirty="0" err="1" smtClean="0"/>
              <a:t>missAddr</a:t>
            </a:r>
            <a:endParaRPr kumimoji="0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23481" y="1043988"/>
            <a:ext cx="4940050" cy="1388275"/>
            <a:chOff x="3723481" y="1043988"/>
            <a:chExt cx="4940050" cy="1388275"/>
          </a:xfrm>
        </p:grpSpPr>
        <p:grpSp>
          <p:nvGrpSpPr>
            <p:cNvPr id="134" name="Group 133"/>
            <p:cNvGrpSpPr/>
            <p:nvPr/>
          </p:nvGrpSpPr>
          <p:grpSpPr>
            <a:xfrm>
              <a:off x="3723481" y="1048757"/>
              <a:ext cx="3509168" cy="1383506"/>
              <a:chOff x="1590258" y="1479555"/>
              <a:chExt cx="1727200" cy="922337"/>
            </a:xfrm>
          </p:grpSpPr>
          <p:grpSp>
            <p:nvGrpSpPr>
              <p:cNvPr id="139" name="Group 3"/>
              <p:cNvGrpSpPr>
                <a:grpSpLocks/>
              </p:cNvGrpSpPr>
              <p:nvPr/>
            </p:nvGrpSpPr>
            <p:grpSpPr bwMode="auto">
              <a:xfrm>
                <a:off x="1590258" y="1479555"/>
                <a:ext cx="1727200" cy="230188"/>
                <a:chOff x="1451" y="1507"/>
                <a:chExt cx="1088" cy="14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7" name="Rectangle 4"/>
                <p:cNvSpPr>
                  <a:spLocks noChangeArrowheads="1"/>
                </p:cNvSpPr>
                <p:nvPr/>
              </p:nvSpPr>
              <p:spPr bwMode="auto">
                <a:xfrm>
                  <a:off x="1451" y="150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55984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tag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68" name="Rectangle 5"/>
                <p:cNvSpPr>
                  <a:spLocks noChangeArrowheads="1"/>
                </p:cNvSpPr>
                <p:nvPr/>
              </p:nvSpPr>
              <p:spPr bwMode="auto">
                <a:xfrm>
                  <a:off x="1723" y="150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55984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lastAddr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69" name="Rectangle 6"/>
                <p:cNvSpPr>
                  <a:spLocks noChangeArrowheads="1"/>
                </p:cNvSpPr>
                <p:nvPr/>
              </p:nvSpPr>
              <p:spPr bwMode="auto">
                <a:xfrm>
                  <a:off x="1995" y="150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55984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stride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70" name="Rectangle 7"/>
                <p:cNvSpPr>
                  <a:spLocks noChangeArrowheads="1"/>
                </p:cNvSpPr>
                <p:nvPr/>
              </p:nvSpPr>
              <p:spPr bwMode="auto">
                <a:xfrm>
                  <a:off x="2267" y="150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55984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tmp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140" name="Group 12"/>
              <p:cNvGrpSpPr>
                <a:grpSpLocks/>
              </p:cNvGrpSpPr>
              <p:nvPr/>
            </p:nvGrpSpPr>
            <p:grpSpPr bwMode="auto">
              <a:xfrm>
                <a:off x="1590258" y="1709742"/>
                <a:ext cx="1727200" cy="230188"/>
                <a:chOff x="1451" y="1362"/>
                <a:chExt cx="1088" cy="14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9" name="Rectangle 13"/>
                <p:cNvSpPr>
                  <a:spLocks noChangeArrowheads="1"/>
                </p:cNvSpPr>
                <p:nvPr/>
              </p:nvSpPr>
              <p:spPr bwMode="auto">
                <a:xfrm>
                  <a:off x="1451" y="1362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E669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tag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60" name="Rectangle 14"/>
                <p:cNvSpPr>
                  <a:spLocks noChangeArrowheads="1"/>
                </p:cNvSpPr>
                <p:nvPr/>
              </p:nvSpPr>
              <p:spPr bwMode="auto">
                <a:xfrm>
                  <a:off x="1723" y="1362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E669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latinLnBrk="1">
                    <a:spcBef>
                      <a:spcPct val="0"/>
                    </a:spcBef>
                  </a:pPr>
                  <a:r>
                    <a:rPr kumimoji="1" lang="en-US" altLang="ko-KR" sz="1600" b="0" dirty="0" err="1">
                      <a:solidFill>
                        <a:schemeClr val="bg1"/>
                      </a:solidFill>
                      <a:latin typeface="Arial" pitchFamily="34" charset="0"/>
                      <a:ea typeface="굴림" pitchFamily="50" charset="-127"/>
                    </a:rPr>
                    <a:t>lastAddr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61" name="Rectangle 15"/>
                <p:cNvSpPr>
                  <a:spLocks noChangeArrowheads="1"/>
                </p:cNvSpPr>
                <p:nvPr/>
              </p:nvSpPr>
              <p:spPr bwMode="auto">
                <a:xfrm>
                  <a:off x="1995" y="1362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E669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stride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62" name="Rectangle 16"/>
                <p:cNvSpPr>
                  <a:spLocks noChangeArrowheads="1"/>
                </p:cNvSpPr>
                <p:nvPr/>
              </p:nvSpPr>
              <p:spPr bwMode="auto">
                <a:xfrm>
                  <a:off x="2267" y="1362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3E669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tmp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141" name="Group 21"/>
              <p:cNvGrpSpPr>
                <a:grpSpLocks/>
              </p:cNvGrpSpPr>
              <p:nvPr/>
            </p:nvGrpSpPr>
            <p:grpSpPr bwMode="auto">
              <a:xfrm>
                <a:off x="1590258" y="1939929"/>
                <a:ext cx="1727200" cy="230188"/>
                <a:chOff x="1451" y="1217"/>
                <a:chExt cx="1088" cy="14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1" name="Rectangle 22"/>
                <p:cNvSpPr>
                  <a:spLocks noChangeArrowheads="1"/>
                </p:cNvSpPr>
                <p:nvPr/>
              </p:nvSpPr>
              <p:spPr bwMode="auto">
                <a:xfrm>
                  <a:off x="1451" y="121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572A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tag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52" name="Rectangle 23"/>
                <p:cNvSpPr>
                  <a:spLocks noChangeArrowheads="1"/>
                </p:cNvSpPr>
                <p:nvPr/>
              </p:nvSpPr>
              <p:spPr bwMode="auto">
                <a:xfrm>
                  <a:off x="1723" y="121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572A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latinLnBrk="1">
                    <a:spcBef>
                      <a:spcPct val="0"/>
                    </a:spcBef>
                  </a:pPr>
                  <a:r>
                    <a:rPr kumimoji="1" lang="en-US" altLang="ko-KR" sz="1600" b="0" dirty="0" err="1">
                      <a:solidFill>
                        <a:schemeClr val="bg1"/>
                      </a:solidFill>
                      <a:latin typeface="Arial" pitchFamily="34" charset="0"/>
                      <a:ea typeface="굴림" pitchFamily="50" charset="-127"/>
                    </a:rPr>
                    <a:t>lastAddr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53" name="Rectangle 24"/>
                <p:cNvSpPr>
                  <a:spLocks noChangeArrowheads="1"/>
                </p:cNvSpPr>
                <p:nvPr/>
              </p:nvSpPr>
              <p:spPr bwMode="auto">
                <a:xfrm>
                  <a:off x="1995" y="121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572A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stride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54" name="Rectangle 25"/>
                <p:cNvSpPr>
                  <a:spLocks noChangeArrowheads="1"/>
                </p:cNvSpPr>
                <p:nvPr/>
              </p:nvSpPr>
              <p:spPr bwMode="auto">
                <a:xfrm>
                  <a:off x="2267" y="1217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572A7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tmp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142" name="Group 30"/>
              <p:cNvGrpSpPr>
                <a:grpSpLocks/>
              </p:cNvGrpSpPr>
              <p:nvPr/>
            </p:nvGrpSpPr>
            <p:grpSpPr bwMode="auto">
              <a:xfrm>
                <a:off x="1590258" y="2171704"/>
                <a:ext cx="1727200" cy="230188"/>
                <a:chOff x="1451" y="1086"/>
                <a:chExt cx="1088" cy="14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3" name="Rectangle 31"/>
                <p:cNvSpPr>
                  <a:spLocks noChangeArrowheads="1"/>
                </p:cNvSpPr>
                <p:nvPr/>
              </p:nvSpPr>
              <p:spPr bwMode="auto">
                <a:xfrm>
                  <a:off x="1451" y="1086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C7CB6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tag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44" name="Rectangle 32"/>
                <p:cNvSpPr>
                  <a:spLocks noChangeArrowheads="1"/>
                </p:cNvSpPr>
                <p:nvPr/>
              </p:nvSpPr>
              <p:spPr bwMode="auto">
                <a:xfrm>
                  <a:off x="1723" y="1086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C7CB6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latinLnBrk="1">
                    <a:spcBef>
                      <a:spcPct val="0"/>
                    </a:spcBef>
                  </a:pPr>
                  <a:r>
                    <a:rPr kumimoji="1" lang="en-US" altLang="ko-KR" sz="1600" b="0" dirty="0" err="1">
                      <a:solidFill>
                        <a:schemeClr val="bg1"/>
                      </a:solidFill>
                      <a:latin typeface="Arial" pitchFamily="34" charset="0"/>
                      <a:ea typeface="굴림" pitchFamily="50" charset="-127"/>
                    </a:rPr>
                    <a:t>lastAddr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45" name="Rectangle 33"/>
                <p:cNvSpPr>
                  <a:spLocks noChangeArrowheads="1"/>
                </p:cNvSpPr>
                <p:nvPr/>
              </p:nvSpPr>
              <p:spPr bwMode="auto">
                <a:xfrm>
                  <a:off x="1995" y="1086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C7CB6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stride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46" name="Rectangle 34"/>
                <p:cNvSpPr>
                  <a:spLocks noChangeArrowheads="1"/>
                </p:cNvSpPr>
                <p:nvPr/>
              </p:nvSpPr>
              <p:spPr bwMode="auto">
                <a:xfrm>
                  <a:off x="2267" y="1086"/>
                  <a:ext cx="272" cy="145"/>
                </a:xfrm>
                <a:prstGeom prst="rect">
                  <a:avLst/>
                </a:prstGeom>
                <a:solidFill>
                  <a:srgbClr xmlns:mc="http://schemas.openxmlformats.org/markup-compatibility/2006" xmlns:a14="http://schemas.microsoft.com/office/drawing/2010/main" val="4C7CB6" mc:Ignorable="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381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6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ea typeface="굴림" pitchFamily="50" charset="-127"/>
                    </a:rPr>
                    <a:t>tmp</a:t>
                  </a:r>
                  <a:endParaRPr kumimoji="1" lang="ko-KR" altLang="ko-KR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</p:grpSp>
        <p:sp>
          <p:nvSpPr>
            <p:cNvPr id="135" name="Text Box 75"/>
            <p:cNvSpPr txBox="1">
              <a:spLocks noChangeArrowheads="1"/>
            </p:cNvSpPr>
            <p:nvPr/>
          </p:nvSpPr>
          <p:spPr bwMode="auto">
            <a:xfrm>
              <a:off x="7232650" y="1043988"/>
              <a:ext cx="1430881" cy="34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HW thread 0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6" name="Text Box 76"/>
            <p:cNvSpPr txBox="1">
              <a:spLocks noChangeArrowheads="1"/>
            </p:cNvSpPr>
            <p:nvPr/>
          </p:nvSpPr>
          <p:spPr bwMode="auto">
            <a:xfrm>
              <a:off x="7232650" y="1391657"/>
              <a:ext cx="1430881" cy="34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HW thread 1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7" name="Text Box 78"/>
            <p:cNvSpPr txBox="1">
              <a:spLocks noChangeArrowheads="1"/>
            </p:cNvSpPr>
            <p:nvPr/>
          </p:nvSpPr>
          <p:spPr bwMode="auto">
            <a:xfrm>
              <a:off x="7232650" y="1736937"/>
              <a:ext cx="1430881" cy="34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HW thread 2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8" name="Text Box 79"/>
            <p:cNvSpPr txBox="1">
              <a:spLocks noChangeArrowheads="1"/>
            </p:cNvSpPr>
            <p:nvPr/>
          </p:nvSpPr>
          <p:spPr bwMode="auto">
            <a:xfrm>
              <a:off x="7232650" y="2084600"/>
              <a:ext cx="1430881" cy="34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HW thread 3</a:t>
              </a:r>
              <a:endPara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0282" y="1890450"/>
            <a:ext cx="1990725" cy="1079500"/>
            <a:chOff x="412228" y="1068201"/>
            <a:chExt cx="1990725" cy="1079500"/>
          </a:xfrm>
        </p:grpSpPr>
        <p:sp>
          <p:nvSpPr>
            <p:cNvPr id="178" name="AutoShape 30"/>
            <p:cNvSpPr>
              <a:spLocks noChangeArrowheads="1"/>
            </p:cNvSpPr>
            <p:nvPr/>
          </p:nvSpPr>
          <p:spPr bwMode="auto">
            <a:xfrm>
              <a:off x="412228" y="1153926"/>
              <a:ext cx="1990725" cy="9937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" name="Rectangle 31"/>
            <p:cNvSpPr>
              <a:spLocks noChangeArrowheads="1"/>
            </p:cNvSpPr>
            <p:nvPr/>
          </p:nvSpPr>
          <p:spPr bwMode="auto">
            <a:xfrm>
              <a:off x="1906066" y="1319026"/>
              <a:ext cx="163513" cy="1635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702B8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Br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0" name="Line 32"/>
            <p:cNvSpPr>
              <a:spLocks noChangeShapeType="1"/>
            </p:cNvSpPr>
            <p:nvPr/>
          </p:nvSpPr>
          <p:spPr bwMode="auto">
            <a:xfrm>
              <a:off x="1990203" y="1069789"/>
              <a:ext cx="0" cy="249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1" name="Rectangle 33"/>
            <p:cNvSpPr>
              <a:spLocks noChangeArrowheads="1"/>
            </p:cNvSpPr>
            <p:nvPr/>
          </p:nvSpPr>
          <p:spPr bwMode="auto">
            <a:xfrm>
              <a:off x="493191" y="1898464"/>
              <a:ext cx="1576388" cy="165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Register File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2" name="Line 34"/>
            <p:cNvSpPr>
              <a:spLocks noChangeShapeType="1"/>
            </p:cNvSpPr>
            <p:nvPr/>
          </p:nvSpPr>
          <p:spPr bwMode="auto">
            <a:xfrm>
              <a:off x="1686991" y="1068201"/>
              <a:ext cx="0" cy="412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3" name="Rectangle 35"/>
            <p:cNvSpPr>
              <a:spLocks noChangeArrowheads="1"/>
            </p:cNvSpPr>
            <p:nvPr/>
          </p:nvSpPr>
          <p:spPr bwMode="auto">
            <a:xfrm>
              <a:off x="1518716" y="1485714"/>
              <a:ext cx="333375" cy="1619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3EC1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4" name="Line 36"/>
            <p:cNvSpPr>
              <a:spLocks noChangeShapeType="1"/>
            </p:cNvSpPr>
            <p:nvPr/>
          </p:nvSpPr>
          <p:spPr bwMode="auto">
            <a:xfrm>
              <a:off x="578916" y="1069789"/>
              <a:ext cx="0" cy="412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5" name="Line 37"/>
            <p:cNvSpPr>
              <a:spLocks noChangeShapeType="1"/>
            </p:cNvSpPr>
            <p:nvPr/>
          </p:nvSpPr>
          <p:spPr bwMode="auto">
            <a:xfrm>
              <a:off x="826566" y="1069789"/>
              <a:ext cx="0" cy="412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6" name="Line 38"/>
            <p:cNvSpPr>
              <a:spLocks noChangeShapeType="1"/>
            </p:cNvSpPr>
            <p:nvPr/>
          </p:nvSpPr>
          <p:spPr bwMode="auto">
            <a:xfrm>
              <a:off x="1075803" y="1069789"/>
              <a:ext cx="0" cy="412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7" name="Line 39"/>
            <p:cNvSpPr>
              <a:spLocks noChangeShapeType="1"/>
            </p:cNvSpPr>
            <p:nvPr/>
          </p:nvSpPr>
          <p:spPr bwMode="auto">
            <a:xfrm>
              <a:off x="1325041" y="1069789"/>
              <a:ext cx="0" cy="412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8" name="Rectangle 40"/>
            <p:cNvSpPr>
              <a:spLocks noChangeArrowheads="1"/>
            </p:cNvSpPr>
            <p:nvPr/>
          </p:nvSpPr>
          <p:spPr bwMode="auto">
            <a:xfrm>
              <a:off x="493191" y="1487301"/>
              <a:ext cx="165100" cy="1635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3EC1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9" name="Rectangle 41"/>
            <p:cNvSpPr>
              <a:spLocks noChangeArrowheads="1"/>
            </p:cNvSpPr>
            <p:nvPr/>
          </p:nvSpPr>
          <p:spPr bwMode="auto">
            <a:xfrm>
              <a:off x="742428" y="1487301"/>
              <a:ext cx="165100" cy="1635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3EC1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0" name="Rectangle 42"/>
            <p:cNvSpPr>
              <a:spLocks noChangeArrowheads="1"/>
            </p:cNvSpPr>
            <p:nvPr/>
          </p:nvSpPr>
          <p:spPr bwMode="auto">
            <a:xfrm>
              <a:off x="991666" y="1487301"/>
              <a:ext cx="165100" cy="1635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3EC1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1" name="Rectangle 43"/>
            <p:cNvSpPr>
              <a:spLocks noChangeArrowheads="1"/>
            </p:cNvSpPr>
            <p:nvPr/>
          </p:nvSpPr>
          <p:spPr bwMode="auto">
            <a:xfrm>
              <a:off x="1240903" y="1487301"/>
              <a:ext cx="163513" cy="1635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3EC1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2" name="Line 44"/>
            <p:cNvSpPr>
              <a:spLocks noChangeShapeType="1"/>
            </p:cNvSpPr>
            <p:nvPr/>
          </p:nvSpPr>
          <p:spPr bwMode="auto">
            <a:xfrm flipH="1">
              <a:off x="2069578" y="1982601"/>
              <a:ext cx="249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3" name="Line 45"/>
            <p:cNvSpPr>
              <a:spLocks noChangeShapeType="1"/>
            </p:cNvSpPr>
            <p:nvPr/>
          </p:nvSpPr>
          <p:spPr bwMode="auto">
            <a:xfrm flipV="1">
              <a:off x="2318816" y="1069789"/>
              <a:ext cx="0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4" name="Line 25"/>
            <p:cNvSpPr>
              <a:spLocks noChangeShapeType="1"/>
            </p:cNvSpPr>
            <p:nvPr/>
          </p:nvSpPr>
          <p:spPr bwMode="auto">
            <a:xfrm>
              <a:off x="1686991" y="1647639"/>
              <a:ext cx="0" cy="249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5" name="Line 26"/>
            <p:cNvSpPr>
              <a:spLocks noChangeShapeType="1"/>
            </p:cNvSpPr>
            <p:nvPr/>
          </p:nvSpPr>
          <p:spPr bwMode="auto">
            <a:xfrm>
              <a:off x="578916" y="1650814"/>
              <a:ext cx="0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6" name="Line 27"/>
            <p:cNvSpPr>
              <a:spLocks noChangeShapeType="1"/>
            </p:cNvSpPr>
            <p:nvPr/>
          </p:nvSpPr>
          <p:spPr bwMode="auto">
            <a:xfrm>
              <a:off x="826566" y="1650814"/>
              <a:ext cx="0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7" name="Line 28"/>
            <p:cNvSpPr>
              <a:spLocks noChangeShapeType="1"/>
            </p:cNvSpPr>
            <p:nvPr/>
          </p:nvSpPr>
          <p:spPr bwMode="auto">
            <a:xfrm>
              <a:off x="1075803" y="1650814"/>
              <a:ext cx="0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8" name="Line 29"/>
            <p:cNvSpPr>
              <a:spLocks noChangeShapeType="1"/>
            </p:cNvSpPr>
            <p:nvPr/>
          </p:nvSpPr>
          <p:spPr bwMode="auto">
            <a:xfrm>
              <a:off x="1325041" y="1650814"/>
              <a:ext cx="0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75" name="Line 47"/>
          <p:cNvSpPr>
            <a:spLocks noChangeShapeType="1"/>
          </p:cNvSpPr>
          <p:nvPr/>
        </p:nvSpPr>
        <p:spPr bwMode="auto">
          <a:xfrm flipV="1">
            <a:off x="1727634" y="1048756"/>
            <a:ext cx="1995848" cy="167195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6" name="Line 47"/>
          <p:cNvSpPr>
            <a:spLocks noChangeShapeType="1"/>
          </p:cNvSpPr>
          <p:nvPr/>
        </p:nvSpPr>
        <p:spPr bwMode="auto">
          <a:xfrm flipV="1">
            <a:off x="1727634" y="2432262"/>
            <a:ext cx="1995848" cy="45354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" name="Right Arrow 13"/>
          <p:cNvSpPr/>
          <p:nvPr/>
        </p:nvSpPr>
        <p:spPr bwMode="auto">
          <a:xfrm rot="10800000">
            <a:off x="4660632" y="3140076"/>
            <a:ext cx="473075" cy="388937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9" name="Right Arrow 198"/>
          <p:cNvSpPr/>
          <p:nvPr/>
        </p:nvSpPr>
        <p:spPr bwMode="auto">
          <a:xfrm rot="10800000">
            <a:off x="5145088" y="3410745"/>
            <a:ext cx="473075" cy="388937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0" name="Right Arrow 199"/>
          <p:cNvSpPr/>
          <p:nvPr/>
        </p:nvSpPr>
        <p:spPr bwMode="auto">
          <a:xfrm rot="10800000">
            <a:off x="7711552" y="3681412"/>
            <a:ext cx="473075" cy="388937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ight Arrow 200"/>
          <p:cNvSpPr/>
          <p:nvPr/>
        </p:nvSpPr>
        <p:spPr bwMode="auto">
          <a:xfrm rot="10800000">
            <a:off x="5464174" y="4253705"/>
            <a:ext cx="473075" cy="862014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709788" y="853507"/>
            <a:ext cx="904678" cy="735782"/>
          </a:xfrm>
          <a:prstGeom prst="ellipse">
            <a:avLst/>
          </a:prstGeom>
          <a:noFill/>
          <a:ln w="635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3" name="Oval 162"/>
          <p:cNvSpPr/>
          <p:nvPr/>
        </p:nvSpPr>
        <p:spPr bwMode="auto">
          <a:xfrm>
            <a:off x="4587080" y="853507"/>
            <a:ext cx="904678" cy="735782"/>
          </a:xfrm>
          <a:prstGeom prst="ellipse">
            <a:avLst/>
          </a:prstGeom>
          <a:noFill/>
          <a:ln w="635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4" name="Oval 163"/>
          <p:cNvSpPr/>
          <p:nvPr/>
        </p:nvSpPr>
        <p:spPr bwMode="auto">
          <a:xfrm>
            <a:off x="5464372" y="848897"/>
            <a:ext cx="904678" cy="735782"/>
          </a:xfrm>
          <a:prstGeom prst="ellipse">
            <a:avLst/>
          </a:prstGeom>
          <a:noFill/>
          <a:ln w="635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75" grpId="0" animBg="1"/>
      <p:bldP spid="176" grpId="0" animBg="1"/>
      <p:bldP spid="14" grpId="0" animBg="1"/>
      <p:bldP spid="14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3" grpId="0" animBg="1"/>
      <p:bldP spid="3" grpId="1" animBg="1"/>
      <p:bldP spid="163" grpId="0" animBg="1"/>
      <p:bldP spid="163" grpId="1" animBg="1"/>
      <p:bldP spid="164" grpId="0" animBg="1"/>
      <p:bldP spid="16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5: </a:t>
            </a:r>
            <a:r>
              <a:rPr lang="en-US" altLang="ko-KR" dirty="0" err="1" smtClean="0"/>
              <a:t>Prefetch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78025" y="1268413"/>
            <a:ext cx="3598863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Command Processor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78025" y="1806575"/>
            <a:ext cx="1800225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Setup Engine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8025" y="2346325"/>
            <a:ext cx="3598863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Ultra-Threaded Dispatch Processor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7638" y="1806575"/>
            <a:ext cx="719137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Inst.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57750" y="1806575"/>
            <a:ext cx="719138" cy="3587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31958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216525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7813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878138" y="162560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798638" y="31194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780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3018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6257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9495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2734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5972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2112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244975" y="2886075"/>
            <a:ext cx="25241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978025" y="3173413"/>
            <a:ext cx="2519363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641850" y="2886075"/>
            <a:ext cx="360363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145088" y="288607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CC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1798638" y="38750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1978025" y="364172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3" name="Group 45"/>
          <p:cNvGrpSpPr>
            <a:grpSpLocks/>
          </p:cNvGrpSpPr>
          <p:nvPr/>
        </p:nvGrpSpPr>
        <p:grpSpPr bwMode="auto">
          <a:xfrm>
            <a:off x="1978025" y="392906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6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50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51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Rectangle 52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4641850" y="364172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5145088" y="36417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" name="Line 57"/>
          <p:cNvSpPr>
            <a:spLocks noChangeShapeType="1"/>
          </p:cNvSpPr>
          <p:nvPr/>
        </p:nvSpPr>
        <p:spPr bwMode="auto">
          <a:xfrm>
            <a:off x="1798638" y="46307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5" name="Group 58"/>
          <p:cNvGrpSpPr>
            <a:grpSpLocks/>
          </p:cNvGrpSpPr>
          <p:nvPr/>
        </p:nvGrpSpPr>
        <p:grpSpPr bwMode="auto">
          <a:xfrm>
            <a:off x="1978025" y="439737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Rectangle 60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Rectangle 61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Rectangle 62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63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Rectangle 64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Rectangle 65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Rectangle 66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4" name="Group 67"/>
          <p:cNvGrpSpPr>
            <a:grpSpLocks/>
          </p:cNvGrpSpPr>
          <p:nvPr/>
        </p:nvGrpSpPr>
        <p:grpSpPr bwMode="auto">
          <a:xfrm>
            <a:off x="1978025" y="468471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73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Rectangle 75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3" name="Rectangle 76"/>
          <p:cNvSpPr>
            <a:spLocks noChangeArrowheads="1"/>
          </p:cNvSpPr>
          <p:nvPr/>
        </p:nvSpPr>
        <p:spPr bwMode="auto">
          <a:xfrm>
            <a:off x="4641850" y="439737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4" name="Rectangle 77"/>
          <p:cNvSpPr>
            <a:spLocks noChangeArrowheads="1"/>
          </p:cNvSpPr>
          <p:nvPr/>
        </p:nvSpPr>
        <p:spPr bwMode="auto">
          <a:xfrm>
            <a:off x="5145088" y="43973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5" name="Line 79"/>
          <p:cNvSpPr>
            <a:spLocks noChangeShapeType="1"/>
          </p:cNvSpPr>
          <p:nvPr/>
        </p:nvSpPr>
        <p:spPr bwMode="auto">
          <a:xfrm>
            <a:off x="1798638" y="53863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76" name="Group 80"/>
          <p:cNvGrpSpPr>
            <a:grpSpLocks/>
          </p:cNvGrpSpPr>
          <p:nvPr/>
        </p:nvGrpSpPr>
        <p:grpSpPr bwMode="auto">
          <a:xfrm>
            <a:off x="1978025" y="5153025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Rectangle 81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Rectangle 82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Rectangle 83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84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Rectangle 85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Rectangle 86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Rectangle 87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Rectangle 88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5" name="Group 89"/>
          <p:cNvGrpSpPr>
            <a:grpSpLocks/>
          </p:cNvGrpSpPr>
          <p:nvPr/>
        </p:nvGrpSpPr>
        <p:grpSpPr bwMode="auto">
          <a:xfrm>
            <a:off x="1978025" y="5440363"/>
            <a:ext cx="2519362" cy="180975"/>
            <a:chOff x="158" y="1818"/>
            <a:chExt cx="1587" cy="114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6" name="Rectangle 90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Rectangle 91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Rectangle 92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Rectangle 93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Rectangle 94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Rectangle 95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96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Rectangle 97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94" name="Rectangle 98"/>
          <p:cNvSpPr>
            <a:spLocks noChangeArrowheads="1"/>
          </p:cNvSpPr>
          <p:nvPr/>
        </p:nvSpPr>
        <p:spPr bwMode="auto">
          <a:xfrm>
            <a:off x="4641850" y="5153025"/>
            <a:ext cx="360362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5" name="Rectangle 99"/>
          <p:cNvSpPr>
            <a:spLocks noChangeArrowheads="1"/>
          </p:cNvSpPr>
          <p:nvPr/>
        </p:nvSpPr>
        <p:spPr bwMode="auto">
          <a:xfrm>
            <a:off x="5145088" y="51530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6" name="Line 100"/>
          <p:cNvSpPr>
            <a:spLocks noChangeShapeType="1"/>
          </p:cNvSpPr>
          <p:nvPr/>
        </p:nvSpPr>
        <p:spPr bwMode="auto">
          <a:xfrm flipV="1">
            <a:off x="1798638" y="2525713"/>
            <a:ext cx="0" cy="286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7" name="Line 101"/>
          <p:cNvSpPr>
            <a:spLocks noChangeShapeType="1"/>
          </p:cNvSpPr>
          <p:nvPr/>
        </p:nvSpPr>
        <p:spPr bwMode="auto">
          <a:xfrm flipH="1">
            <a:off x="1798638" y="2525713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8" name="Rectangle 102"/>
          <p:cNvSpPr>
            <a:spLocks noChangeArrowheads="1"/>
          </p:cNvSpPr>
          <p:nvPr/>
        </p:nvSpPr>
        <p:spPr bwMode="auto">
          <a:xfrm>
            <a:off x="5937250" y="288607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9" name="Rectangle 103"/>
          <p:cNvSpPr>
            <a:spLocks noChangeArrowheads="1"/>
          </p:cNvSpPr>
          <p:nvPr/>
        </p:nvSpPr>
        <p:spPr bwMode="auto">
          <a:xfrm>
            <a:off x="5937250" y="36417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0" name="Rectangle 104"/>
          <p:cNvSpPr>
            <a:spLocks noChangeArrowheads="1"/>
          </p:cNvSpPr>
          <p:nvPr/>
        </p:nvSpPr>
        <p:spPr bwMode="auto">
          <a:xfrm>
            <a:off x="5937250" y="439737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1" name="Rectangle 105"/>
          <p:cNvSpPr>
            <a:spLocks noChangeArrowheads="1"/>
          </p:cNvSpPr>
          <p:nvPr/>
        </p:nvSpPr>
        <p:spPr bwMode="auto">
          <a:xfrm>
            <a:off x="5937250" y="5153025"/>
            <a:ext cx="431800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" name="Line 106"/>
          <p:cNvSpPr>
            <a:spLocks noChangeShapeType="1"/>
          </p:cNvSpPr>
          <p:nvPr/>
        </p:nvSpPr>
        <p:spPr bwMode="auto">
          <a:xfrm>
            <a:off x="6369050" y="31194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3" name="Line 107"/>
          <p:cNvSpPr>
            <a:spLocks noChangeShapeType="1"/>
          </p:cNvSpPr>
          <p:nvPr/>
        </p:nvSpPr>
        <p:spPr bwMode="auto">
          <a:xfrm>
            <a:off x="6369050" y="38750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4" name="Line 108"/>
          <p:cNvSpPr>
            <a:spLocks noChangeShapeType="1"/>
          </p:cNvSpPr>
          <p:nvPr/>
        </p:nvSpPr>
        <p:spPr bwMode="auto">
          <a:xfrm>
            <a:off x="6369050" y="46307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5" name="Line 109"/>
          <p:cNvSpPr>
            <a:spLocks noChangeShapeType="1"/>
          </p:cNvSpPr>
          <p:nvPr/>
        </p:nvSpPr>
        <p:spPr bwMode="auto">
          <a:xfrm>
            <a:off x="6369050" y="53863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6" name="Text Box 111"/>
          <p:cNvSpPr txBox="1">
            <a:spLocks noChangeArrowheads="1"/>
          </p:cNvSpPr>
          <p:nvPr/>
        </p:nvSpPr>
        <p:spPr bwMode="auto">
          <a:xfrm>
            <a:off x="1798638" y="5891213"/>
            <a:ext cx="4570412" cy="2841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Render Back-Ends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8" name="AutoShape 114"/>
          <p:cNvSpPr>
            <a:spLocks noChangeArrowheads="1"/>
          </p:cNvSpPr>
          <p:nvPr/>
        </p:nvSpPr>
        <p:spPr bwMode="auto">
          <a:xfrm>
            <a:off x="6584950" y="2886075"/>
            <a:ext cx="287338" cy="27352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x-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bar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73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3248527" y="2890391"/>
            <a:ext cx="5815263" cy="108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Opportunities and Challenges of COMPASS</a:t>
            </a:r>
            <a:endParaRPr lang="ko-KR" alt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18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Opportunities and Challenges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657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569082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Integrated GPU</a:t>
            </a:r>
            <a:endParaRPr lang="ko-KR" alt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37118" y="2485661"/>
            <a:ext cx="8611200" cy="2880000"/>
            <a:chOff x="537118" y="2485661"/>
            <a:chExt cx="8611200" cy="2880000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21" name="Rounded Rectangle 20"/>
            <p:cNvSpPr/>
            <p:nvPr/>
          </p:nvSpPr>
          <p:spPr bwMode="auto">
            <a:xfrm>
              <a:off x="537118" y="2485661"/>
              <a:ext cx="7120800" cy="28800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 w="34925" cap="flat" cmpd="sng" algn="ctr">
              <a:solidFill>
                <a:srgbClr xmlns:mc="http://schemas.openxmlformats.org/markup-compatibility/2006" xmlns:a14="http://schemas.microsoft.com/office/drawing/2010/main" val="FFFFFF" mc:Ignorable="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xmlns:mc="http://schemas.openxmlformats.org/markup-compatibility/2006" xmlns:a14="http://schemas.microsoft.com/office/drawing/2010/main" val="000000" mc:Ignorable="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708318" y="3835661"/>
              <a:ext cx="1440000" cy="180000"/>
            </a:xfrm>
            <a:prstGeom prst="rect">
              <a:avLst/>
            </a:prstGeom>
            <a:solidFill>
              <a:schemeClr val="bg1"/>
            </a:solidFill>
            <a:ln w="34925" cap="flat" cmpd="sng" algn="ctr">
              <a:solidFill>
                <a:srgbClr xmlns:mc="http://schemas.openxmlformats.org/markup-compatibility/2006" xmlns:a14="http://schemas.microsoft.com/office/drawing/2010/main" val="FFFFFF" mc:Ignorable="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xmlns:mc="http://schemas.openxmlformats.org/markup-compatibility/2006" xmlns:a14="http://schemas.microsoft.com/office/drawing/2010/main" val="000000" mc:Ignorable="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 rot="18180000">
            <a:off x="6835866" y="2043136"/>
            <a:ext cx="1641600" cy="1208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6625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High Latency and Low Throughput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High latency</a:t>
            </a:r>
          </a:p>
          <a:p>
            <a:pPr lvl="1"/>
            <a:r>
              <a:rPr lang="en-US" altLang="ko-KR" dirty="0"/>
              <a:t>Lower clock </a:t>
            </a:r>
            <a:r>
              <a:rPr lang="en-US" altLang="ko-KR" dirty="0" smtClean="0"/>
              <a:t>frequency</a:t>
            </a:r>
          </a:p>
          <a:p>
            <a:pPr lvl="1"/>
            <a:r>
              <a:rPr lang="en-US" altLang="ko-KR" dirty="0" smtClean="0"/>
              <a:t>Multi-threading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Low throughput</a:t>
            </a:r>
          </a:p>
          <a:p>
            <a:pPr lvl="1"/>
            <a:r>
              <a:rPr lang="en-US" altLang="ko-KR" dirty="0" smtClean="0"/>
              <a:t>A series of instructions to emulate one </a:t>
            </a:r>
            <a:r>
              <a:rPr lang="en-US" altLang="ko-KR" dirty="0" err="1" smtClean="0"/>
              <a:t>prefetcher</a:t>
            </a:r>
            <a:r>
              <a:rPr lang="en-US" altLang="ko-KR" dirty="0" smtClean="0"/>
              <a:t> operation</a:t>
            </a:r>
            <a:endParaRPr lang="ko-KR" alt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83398" y="992751"/>
            <a:ext cx="2990849" cy="3276601"/>
            <a:chOff x="5683398" y="992751"/>
            <a:chExt cx="2990849" cy="3276601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6334272" y="992751"/>
              <a:ext cx="2339975" cy="2878138"/>
              <a:chOff x="453" y="680"/>
              <a:chExt cx="1247" cy="1813"/>
            </a:xfrm>
          </p:grpSpPr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453" y="680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</a:t>
                </a:r>
                <a:r>
                  <a:rPr kumimoji="1" lang="en-US" altLang="ko-KR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 A, thread </a:t>
                </a:r>
                <a:r>
                  <a:rPr kumimoji="1" lang="en-US" altLang="ko-K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i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453" y="861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A, thread 16+i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453" y="1042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A, thread 32+i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53" y="1224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A, thread 48+i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53" y="1405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CC9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B, thread 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453" y="1586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CC9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B, thread 16+i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453" y="1768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CC9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B, thread 32+i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453" y="1949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CC9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B, thread 48+i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453" y="2130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</a:t>
                </a:r>
                <a:r>
                  <a:rPr kumimoji="1" lang="en-US" altLang="ko-KR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 A, thread </a:t>
                </a:r>
                <a:r>
                  <a:rPr kumimoji="1" lang="en-US" altLang="ko-K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i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453" y="2312"/>
                <a:ext cx="1247" cy="181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Wavefront A, thread 16+i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cxnSp>
          <p:nvCxnSpPr>
            <p:cNvPr id="9229" name="AutoShape 13"/>
            <p:cNvCxnSpPr>
              <a:cxnSpLocks noChangeShapeType="1"/>
            </p:cNvCxnSpPr>
            <p:nvPr/>
          </p:nvCxnSpPr>
          <p:spPr bwMode="auto">
            <a:xfrm rot="5400000">
              <a:off x="7378054" y="4106633"/>
              <a:ext cx="252413" cy="0"/>
            </a:xfrm>
            <a:prstGeom prst="straightConnector1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rot="5400000">
              <a:off x="4518173" y="2631052"/>
              <a:ext cx="327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5683398" y="3847077"/>
              <a:ext cx="5397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time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 rot="5400000">
            <a:off x="7268725" y="-239776"/>
            <a:ext cx="425116" cy="2751220"/>
          </a:xfrm>
          <a:prstGeom prst="rect">
            <a:avLst/>
          </a:prstGeom>
          <a:noFill/>
          <a:ln w="28575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5400000">
            <a:off x="7268725" y="2062685"/>
            <a:ext cx="425116" cy="2751220"/>
          </a:xfrm>
          <a:prstGeom prst="rect">
            <a:avLst/>
          </a:prstGeom>
          <a:noFill/>
          <a:ln w="28575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0021" y="2662989"/>
            <a:ext cx="3858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+mn-lt"/>
              </a:rPr>
              <a:t>Parallel</a:t>
            </a: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+mn-lt"/>
              </a:rPr>
              <a:t> </a:t>
            </a:r>
            <a:r>
              <a:rPr lang="en-US" altLang="ko-KR" dirty="0" smtClean="0">
                <a:latin typeface="+mn-lt"/>
              </a:rPr>
              <a:t>COMPASS </a:t>
            </a:r>
            <a:r>
              <a:rPr lang="en-US" altLang="ko-KR" dirty="0" err="1" smtClean="0">
                <a:latin typeface="+mn-lt"/>
              </a:rPr>
              <a:t>shader</a:t>
            </a:r>
            <a:r>
              <a:rPr lang="en-US" altLang="ko-KR" dirty="0" smtClean="0">
                <a:latin typeface="+mn-lt"/>
              </a:rPr>
              <a:t>!</a:t>
            </a:r>
          </a:p>
          <a:p>
            <a:pPr algn="l"/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+mn-lt"/>
              </a:rPr>
              <a:t>Deeper </a:t>
            </a:r>
            <a:r>
              <a:rPr lang="en-US" altLang="ko-KR" dirty="0" smtClean="0">
                <a:latin typeface="+mn-lt"/>
              </a:rPr>
              <a:t>prefetching!</a:t>
            </a:r>
            <a:endParaRPr lang="ko-KR" altLang="en-US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021" y="5268890"/>
            <a:ext cx="3858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+mn-lt"/>
              </a:rPr>
              <a:t>Parallel</a:t>
            </a: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+mn-lt"/>
              </a:rPr>
              <a:t> </a:t>
            </a:r>
            <a:r>
              <a:rPr lang="en-US" altLang="ko-KR" dirty="0">
                <a:latin typeface="+mn-lt"/>
              </a:rPr>
              <a:t>COMPASS </a:t>
            </a:r>
            <a:r>
              <a:rPr lang="en-US" altLang="ko-KR" dirty="0" err="1">
                <a:latin typeface="+mn-lt"/>
              </a:rPr>
              <a:t>shader</a:t>
            </a:r>
            <a:r>
              <a:rPr lang="en-US" altLang="ko-KR" dirty="0" smtClean="0">
                <a:latin typeface="+mn-lt"/>
              </a:rPr>
              <a:t>!</a:t>
            </a:r>
            <a:endParaRPr lang="en-US" altLang="ko-KR" dirty="0">
              <a:latin typeface="+mn-lt"/>
            </a:endParaRPr>
          </a:p>
          <a:p>
            <a:pPr algn="l"/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+mn-lt"/>
              </a:rPr>
              <a:t>Different</a:t>
            </a: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+mn-lt"/>
              </a:rPr>
              <a:t> </a:t>
            </a:r>
            <a:r>
              <a:rPr lang="en-US" altLang="ko-KR" dirty="0" smtClean="0">
                <a:latin typeface="+mn-lt"/>
              </a:rPr>
              <a:t>index function!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536151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8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3248527" y="2890391"/>
            <a:ext cx="5815263" cy="108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Experimental Results</a:t>
            </a:r>
            <a:endParaRPr lang="ko-KR" alt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13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Simulation Framework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CPU (3GHz)</a:t>
            </a:r>
          </a:p>
          <a:p>
            <a:pPr lvl="1"/>
            <a:r>
              <a:rPr lang="en-US" altLang="ko-KR" dirty="0" smtClean="0"/>
              <a:t>14-stage, </a:t>
            </a:r>
            <a:r>
              <a:rPr lang="en-US" altLang="ko-KR" dirty="0" err="1" smtClean="0"/>
              <a:t>OoO</a:t>
            </a:r>
            <a:r>
              <a:rPr lang="en-US" altLang="ko-KR" dirty="0" smtClean="0"/>
              <a:t>, 4-wide issue </a:t>
            </a:r>
          </a:p>
          <a:p>
            <a:pPr lvl="1"/>
            <a:r>
              <a:rPr lang="en-US" altLang="ko-KR" dirty="0" smtClean="0"/>
              <a:t>2-way 32KB IL1$, 4-way 32KB IL1$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GPU (1.5GHz)</a:t>
            </a:r>
          </a:p>
          <a:p>
            <a:pPr lvl="1"/>
            <a:r>
              <a:rPr lang="en-US" altLang="ko-KR" dirty="0" smtClean="0"/>
              <a:t>4 SIMD, 16 </a:t>
            </a:r>
            <a:r>
              <a:rPr lang="en-US" altLang="ko-KR" dirty="0" err="1" smtClean="0"/>
              <a:t>shader</a:t>
            </a:r>
            <a:r>
              <a:rPr lang="en-US" altLang="ko-KR" dirty="0" smtClean="0"/>
              <a:t> cores / SIMD, 5 </a:t>
            </a:r>
            <a:r>
              <a:rPr lang="en-US" altLang="ko-KR" dirty="0" err="1" smtClean="0"/>
              <a:t>SPUs</a:t>
            </a:r>
            <a:r>
              <a:rPr lang="en-US" altLang="ko-KR" dirty="0" smtClean="0"/>
              <a:t> / </a:t>
            </a:r>
            <a:r>
              <a:rPr lang="en-US" altLang="ko-KR" dirty="0" err="1" smtClean="0"/>
              <a:t>shader</a:t>
            </a:r>
            <a:r>
              <a:rPr lang="en-US" altLang="ko-KR" dirty="0" smtClean="0"/>
              <a:t> core</a:t>
            </a:r>
          </a:p>
          <a:p>
            <a:pPr lvl="2"/>
            <a:r>
              <a:rPr lang="en-US" altLang="ko-KR" dirty="0" smtClean="0"/>
              <a:t>Total 320 </a:t>
            </a:r>
            <a:r>
              <a:rPr lang="en-US" altLang="ko-KR" dirty="0" err="1" smtClean="0"/>
              <a:t>SPUs</a:t>
            </a:r>
            <a:r>
              <a:rPr lang="en-US" altLang="ko-KR" dirty="0" smtClean="0"/>
              <a:t> </a:t>
            </a:r>
          </a:p>
          <a:p>
            <a:pPr lvl="1"/>
            <a:r>
              <a:rPr lang="en-US" altLang="ko-KR" dirty="0" smtClean="0"/>
              <a:t>4-banked, 16KB register file / </a:t>
            </a:r>
            <a:r>
              <a:rPr lang="en-US" altLang="ko-KR" dirty="0" err="1" smtClean="0"/>
              <a:t>shader</a:t>
            </a:r>
            <a:r>
              <a:rPr lang="en-US" altLang="ko-KR" dirty="0" smtClean="0"/>
              <a:t> core</a:t>
            </a:r>
          </a:p>
          <a:p>
            <a:pPr lvl="2"/>
            <a:r>
              <a:rPr lang="en-US" altLang="ko-KR" dirty="0" smtClean="0"/>
              <a:t>Total 1MB</a:t>
            </a:r>
          </a:p>
          <a:p>
            <a:pPr lvl="2"/>
            <a:endParaRPr lang="en-US" altLang="ko-KR" dirty="0" smtClean="0"/>
          </a:p>
          <a:p>
            <a:r>
              <a:rPr lang="en-US" altLang="ko-KR" dirty="0" smtClean="0"/>
              <a:t>Shared, 4-banked, 8-way 2MB L2$ w/ a next-line </a:t>
            </a:r>
            <a:r>
              <a:rPr lang="en-US" altLang="ko-KR" dirty="0" err="1" smtClean="0"/>
              <a:t>prefetcher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123732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Stride COMPASS (462.libquantum)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193755"/>
              </p:ext>
            </p:extLst>
          </p:nvPr>
        </p:nvGraphicFramePr>
        <p:xfrm>
          <a:off x="322429" y="987346"/>
          <a:ext cx="8507413" cy="547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06318" y="1652337"/>
            <a:ext cx="158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chemeClr val="accent2">
                    <a:lumMod val="75000"/>
                  </a:schemeClr>
                </a:solidFill>
              </a:rPr>
              <a:t>0-lat, </a:t>
            </a:r>
            <a:r>
              <a:rPr lang="en-US" altLang="ko-KR" sz="1800" dirty="0" err="1" smtClean="0">
                <a:solidFill>
                  <a:schemeClr val="accent2">
                    <a:lumMod val="75000"/>
                  </a:schemeClr>
                </a:solidFill>
              </a:rPr>
              <a:t>inf-thr</a:t>
            </a:r>
            <a:endParaRPr lang="ko-KR" alt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1073" y="4460433"/>
            <a:ext cx="11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chemeClr val="accent2">
                    <a:lumMod val="75000"/>
                  </a:schemeClr>
                </a:solidFill>
              </a:rPr>
              <a:t>1-thread</a:t>
            </a:r>
            <a:endParaRPr lang="ko-KR" alt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4036" y="3354070"/>
            <a:ext cx="119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chemeClr val="accent2">
                    <a:lumMod val="75000"/>
                  </a:schemeClr>
                </a:solidFill>
              </a:rPr>
              <a:t>n-thread</a:t>
            </a:r>
            <a:endParaRPr lang="ko-KR" alt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6676" y="1178550"/>
            <a:ext cx="158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0-lat, </a:t>
            </a:r>
            <a:r>
              <a:rPr lang="en-US" altLang="ko-KR" sz="1800" dirty="0" err="1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inf-thr</a:t>
            </a:r>
            <a:endParaRPr lang="en-US" altLang="ko-KR" sz="1800" dirty="0" smtClean="0">
              <a:solidFill>
                <a:srgbClr xmlns:mc="http://schemas.openxmlformats.org/markup-compatibility/2006" xmlns:a14="http://schemas.microsoft.com/office/drawing/2010/main" val="C00000" mc:Ignorable="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(</a:t>
            </a:r>
            <a:r>
              <a:rPr lang="en-US" altLang="ko-KR" sz="1800" dirty="0" err="1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PC+addr</a:t>
            </a:r>
            <a:r>
              <a:rPr lang="en-US" altLang="ko-KR" sz="1800" dirty="0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)</a:t>
            </a:r>
            <a:endParaRPr lang="ko-KR" altLang="en-US" sz="1800" dirty="0">
              <a:solidFill>
                <a:srgbClr xmlns:mc="http://schemas.openxmlformats.org/markup-compatibility/2006" xmlns:a14="http://schemas.microsoft.com/office/drawing/2010/main" val="C00000" mc:Ignorable="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9569" y="1404048"/>
            <a:ext cx="158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n-thread</a:t>
            </a:r>
          </a:p>
          <a:p>
            <a:pPr algn="l">
              <a:spcBef>
                <a:spcPts val="0"/>
              </a:spcBef>
            </a:pPr>
            <a:r>
              <a:rPr lang="en-US" altLang="ko-KR" sz="1800" dirty="0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(</a:t>
            </a:r>
            <a:r>
              <a:rPr lang="en-US" altLang="ko-KR" sz="1800" dirty="0" err="1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PC+addr</a:t>
            </a:r>
            <a:r>
              <a:rPr lang="en-US" altLang="ko-KR" sz="1800" dirty="0" smtClean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rPr>
              <a:t>)</a:t>
            </a:r>
            <a:endParaRPr lang="ko-KR" altLang="en-US" sz="1800" dirty="0">
              <a:solidFill>
                <a:srgbClr xmlns:mc="http://schemas.openxmlformats.org/markup-compatibility/2006" xmlns:a14="http://schemas.microsoft.com/office/drawing/2010/main" val="C00000" mc:Ignorable=""/>
              </a:solidFill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1330546" y="1773380"/>
            <a:ext cx="6473938" cy="3322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81031" y="2043027"/>
            <a:ext cx="1760144" cy="713659"/>
            <a:chOff x="3681031" y="2043027"/>
            <a:chExt cx="1760144" cy="713659"/>
          </a:xfrm>
        </p:grpSpPr>
        <p:grpSp>
          <p:nvGrpSpPr>
            <p:cNvPr id="26" name="Group 25"/>
            <p:cNvGrpSpPr/>
            <p:nvPr/>
          </p:nvGrpSpPr>
          <p:grpSpPr>
            <a:xfrm>
              <a:off x="3681031" y="2506942"/>
              <a:ext cx="1760144" cy="249744"/>
              <a:chOff x="4165318" y="5037221"/>
              <a:chExt cx="1760144" cy="24974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4165318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1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391053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1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616788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1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842523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0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068258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1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293993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0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5519728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1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5745462" y="5037221"/>
                <a:ext cx="180000" cy="24974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0</a:t>
                </a:r>
                <a:endPara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3896719" y="2043027"/>
              <a:ext cx="1326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accent2">
                      <a:lumMod val="75000"/>
                    </a:schemeClr>
                  </a:solidFill>
                </a:rPr>
                <a:t>PC-only</a:t>
              </a:r>
              <a:endParaRPr lang="ko-KR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66208" y="3196441"/>
            <a:ext cx="2137812" cy="1494403"/>
            <a:chOff x="3966208" y="3196441"/>
            <a:chExt cx="2137812" cy="1494403"/>
          </a:xfrm>
        </p:grpSpPr>
        <p:sp>
          <p:nvSpPr>
            <p:cNvPr id="30" name="Rectangle 29"/>
            <p:cNvSpPr/>
            <p:nvPr/>
          </p:nvSpPr>
          <p:spPr bwMode="auto">
            <a:xfrm>
              <a:off x="4132501" y="3614934"/>
              <a:ext cx="180000" cy="2497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00000" mc:Ignorable=""/>
            </a:solidFill>
            <a:ln w="9525" cap="flat" cmpd="sng" algn="ctr">
              <a:solidFill>
                <a:srgbClr xmlns:mc="http://schemas.openxmlformats.org/markup-compatibility/2006" xmlns:a14="http://schemas.microsoft.com/office/drawing/2010/main" val="C000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358236" y="3614934"/>
              <a:ext cx="180000" cy="2497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00000" mc:Ignorable=""/>
            </a:solidFill>
            <a:ln w="9525" cap="flat" cmpd="sng" algn="ctr">
              <a:solidFill>
                <a:srgbClr xmlns:mc="http://schemas.openxmlformats.org/markup-compatibility/2006" xmlns:a14="http://schemas.microsoft.com/office/drawing/2010/main" val="C000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583971" y="3614934"/>
              <a:ext cx="180000" cy="2497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00000" mc:Ignorable=""/>
            </a:solidFill>
            <a:ln w="9525" cap="flat" cmpd="sng" algn="ctr">
              <a:solidFill>
                <a:srgbClr xmlns:mc="http://schemas.openxmlformats.org/markup-compatibility/2006" xmlns:a14="http://schemas.microsoft.com/office/drawing/2010/main" val="C000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809706" y="3614934"/>
              <a:ext cx="180000" cy="2497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00000" mc:Ignorable=""/>
            </a:solidFill>
            <a:ln w="9525" cap="flat" cmpd="sng" algn="ctr">
              <a:solidFill>
                <a:srgbClr xmlns:mc="http://schemas.openxmlformats.org/markup-compatibility/2006" xmlns:a14="http://schemas.microsoft.com/office/drawing/2010/main" val="C000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35441" y="3614934"/>
              <a:ext cx="180000" cy="2497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00000" mc:Ignorable=""/>
            </a:solidFill>
            <a:ln w="9525" cap="flat" cmpd="sng" algn="ctr">
              <a:solidFill>
                <a:srgbClr xmlns:mc="http://schemas.openxmlformats.org/markup-compatibility/2006" xmlns:a14="http://schemas.microsoft.com/office/drawing/2010/main" val="C000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261175" y="3614934"/>
              <a:ext cx="180000" cy="2497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00000" mc:Ignorable=""/>
            </a:solidFill>
            <a:ln w="9525" cap="flat" cmpd="sng" algn="ctr">
              <a:solidFill>
                <a:srgbClr xmlns:mc="http://schemas.openxmlformats.org/markup-compatibility/2006" xmlns:a14="http://schemas.microsoft.com/office/drawing/2010/main" val="C000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488179" y="3614934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5714979" y="3614934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88179" y="3890323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5714979" y="3890323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5488179" y="4165712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714979" y="4165712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0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488179" y="4441100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5714979" y="4441100"/>
              <a:ext cx="180000" cy="249744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  <a:endParaRPr kumimoji="0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66208" y="3196441"/>
              <a:ext cx="21378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 smtClean="0">
                  <a:solidFill>
                    <a:srgbClr xmlns:mc="http://schemas.openxmlformats.org/markup-compatibility/2006" xmlns:a14="http://schemas.microsoft.com/office/drawing/2010/main" val="C00000" mc:Ignorable=""/>
                  </a:solidFill>
                </a:rPr>
                <a:t>PC</a:t>
              </a:r>
              <a:r>
                <a:rPr lang="en-US" altLang="ko-KR" dirty="0" err="1" smtClean="0">
                  <a:solidFill>
                    <a:schemeClr val="accent2">
                      <a:lumMod val="75000"/>
                    </a:schemeClr>
                  </a:solidFill>
                </a:rPr>
                <a:t>+</a:t>
              </a:r>
              <a:r>
                <a:rPr lang="en-US" altLang="ko-KR" dirty="0" err="1" smtClean="0">
                  <a:solidFill>
                    <a:schemeClr val="accent1">
                      <a:lumMod val="25000"/>
                    </a:schemeClr>
                  </a:solidFill>
                </a:rPr>
                <a:t>MissAddr</a:t>
              </a:r>
              <a:endParaRPr lang="ko-KR" altLang="en-US" dirty="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092219" y="2443137"/>
            <a:ext cx="1326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stride 64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6092219" y="3532167"/>
            <a:ext cx="1428854" cy="1233860"/>
            <a:chOff x="6092219" y="3532167"/>
            <a:chExt cx="1428854" cy="1233860"/>
          </a:xfrm>
        </p:grpSpPr>
        <p:sp>
          <p:nvSpPr>
            <p:cNvPr id="54" name="TextBox 53"/>
            <p:cNvSpPr txBox="1"/>
            <p:nvPr/>
          </p:nvSpPr>
          <p:spPr>
            <a:xfrm>
              <a:off x="6092219" y="3532167"/>
              <a:ext cx="1428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xmlns:mc="http://schemas.openxmlformats.org/markup-compatibility/2006" xmlns:a14="http://schemas.microsoft.com/office/drawing/2010/main" val="C00000" mc:Ignorable=""/>
                  </a:solidFill>
                </a:rPr>
                <a:t>stride 256</a:t>
              </a:r>
              <a:endParaRPr lang="ko-KR" altLang="en-US" dirty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92219" y="3815140"/>
              <a:ext cx="1428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xmlns:mc="http://schemas.openxmlformats.org/markup-compatibility/2006" xmlns:a14="http://schemas.microsoft.com/office/drawing/2010/main" val="C00000" mc:Ignorable=""/>
                  </a:solidFill>
                </a:rPr>
                <a:t>stride 256</a:t>
              </a:r>
              <a:endParaRPr lang="ko-KR" altLang="en-US" dirty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92219" y="4111082"/>
              <a:ext cx="1428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xmlns:mc="http://schemas.openxmlformats.org/markup-compatibility/2006" xmlns:a14="http://schemas.microsoft.com/office/drawing/2010/main" val="C00000" mc:Ignorable=""/>
                  </a:solidFill>
                </a:rPr>
                <a:t>stride 256</a:t>
              </a:r>
              <a:endParaRPr lang="ko-KR" altLang="en-US" dirty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92219" y="4365917"/>
              <a:ext cx="1428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xmlns:mc="http://schemas.openxmlformats.org/markup-compatibility/2006" xmlns:a14="http://schemas.microsoft.com/office/drawing/2010/main" val="C00000" mc:Ignorable=""/>
                  </a:solidFill>
                </a:rPr>
                <a:t>stride 256</a:t>
              </a:r>
              <a:endParaRPr lang="ko-KR" altLang="en-US" dirty="0">
                <a:solidFill>
                  <a:srgbClr xmlns:mc="http://schemas.openxmlformats.org/markup-compatibility/2006" xmlns:a14="http://schemas.microsoft.com/office/drawing/2010/main" val="C00000" mc:Ignorable="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71597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5" grpId="0"/>
      <p:bldP spid="6" grpId="0"/>
      <p:bldP spid="7" grpId="0"/>
      <p:bldP spid="8" grpId="0"/>
      <p:bldP spid="9" grpId="0"/>
      <p:bldP spid="47" grpId="0" animBg="1"/>
      <p:bldP spid="47" grpId="1" animBg="1"/>
      <p:bldP spid="53" grpId="0"/>
      <p:bldP spid="5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Overall Result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10" name="AutoShape 4"/>
          <p:cNvSpPr>
            <a:spLocks noChangeAspect="1" noChangeArrowheads="1" noTextEdit="1"/>
          </p:cNvSpPr>
          <p:nvPr/>
        </p:nvSpPr>
        <p:spPr bwMode="auto">
          <a:xfrm>
            <a:off x="319088" y="1837055"/>
            <a:ext cx="85058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38" name="Rectangle 6"/>
          <p:cNvSpPr>
            <a:spLocks noChangeArrowheads="1"/>
          </p:cNvSpPr>
          <p:nvPr/>
        </p:nvSpPr>
        <p:spPr bwMode="auto">
          <a:xfrm>
            <a:off x="319088" y="1837055"/>
            <a:ext cx="10763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39" name="Rectangle 7"/>
          <p:cNvSpPr>
            <a:spLocks noChangeArrowheads="1"/>
          </p:cNvSpPr>
          <p:nvPr/>
        </p:nvSpPr>
        <p:spPr bwMode="auto">
          <a:xfrm>
            <a:off x="1395413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1340" name="Rectangle 8"/>
          <p:cNvSpPr>
            <a:spLocks noChangeArrowheads="1"/>
          </p:cNvSpPr>
          <p:nvPr/>
        </p:nvSpPr>
        <p:spPr bwMode="auto">
          <a:xfrm>
            <a:off x="2014538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1" name="Rectangle 9"/>
          <p:cNvSpPr>
            <a:spLocks noChangeArrowheads="1"/>
          </p:cNvSpPr>
          <p:nvPr/>
        </p:nvSpPr>
        <p:spPr bwMode="auto">
          <a:xfrm>
            <a:off x="2633663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2" name="Rectangle 10"/>
          <p:cNvSpPr>
            <a:spLocks noChangeArrowheads="1"/>
          </p:cNvSpPr>
          <p:nvPr/>
        </p:nvSpPr>
        <p:spPr bwMode="auto">
          <a:xfrm>
            <a:off x="3252788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3" name="Rectangle 11"/>
          <p:cNvSpPr>
            <a:spLocks noChangeArrowheads="1"/>
          </p:cNvSpPr>
          <p:nvPr/>
        </p:nvSpPr>
        <p:spPr bwMode="auto">
          <a:xfrm>
            <a:off x="3871913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4" name="Rectangle 12"/>
          <p:cNvSpPr>
            <a:spLocks noChangeArrowheads="1"/>
          </p:cNvSpPr>
          <p:nvPr/>
        </p:nvSpPr>
        <p:spPr bwMode="auto">
          <a:xfrm>
            <a:off x="4491038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5" name="Rectangle 13"/>
          <p:cNvSpPr>
            <a:spLocks noChangeArrowheads="1"/>
          </p:cNvSpPr>
          <p:nvPr/>
        </p:nvSpPr>
        <p:spPr bwMode="auto">
          <a:xfrm>
            <a:off x="5110163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6" name="Rectangle 14"/>
          <p:cNvSpPr>
            <a:spLocks noChangeArrowheads="1"/>
          </p:cNvSpPr>
          <p:nvPr/>
        </p:nvSpPr>
        <p:spPr bwMode="auto">
          <a:xfrm>
            <a:off x="5729288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7" name="Rectangle 15"/>
          <p:cNvSpPr>
            <a:spLocks noChangeArrowheads="1"/>
          </p:cNvSpPr>
          <p:nvPr/>
        </p:nvSpPr>
        <p:spPr bwMode="auto">
          <a:xfrm>
            <a:off x="6348413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8" name="Rectangle 16"/>
          <p:cNvSpPr>
            <a:spLocks noChangeArrowheads="1"/>
          </p:cNvSpPr>
          <p:nvPr/>
        </p:nvSpPr>
        <p:spPr bwMode="auto">
          <a:xfrm>
            <a:off x="6967538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49" name="Rectangle 17"/>
          <p:cNvSpPr>
            <a:spLocks noChangeArrowheads="1"/>
          </p:cNvSpPr>
          <p:nvPr/>
        </p:nvSpPr>
        <p:spPr bwMode="auto">
          <a:xfrm>
            <a:off x="7586663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50" name="Rectangle 18"/>
          <p:cNvSpPr>
            <a:spLocks noChangeArrowheads="1"/>
          </p:cNvSpPr>
          <p:nvPr/>
        </p:nvSpPr>
        <p:spPr bwMode="auto">
          <a:xfrm>
            <a:off x="8205788" y="1837055"/>
            <a:ext cx="619125" cy="100739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64" name="Rectangle 32"/>
          <p:cNvSpPr>
            <a:spLocks noChangeArrowheads="1"/>
          </p:cNvSpPr>
          <p:nvPr/>
        </p:nvSpPr>
        <p:spPr bwMode="auto">
          <a:xfrm>
            <a:off x="319088" y="2884805"/>
            <a:ext cx="1076325" cy="466725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65" name="Rectangle 33"/>
          <p:cNvSpPr>
            <a:spLocks noChangeArrowheads="1"/>
          </p:cNvSpPr>
          <p:nvPr/>
        </p:nvSpPr>
        <p:spPr bwMode="auto">
          <a:xfrm>
            <a:off x="1395413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66" name="Rectangle 34"/>
          <p:cNvSpPr>
            <a:spLocks noChangeArrowheads="1"/>
          </p:cNvSpPr>
          <p:nvPr/>
        </p:nvSpPr>
        <p:spPr bwMode="auto">
          <a:xfrm>
            <a:off x="2014538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67" name="Rectangle 35"/>
          <p:cNvSpPr>
            <a:spLocks noChangeArrowheads="1"/>
          </p:cNvSpPr>
          <p:nvPr/>
        </p:nvSpPr>
        <p:spPr bwMode="auto">
          <a:xfrm>
            <a:off x="2633663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68" name="Rectangle 36"/>
          <p:cNvSpPr>
            <a:spLocks noChangeArrowheads="1"/>
          </p:cNvSpPr>
          <p:nvPr/>
        </p:nvSpPr>
        <p:spPr bwMode="auto">
          <a:xfrm>
            <a:off x="3252788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69" name="Rectangle 37"/>
          <p:cNvSpPr>
            <a:spLocks noChangeArrowheads="1"/>
          </p:cNvSpPr>
          <p:nvPr/>
        </p:nvSpPr>
        <p:spPr bwMode="auto">
          <a:xfrm>
            <a:off x="3871913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0" name="Rectangle 38"/>
          <p:cNvSpPr>
            <a:spLocks noChangeArrowheads="1"/>
          </p:cNvSpPr>
          <p:nvPr/>
        </p:nvSpPr>
        <p:spPr bwMode="auto">
          <a:xfrm>
            <a:off x="4491038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1" name="Rectangle 39"/>
          <p:cNvSpPr>
            <a:spLocks noChangeArrowheads="1"/>
          </p:cNvSpPr>
          <p:nvPr/>
        </p:nvSpPr>
        <p:spPr bwMode="auto">
          <a:xfrm>
            <a:off x="5110163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2" name="Rectangle 40"/>
          <p:cNvSpPr>
            <a:spLocks noChangeArrowheads="1"/>
          </p:cNvSpPr>
          <p:nvPr/>
        </p:nvSpPr>
        <p:spPr bwMode="auto">
          <a:xfrm>
            <a:off x="5729288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3" name="Rectangle 41"/>
          <p:cNvSpPr>
            <a:spLocks noChangeArrowheads="1"/>
          </p:cNvSpPr>
          <p:nvPr/>
        </p:nvSpPr>
        <p:spPr bwMode="auto">
          <a:xfrm>
            <a:off x="6348413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4" name="Rectangle 42"/>
          <p:cNvSpPr>
            <a:spLocks noChangeArrowheads="1"/>
          </p:cNvSpPr>
          <p:nvPr/>
        </p:nvSpPr>
        <p:spPr bwMode="auto">
          <a:xfrm>
            <a:off x="6967538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5" name="Rectangle 43"/>
          <p:cNvSpPr>
            <a:spLocks noChangeArrowheads="1"/>
          </p:cNvSpPr>
          <p:nvPr/>
        </p:nvSpPr>
        <p:spPr bwMode="auto">
          <a:xfrm>
            <a:off x="7586663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6" name="Rectangle 44"/>
          <p:cNvSpPr>
            <a:spLocks noChangeArrowheads="1"/>
          </p:cNvSpPr>
          <p:nvPr/>
        </p:nvSpPr>
        <p:spPr bwMode="auto">
          <a:xfrm>
            <a:off x="8205788" y="2884805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7" name="Rectangle 45"/>
          <p:cNvSpPr>
            <a:spLocks noChangeArrowheads="1"/>
          </p:cNvSpPr>
          <p:nvPr/>
        </p:nvSpPr>
        <p:spPr bwMode="auto">
          <a:xfrm>
            <a:off x="319088" y="3351530"/>
            <a:ext cx="1076325" cy="523875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8" name="Rectangle 46"/>
          <p:cNvSpPr>
            <a:spLocks noChangeArrowheads="1"/>
          </p:cNvSpPr>
          <p:nvPr/>
        </p:nvSpPr>
        <p:spPr bwMode="auto">
          <a:xfrm>
            <a:off x="1395413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79" name="Rectangle 47"/>
          <p:cNvSpPr>
            <a:spLocks noChangeArrowheads="1"/>
          </p:cNvSpPr>
          <p:nvPr/>
        </p:nvSpPr>
        <p:spPr bwMode="auto">
          <a:xfrm>
            <a:off x="2014538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0" name="Rectangle 48"/>
          <p:cNvSpPr>
            <a:spLocks noChangeArrowheads="1"/>
          </p:cNvSpPr>
          <p:nvPr/>
        </p:nvSpPr>
        <p:spPr bwMode="auto">
          <a:xfrm>
            <a:off x="2633663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1" name="Rectangle 49"/>
          <p:cNvSpPr>
            <a:spLocks noChangeArrowheads="1"/>
          </p:cNvSpPr>
          <p:nvPr/>
        </p:nvSpPr>
        <p:spPr bwMode="auto">
          <a:xfrm>
            <a:off x="3252788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2" name="Rectangle 50"/>
          <p:cNvSpPr>
            <a:spLocks noChangeArrowheads="1"/>
          </p:cNvSpPr>
          <p:nvPr/>
        </p:nvSpPr>
        <p:spPr bwMode="auto">
          <a:xfrm>
            <a:off x="3871913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3" name="Rectangle 51"/>
          <p:cNvSpPr>
            <a:spLocks noChangeArrowheads="1"/>
          </p:cNvSpPr>
          <p:nvPr/>
        </p:nvSpPr>
        <p:spPr bwMode="auto">
          <a:xfrm>
            <a:off x="4491038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4" name="Rectangle 52"/>
          <p:cNvSpPr>
            <a:spLocks noChangeArrowheads="1"/>
          </p:cNvSpPr>
          <p:nvPr/>
        </p:nvSpPr>
        <p:spPr bwMode="auto">
          <a:xfrm>
            <a:off x="5110163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5" name="Rectangle 53"/>
          <p:cNvSpPr>
            <a:spLocks noChangeArrowheads="1"/>
          </p:cNvSpPr>
          <p:nvPr/>
        </p:nvSpPr>
        <p:spPr bwMode="auto">
          <a:xfrm>
            <a:off x="5729288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6" name="Rectangle 54"/>
          <p:cNvSpPr>
            <a:spLocks noChangeArrowheads="1"/>
          </p:cNvSpPr>
          <p:nvPr/>
        </p:nvSpPr>
        <p:spPr bwMode="auto">
          <a:xfrm>
            <a:off x="6348413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7" name="Rectangle 55"/>
          <p:cNvSpPr>
            <a:spLocks noChangeArrowheads="1"/>
          </p:cNvSpPr>
          <p:nvPr/>
        </p:nvSpPr>
        <p:spPr bwMode="auto">
          <a:xfrm>
            <a:off x="6967538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8" name="Rectangle 56"/>
          <p:cNvSpPr>
            <a:spLocks noChangeArrowheads="1"/>
          </p:cNvSpPr>
          <p:nvPr/>
        </p:nvSpPr>
        <p:spPr bwMode="auto">
          <a:xfrm>
            <a:off x="7586663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89" name="Rectangle 57"/>
          <p:cNvSpPr>
            <a:spLocks noChangeArrowheads="1"/>
          </p:cNvSpPr>
          <p:nvPr/>
        </p:nvSpPr>
        <p:spPr bwMode="auto">
          <a:xfrm>
            <a:off x="8205788" y="3351530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0" name="Rectangle 58"/>
          <p:cNvSpPr>
            <a:spLocks noChangeArrowheads="1"/>
          </p:cNvSpPr>
          <p:nvPr/>
        </p:nvSpPr>
        <p:spPr bwMode="auto">
          <a:xfrm>
            <a:off x="319088" y="3875405"/>
            <a:ext cx="1076325" cy="523875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1" name="Rectangle 59"/>
          <p:cNvSpPr>
            <a:spLocks noChangeArrowheads="1"/>
          </p:cNvSpPr>
          <p:nvPr/>
        </p:nvSpPr>
        <p:spPr bwMode="auto">
          <a:xfrm>
            <a:off x="1395413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2" name="Rectangle 60"/>
          <p:cNvSpPr>
            <a:spLocks noChangeArrowheads="1"/>
          </p:cNvSpPr>
          <p:nvPr/>
        </p:nvSpPr>
        <p:spPr bwMode="auto">
          <a:xfrm>
            <a:off x="2014538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3" name="Rectangle 61"/>
          <p:cNvSpPr>
            <a:spLocks noChangeArrowheads="1"/>
          </p:cNvSpPr>
          <p:nvPr/>
        </p:nvSpPr>
        <p:spPr bwMode="auto">
          <a:xfrm>
            <a:off x="2633663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4" name="Rectangle 62"/>
          <p:cNvSpPr>
            <a:spLocks noChangeArrowheads="1"/>
          </p:cNvSpPr>
          <p:nvPr/>
        </p:nvSpPr>
        <p:spPr bwMode="auto">
          <a:xfrm>
            <a:off x="3252788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5" name="Rectangle 63"/>
          <p:cNvSpPr>
            <a:spLocks noChangeArrowheads="1"/>
          </p:cNvSpPr>
          <p:nvPr/>
        </p:nvSpPr>
        <p:spPr bwMode="auto">
          <a:xfrm>
            <a:off x="3871913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6" name="Rectangle 64"/>
          <p:cNvSpPr>
            <a:spLocks noChangeArrowheads="1"/>
          </p:cNvSpPr>
          <p:nvPr/>
        </p:nvSpPr>
        <p:spPr bwMode="auto">
          <a:xfrm>
            <a:off x="4491038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7" name="Rectangle 65"/>
          <p:cNvSpPr>
            <a:spLocks noChangeArrowheads="1"/>
          </p:cNvSpPr>
          <p:nvPr/>
        </p:nvSpPr>
        <p:spPr bwMode="auto">
          <a:xfrm>
            <a:off x="5110163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8" name="Rectangle 66"/>
          <p:cNvSpPr>
            <a:spLocks noChangeArrowheads="1"/>
          </p:cNvSpPr>
          <p:nvPr/>
        </p:nvSpPr>
        <p:spPr bwMode="auto">
          <a:xfrm>
            <a:off x="5729288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399" name="Rectangle 67"/>
          <p:cNvSpPr>
            <a:spLocks noChangeArrowheads="1"/>
          </p:cNvSpPr>
          <p:nvPr/>
        </p:nvSpPr>
        <p:spPr bwMode="auto">
          <a:xfrm>
            <a:off x="6348413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0" name="Rectangle 68"/>
          <p:cNvSpPr>
            <a:spLocks noChangeArrowheads="1"/>
          </p:cNvSpPr>
          <p:nvPr/>
        </p:nvSpPr>
        <p:spPr bwMode="auto">
          <a:xfrm>
            <a:off x="6967538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1" name="Rectangle 69"/>
          <p:cNvSpPr>
            <a:spLocks noChangeArrowheads="1"/>
          </p:cNvSpPr>
          <p:nvPr/>
        </p:nvSpPr>
        <p:spPr bwMode="auto">
          <a:xfrm>
            <a:off x="7586663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2" name="Rectangle 70"/>
          <p:cNvSpPr>
            <a:spLocks noChangeArrowheads="1"/>
          </p:cNvSpPr>
          <p:nvPr/>
        </p:nvSpPr>
        <p:spPr bwMode="auto">
          <a:xfrm>
            <a:off x="8205788" y="3875405"/>
            <a:ext cx="619125" cy="523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3" name="Rectangle 71"/>
          <p:cNvSpPr>
            <a:spLocks noChangeArrowheads="1"/>
          </p:cNvSpPr>
          <p:nvPr/>
        </p:nvSpPr>
        <p:spPr bwMode="auto">
          <a:xfrm>
            <a:off x="319088" y="4399280"/>
            <a:ext cx="1076325" cy="466725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4" name="Rectangle 72"/>
          <p:cNvSpPr>
            <a:spLocks noChangeArrowheads="1"/>
          </p:cNvSpPr>
          <p:nvPr/>
        </p:nvSpPr>
        <p:spPr bwMode="auto">
          <a:xfrm>
            <a:off x="1395413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5" name="Rectangle 73"/>
          <p:cNvSpPr>
            <a:spLocks noChangeArrowheads="1"/>
          </p:cNvSpPr>
          <p:nvPr/>
        </p:nvSpPr>
        <p:spPr bwMode="auto">
          <a:xfrm>
            <a:off x="2014538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6" name="Rectangle 74"/>
          <p:cNvSpPr>
            <a:spLocks noChangeArrowheads="1"/>
          </p:cNvSpPr>
          <p:nvPr/>
        </p:nvSpPr>
        <p:spPr bwMode="auto">
          <a:xfrm>
            <a:off x="2633663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7" name="Rectangle 75"/>
          <p:cNvSpPr>
            <a:spLocks noChangeArrowheads="1"/>
          </p:cNvSpPr>
          <p:nvPr/>
        </p:nvSpPr>
        <p:spPr bwMode="auto">
          <a:xfrm>
            <a:off x="3252788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8" name="Rectangle 76"/>
          <p:cNvSpPr>
            <a:spLocks noChangeArrowheads="1"/>
          </p:cNvSpPr>
          <p:nvPr/>
        </p:nvSpPr>
        <p:spPr bwMode="auto">
          <a:xfrm>
            <a:off x="3871913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09" name="Rectangle 77"/>
          <p:cNvSpPr>
            <a:spLocks noChangeArrowheads="1"/>
          </p:cNvSpPr>
          <p:nvPr/>
        </p:nvSpPr>
        <p:spPr bwMode="auto">
          <a:xfrm>
            <a:off x="4491038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0" name="Rectangle 78"/>
          <p:cNvSpPr>
            <a:spLocks noChangeArrowheads="1"/>
          </p:cNvSpPr>
          <p:nvPr/>
        </p:nvSpPr>
        <p:spPr bwMode="auto">
          <a:xfrm>
            <a:off x="5110163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1" name="Rectangle 79"/>
          <p:cNvSpPr>
            <a:spLocks noChangeArrowheads="1"/>
          </p:cNvSpPr>
          <p:nvPr/>
        </p:nvSpPr>
        <p:spPr bwMode="auto">
          <a:xfrm>
            <a:off x="5729288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2" name="Rectangle 80"/>
          <p:cNvSpPr>
            <a:spLocks noChangeArrowheads="1"/>
          </p:cNvSpPr>
          <p:nvPr/>
        </p:nvSpPr>
        <p:spPr bwMode="auto">
          <a:xfrm>
            <a:off x="6348413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3" name="Rectangle 81"/>
          <p:cNvSpPr>
            <a:spLocks noChangeArrowheads="1"/>
          </p:cNvSpPr>
          <p:nvPr/>
        </p:nvSpPr>
        <p:spPr bwMode="auto">
          <a:xfrm>
            <a:off x="6967538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4" name="Rectangle 82"/>
          <p:cNvSpPr>
            <a:spLocks noChangeArrowheads="1"/>
          </p:cNvSpPr>
          <p:nvPr/>
        </p:nvSpPr>
        <p:spPr bwMode="auto">
          <a:xfrm>
            <a:off x="7586663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5" name="Rectangle 83"/>
          <p:cNvSpPr>
            <a:spLocks noChangeArrowheads="1"/>
          </p:cNvSpPr>
          <p:nvPr/>
        </p:nvSpPr>
        <p:spPr bwMode="auto">
          <a:xfrm>
            <a:off x="8205788" y="4399280"/>
            <a:ext cx="619125" cy="4667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DCDDE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6" name="Rectangle 84"/>
          <p:cNvSpPr>
            <a:spLocks noChangeArrowheads="1"/>
          </p:cNvSpPr>
          <p:nvPr/>
        </p:nvSpPr>
        <p:spPr bwMode="auto">
          <a:xfrm>
            <a:off x="319088" y="4866005"/>
            <a:ext cx="1076325" cy="476250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7" name="Rectangle 85"/>
          <p:cNvSpPr>
            <a:spLocks noChangeArrowheads="1"/>
          </p:cNvSpPr>
          <p:nvPr/>
        </p:nvSpPr>
        <p:spPr bwMode="auto">
          <a:xfrm>
            <a:off x="1395413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8" name="Rectangle 86"/>
          <p:cNvSpPr>
            <a:spLocks noChangeArrowheads="1"/>
          </p:cNvSpPr>
          <p:nvPr/>
        </p:nvSpPr>
        <p:spPr bwMode="auto">
          <a:xfrm>
            <a:off x="2014538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19" name="Rectangle 87"/>
          <p:cNvSpPr>
            <a:spLocks noChangeArrowheads="1"/>
          </p:cNvSpPr>
          <p:nvPr/>
        </p:nvSpPr>
        <p:spPr bwMode="auto">
          <a:xfrm>
            <a:off x="2633663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0" name="Rectangle 88"/>
          <p:cNvSpPr>
            <a:spLocks noChangeArrowheads="1"/>
          </p:cNvSpPr>
          <p:nvPr/>
        </p:nvSpPr>
        <p:spPr bwMode="auto">
          <a:xfrm>
            <a:off x="3252788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1" name="Rectangle 89"/>
          <p:cNvSpPr>
            <a:spLocks noChangeArrowheads="1"/>
          </p:cNvSpPr>
          <p:nvPr/>
        </p:nvSpPr>
        <p:spPr bwMode="auto">
          <a:xfrm>
            <a:off x="3871913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2" name="Rectangle 90"/>
          <p:cNvSpPr>
            <a:spLocks noChangeArrowheads="1"/>
          </p:cNvSpPr>
          <p:nvPr/>
        </p:nvSpPr>
        <p:spPr bwMode="auto">
          <a:xfrm>
            <a:off x="4491038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3" name="Rectangle 91"/>
          <p:cNvSpPr>
            <a:spLocks noChangeArrowheads="1"/>
          </p:cNvSpPr>
          <p:nvPr/>
        </p:nvSpPr>
        <p:spPr bwMode="auto">
          <a:xfrm>
            <a:off x="5110163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4" name="Rectangle 92"/>
          <p:cNvSpPr>
            <a:spLocks noChangeArrowheads="1"/>
          </p:cNvSpPr>
          <p:nvPr/>
        </p:nvSpPr>
        <p:spPr bwMode="auto">
          <a:xfrm>
            <a:off x="5729288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5" name="Rectangle 93"/>
          <p:cNvSpPr>
            <a:spLocks noChangeArrowheads="1"/>
          </p:cNvSpPr>
          <p:nvPr/>
        </p:nvSpPr>
        <p:spPr bwMode="auto">
          <a:xfrm>
            <a:off x="6348413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6" name="Rectangle 94"/>
          <p:cNvSpPr>
            <a:spLocks noChangeArrowheads="1"/>
          </p:cNvSpPr>
          <p:nvPr/>
        </p:nvSpPr>
        <p:spPr bwMode="auto">
          <a:xfrm>
            <a:off x="6967538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7" name="Rectangle 95"/>
          <p:cNvSpPr>
            <a:spLocks noChangeArrowheads="1"/>
          </p:cNvSpPr>
          <p:nvPr/>
        </p:nvSpPr>
        <p:spPr bwMode="auto">
          <a:xfrm>
            <a:off x="7586663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8" name="Rectangle 96"/>
          <p:cNvSpPr>
            <a:spLocks noChangeArrowheads="1"/>
          </p:cNvSpPr>
          <p:nvPr/>
        </p:nvSpPr>
        <p:spPr bwMode="auto">
          <a:xfrm>
            <a:off x="8205788" y="4866005"/>
            <a:ext cx="619125" cy="476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8E8EF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29" name="Rectangle 97"/>
          <p:cNvSpPr>
            <a:spLocks noChangeArrowheads="1"/>
          </p:cNvSpPr>
          <p:nvPr/>
        </p:nvSpPr>
        <p:spPr bwMode="auto">
          <a:xfrm>
            <a:off x="138588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0" name="Rectangle 98"/>
          <p:cNvSpPr>
            <a:spLocks noChangeArrowheads="1"/>
          </p:cNvSpPr>
          <p:nvPr/>
        </p:nvSpPr>
        <p:spPr bwMode="auto">
          <a:xfrm>
            <a:off x="200501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1" name="Rectangle 99"/>
          <p:cNvSpPr>
            <a:spLocks noChangeArrowheads="1"/>
          </p:cNvSpPr>
          <p:nvPr/>
        </p:nvSpPr>
        <p:spPr bwMode="auto">
          <a:xfrm>
            <a:off x="262413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2" name="Rectangle 100"/>
          <p:cNvSpPr>
            <a:spLocks noChangeArrowheads="1"/>
          </p:cNvSpPr>
          <p:nvPr/>
        </p:nvSpPr>
        <p:spPr bwMode="auto">
          <a:xfrm>
            <a:off x="324326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3" name="Rectangle 101"/>
          <p:cNvSpPr>
            <a:spLocks noChangeArrowheads="1"/>
          </p:cNvSpPr>
          <p:nvPr/>
        </p:nvSpPr>
        <p:spPr bwMode="auto">
          <a:xfrm>
            <a:off x="386238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4" name="Rectangle 102"/>
          <p:cNvSpPr>
            <a:spLocks noChangeArrowheads="1"/>
          </p:cNvSpPr>
          <p:nvPr/>
        </p:nvSpPr>
        <p:spPr bwMode="auto">
          <a:xfrm>
            <a:off x="448151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5" name="Rectangle 103"/>
          <p:cNvSpPr>
            <a:spLocks noChangeArrowheads="1"/>
          </p:cNvSpPr>
          <p:nvPr/>
        </p:nvSpPr>
        <p:spPr bwMode="auto">
          <a:xfrm>
            <a:off x="510063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6" name="Rectangle 104"/>
          <p:cNvSpPr>
            <a:spLocks noChangeArrowheads="1"/>
          </p:cNvSpPr>
          <p:nvPr/>
        </p:nvSpPr>
        <p:spPr bwMode="auto">
          <a:xfrm>
            <a:off x="571976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7" name="Rectangle 105"/>
          <p:cNvSpPr>
            <a:spLocks noChangeArrowheads="1"/>
          </p:cNvSpPr>
          <p:nvPr/>
        </p:nvSpPr>
        <p:spPr bwMode="auto">
          <a:xfrm>
            <a:off x="633888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8" name="Rectangle 106"/>
          <p:cNvSpPr>
            <a:spLocks noChangeArrowheads="1"/>
          </p:cNvSpPr>
          <p:nvPr/>
        </p:nvSpPr>
        <p:spPr bwMode="auto">
          <a:xfrm>
            <a:off x="695801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39" name="Rectangle 107"/>
          <p:cNvSpPr>
            <a:spLocks noChangeArrowheads="1"/>
          </p:cNvSpPr>
          <p:nvPr/>
        </p:nvSpPr>
        <p:spPr bwMode="auto">
          <a:xfrm>
            <a:off x="757713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0" name="Rectangle 108"/>
          <p:cNvSpPr>
            <a:spLocks noChangeArrowheads="1"/>
          </p:cNvSpPr>
          <p:nvPr/>
        </p:nvSpPr>
        <p:spPr bwMode="auto">
          <a:xfrm>
            <a:off x="819626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3" name="Rectangle 111"/>
          <p:cNvSpPr>
            <a:spLocks noChangeArrowheads="1"/>
          </p:cNvSpPr>
          <p:nvPr/>
        </p:nvSpPr>
        <p:spPr bwMode="auto">
          <a:xfrm>
            <a:off x="309563" y="3351530"/>
            <a:ext cx="8524875" cy="95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4" name="Rectangle 112"/>
          <p:cNvSpPr>
            <a:spLocks noChangeArrowheads="1"/>
          </p:cNvSpPr>
          <p:nvPr/>
        </p:nvSpPr>
        <p:spPr bwMode="auto">
          <a:xfrm>
            <a:off x="309563" y="3865880"/>
            <a:ext cx="8524875" cy="190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5" name="Rectangle 113"/>
          <p:cNvSpPr>
            <a:spLocks noChangeArrowheads="1"/>
          </p:cNvSpPr>
          <p:nvPr/>
        </p:nvSpPr>
        <p:spPr bwMode="auto">
          <a:xfrm>
            <a:off x="309563" y="4389755"/>
            <a:ext cx="8524875" cy="190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6" name="Rectangle 114"/>
          <p:cNvSpPr>
            <a:spLocks noChangeArrowheads="1"/>
          </p:cNvSpPr>
          <p:nvPr/>
        </p:nvSpPr>
        <p:spPr bwMode="auto">
          <a:xfrm>
            <a:off x="309563" y="4866005"/>
            <a:ext cx="8524875" cy="95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7" name="Rectangle 115"/>
          <p:cNvSpPr>
            <a:spLocks noChangeArrowheads="1"/>
          </p:cNvSpPr>
          <p:nvPr/>
        </p:nvSpPr>
        <p:spPr bwMode="auto">
          <a:xfrm>
            <a:off x="309563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8" name="Rectangle 116"/>
          <p:cNvSpPr>
            <a:spLocks noChangeArrowheads="1"/>
          </p:cNvSpPr>
          <p:nvPr/>
        </p:nvSpPr>
        <p:spPr bwMode="auto">
          <a:xfrm>
            <a:off x="8815388" y="1827530"/>
            <a:ext cx="19050" cy="35242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49" name="Rectangle 117"/>
          <p:cNvSpPr>
            <a:spLocks noChangeArrowheads="1"/>
          </p:cNvSpPr>
          <p:nvPr/>
        </p:nvSpPr>
        <p:spPr bwMode="auto">
          <a:xfrm>
            <a:off x="309563" y="1827530"/>
            <a:ext cx="8524875" cy="190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50" name="Rectangle 118"/>
          <p:cNvSpPr>
            <a:spLocks noChangeArrowheads="1"/>
          </p:cNvSpPr>
          <p:nvPr/>
        </p:nvSpPr>
        <p:spPr bwMode="auto">
          <a:xfrm>
            <a:off x="309563" y="5332730"/>
            <a:ext cx="8524875" cy="190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452" name="Rectangle 120"/>
          <p:cNvSpPr>
            <a:spLocks noChangeArrowheads="1"/>
          </p:cNvSpPr>
          <p:nvPr/>
        </p:nvSpPr>
        <p:spPr bwMode="auto">
          <a:xfrm>
            <a:off x="188118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56" name="Rectangle 124"/>
          <p:cNvSpPr>
            <a:spLocks noChangeArrowheads="1"/>
          </p:cNvSpPr>
          <p:nvPr/>
        </p:nvSpPr>
        <p:spPr bwMode="auto">
          <a:xfrm>
            <a:off x="311943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58" name="Rectangle 126"/>
          <p:cNvSpPr>
            <a:spLocks noChangeArrowheads="1"/>
          </p:cNvSpPr>
          <p:nvPr/>
        </p:nvSpPr>
        <p:spPr bwMode="auto">
          <a:xfrm>
            <a:off x="3738563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60" name="Rectangle 128"/>
          <p:cNvSpPr>
            <a:spLocks noChangeArrowheads="1"/>
          </p:cNvSpPr>
          <p:nvPr/>
        </p:nvSpPr>
        <p:spPr bwMode="auto">
          <a:xfrm>
            <a:off x="435768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62" name="Rectangle 130"/>
          <p:cNvSpPr>
            <a:spLocks noChangeArrowheads="1"/>
          </p:cNvSpPr>
          <p:nvPr/>
        </p:nvSpPr>
        <p:spPr bwMode="auto">
          <a:xfrm>
            <a:off x="4976813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64" name="Rectangle 132"/>
          <p:cNvSpPr>
            <a:spLocks noChangeArrowheads="1"/>
          </p:cNvSpPr>
          <p:nvPr/>
        </p:nvSpPr>
        <p:spPr bwMode="auto">
          <a:xfrm>
            <a:off x="559593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66" name="Rectangle 134"/>
          <p:cNvSpPr>
            <a:spLocks noChangeArrowheads="1"/>
          </p:cNvSpPr>
          <p:nvPr/>
        </p:nvSpPr>
        <p:spPr bwMode="auto">
          <a:xfrm>
            <a:off x="6215063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68" name="Rectangle 136"/>
          <p:cNvSpPr>
            <a:spLocks noChangeArrowheads="1"/>
          </p:cNvSpPr>
          <p:nvPr/>
        </p:nvSpPr>
        <p:spPr bwMode="auto">
          <a:xfrm>
            <a:off x="683418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70" name="Rectangle 138"/>
          <p:cNvSpPr>
            <a:spLocks noChangeArrowheads="1"/>
          </p:cNvSpPr>
          <p:nvPr/>
        </p:nvSpPr>
        <p:spPr bwMode="auto">
          <a:xfrm>
            <a:off x="7453313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72" name="Rectangle 140"/>
          <p:cNvSpPr>
            <a:spLocks noChangeArrowheads="1"/>
          </p:cNvSpPr>
          <p:nvPr/>
        </p:nvSpPr>
        <p:spPr bwMode="auto">
          <a:xfrm>
            <a:off x="807243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74" name="Rectangle 142"/>
          <p:cNvSpPr>
            <a:spLocks noChangeArrowheads="1"/>
          </p:cNvSpPr>
          <p:nvPr/>
        </p:nvSpPr>
        <p:spPr bwMode="auto">
          <a:xfrm>
            <a:off x="8662988" y="19799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1" name="Rectangle 169"/>
          <p:cNvSpPr>
            <a:spLocks noChangeArrowheads="1"/>
          </p:cNvSpPr>
          <p:nvPr/>
        </p:nvSpPr>
        <p:spPr bwMode="auto">
          <a:xfrm>
            <a:off x="548436" y="2999105"/>
            <a:ext cx="6187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굴림" pitchFamily="50" charset="-127"/>
              </a:rPr>
              <a:t>Stride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2" name="Rectangle 170"/>
          <p:cNvSpPr>
            <a:spLocks noChangeArrowheads="1"/>
          </p:cNvSpPr>
          <p:nvPr/>
        </p:nvSpPr>
        <p:spPr bwMode="auto">
          <a:xfrm>
            <a:off x="111918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3" name="Rectangle 171"/>
          <p:cNvSpPr>
            <a:spLocks noChangeArrowheads="1"/>
          </p:cNvSpPr>
          <p:nvPr/>
        </p:nvSpPr>
        <p:spPr bwMode="auto">
          <a:xfrm>
            <a:off x="1509713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1.06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4" name="Rectangle 172"/>
          <p:cNvSpPr>
            <a:spLocks noChangeArrowheads="1"/>
          </p:cNvSpPr>
          <p:nvPr/>
        </p:nvSpPr>
        <p:spPr bwMode="auto">
          <a:xfrm>
            <a:off x="1909763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5" name="Rectangle 173"/>
          <p:cNvSpPr>
            <a:spLocks noChangeArrowheads="1"/>
          </p:cNvSpPr>
          <p:nvPr/>
        </p:nvSpPr>
        <p:spPr bwMode="auto">
          <a:xfrm>
            <a:off x="2128838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2.69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6" name="Rectangle 174"/>
          <p:cNvSpPr>
            <a:spLocks noChangeArrowheads="1"/>
          </p:cNvSpPr>
          <p:nvPr/>
        </p:nvSpPr>
        <p:spPr bwMode="auto">
          <a:xfrm>
            <a:off x="252888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7" name="Rectangle 175"/>
          <p:cNvSpPr>
            <a:spLocks noChangeArrowheads="1"/>
          </p:cNvSpPr>
          <p:nvPr/>
        </p:nvSpPr>
        <p:spPr bwMode="auto">
          <a:xfrm>
            <a:off x="2747963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8" name="Rectangle 176"/>
          <p:cNvSpPr>
            <a:spLocks noChangeArrowheads="1"/>
          </p:cNvSpPr>
          <p:nvPr/>
        </p:nvSpPr>
        <p:spPr bwMode="auto">
          <a:xfrm>
            <a:off x="3148013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09" name="Rectangle 177"/>
          <p:cNvSpPr>
            <a:spLocks noChangeArrowheads="1"/>
          </p:cNvSpPr>
          <p:nvPr/>
        </p:nvSpPr>
        <p:spPr bwMode="auto">
          <a:xfrm>
            <a:off x="3367088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1.07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0" name="Rectangle 178"/>
          <p:cNvSpPr>
            <a:spLocks noChangeArrowheads="1"/>
          </p:cNvSpPr>
          <p:nvPr/>
        </p:nvSpPr>
        <p:spPr bwMode="auto">
          <a:xfrm>
            <a:off x="376713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1" name="Rectangle 179"/>
          <p:cNvSpPr>
            <a:spLocks noChangeArrowheads="1"/>
          </p:cNvSpPr>
          <p:nvPr/>
        </p:nvSpPr>
        <p:spPr bwMode="auto">
          <a:xfrm>
            <a:off x="3986213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0.93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2" name="Rectangle 180"/>
          <p:cNvSpPr>
            <a:spLocks noChangeArrowheads="1"/>
          </p:cNvSpPr>
          <p:nvPr/>
        </p:nvSpPr>
        <p:spPr bwMode="auto">
          <a:xfrm>
            <a:off x="4386263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3" name="Rectangle 181"/>
          <p:cNvSpPr>
            <a:spLocks noChangeArrowheads="1"/>
          </p:cNvSpPr>
          <p:nvPr/>
        </p:nvSpPr>
        <p:spPr bwMode="auto">
          <a:xfrm>
            <a:off x="4605338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1.84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4" name="Rectangle 182"/>
          <p:cNvSpPr>
            <a:spLocks noChangeArrowheads="1"/>
          </p:cNvSpPr>
          <p:nvPr/>
        </p:nvSpPr>
        <p:spPr bwMode="auto">
          <a:xfrm>
            <a:off x="500538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5" name="Rectangle 183"/>
          <p:cNvSpPr>
            <a:spLocks noChangeArrowheads="1"/>
          </p:cNvSpPr>
          <p:nvPr/>
        </p:nvSpPr>
        <p:spPr bwMode="auto">
          <a:xfrm>
            <a:off x="5224463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6" name="Rectangle 184"/>
          <p:cNvSpPr>
            <a:spLocks noChangeArrowheads="1"/>
          </p:cNvSpPr>
          <p:nvPr/>
        </p:nvSpPr>
        <p:spPr bwMode="auto">
          <a:xfrm>
            <a:off x="5624513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7" name="Rectangle 185"/>
          <p:cNvSpPr>
            <a:spLocks noChangeArrowheads="1"/>
          </p:cNvSpPr>
          <p:nvPr/>
        </p:nvSpPr>
        <p:spPr bwMode="auto">
          <a:xfrm>
            <a:off x="5843588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1.27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8" name="Rectangle 186"/>
          <p:cNvSpPr>
            <a:spLocks noChangeArrowheads="1"/>
          </p:cNvSpPr>
          <p:nvPr/>
        </p:nvSpPr>
        <p:spPr bwMode="auto">
          <a:xfrm>
            <a:off x="624363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19" name="Rectangle 187"/>
          <p:cNvSpPr>
            <a:spLocks noChangeArrowheads="1"/>
          </p:cNvSpPr>
          <p:nvPr/>
        </p:nvSpPr>
        <p:spPr bwMode="auto">
          <a:xfrm>
            <a:off x="6462713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1.34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0" name="Rectangle 188"/>
          <p:cNvSpPr>
            <a:spLocks noChangeArrowheads="1"/>
          </p:cNvSpPr>
          <p:nvPr/>
        </p:nvSpPr>
        <p:spPr bwMode="auto">
          <a:xfrm>
            <a:off x="6862763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1" name="Rectangle 189"/>
          <p:cNvSpPr>
            <a:spLocks noChangeArrowheads="1"/>
          </p:cNvSpPr>
          <p:nvPr/>
        </p:nvSpPr>
        <p:spPr bwMode="auto">
          <a:xfrm>
            <a:off x="7081838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2" name="Rectangle 190"/>
          <p:cNvSpPr>
            <a:spLocks noChangeArrowheads="1"/>
          </p:cNvSpPr>
          <p:nvPr/>
        </p:nvSpPr>
        <p:spPr bwMode="auto">
          <a:xfrm>
            <a:off x="748188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3" name="Rectangle 191"/>
          <p:cNvSpPr>
            <a:spLocks noChangeArrowheads="1"/>
          </p:cNvSpPr>
          <p:nvPr/>
        </p:nvSpPr>
        <p:spPr bwMode="auto">
          <a:xfrm>
            <a:off x="7700963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1.11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4" name="Rectangle 192"/>
          <p:cNvSpPr>
            <a:spLocks noChangeArrowheads="1"/>
          </p:cNvSpPr>
          <p:nvPr/>
        </p:nvSpPr>
        <p:spPr bwMode="auto">
          <a:xfrm>
            <a:off x="8101013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5" name="Rectangle 193"/>
          <p:cNvSpPr>
            <a:spLocks noChangeArrowheads="1"/>
          </p:cNvSpPr>
          <p:nvPr/>
        </p:nvSpPr>
        <p:spPr bwMode="auto">
          <a:xfrm>
            <a:off x="8320088" y="29991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1.28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6" name="Rectangle 194"/>
          <p:cNvSpPr>
            <a:spLocks noChangeArrowheads="1"/>
          </p:cNvSpPr>
          <p:nvPr/>
        </p:nvSpPr>
        <p:spPr bwMode="auto">
          <a:xfrm>
            <a:off x="8720138" y="29991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7" name="Rectangle 195"/>
          <p:cNvSpPr>
            <a:spLocks noChangeArrowheads="1"/>
          </p:cNvSpPr>
          <p:nvPr/>
        </p:nvSpPr>
        <p:spPr bwMode="auto">
          <a:xfrm>
            <a:off x="475499" y="3494405"/>
            <a:ext cx="7646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i="0" u="none" strike="noStrike" cap="none" normalizeH="0" baseline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굴림" pitchFamily="50" charset="-127"/>
              </a:rPr>
              <a:t>Markov</a:t>
            </a:r>
            <a:endParaRPr kumimoji="1" lang="ko-KR" altLang="ko-KR" sz="1800" i="0" u="none" strike="noStrike" cap="none" normalizeH="0" baseline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8" name="Rectangle 196"/>
          <p:cNvSpPr>
            <a:spLocks noChangeArrowheads="1"/>
          </p:cNvSpPr>
          <p:nvPr/>
        </p:nvSpPr>
        <p:spPr bwMode="auto">
          <a:xfrm>
            <a:off x="1176338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29" name="Rectangle 197"/>
          <p:cNvSpPr>
            <a:spLocks noChangeArrowheads="1"/>
          </p:cNvSpPr>
          <p:nvPr/>
        </p:nvSpPr>
        <p:spPr bwMode="auto">
          <a:xfrm>
            <a:off x="1509713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0.97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0" name="Rectangle 198"/>
          <p:cNvSpPr>
            <a:spLocks noChangeArrowheads="1"/>
          </p:cNvSpPr>
          <p:nvPr/>
        </p:nvSpPr>
        <p:spPr bwMode="auto">
          <a:xfrm>
            <a:off x="190976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1" name="Rectangle 199"/>
          <p:cNvSpPr>
            <a:spLocks noChangeArrowheads="1"/>
          </p:cNvSpPr>
          <p:nvPr/>
        </p:nvSpPr>
        <p:spPr bwMode="auto">
          <a:xfrm>
            <a:off x="2128838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0.74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2" name="Rectangle 200"/>
          <p:cNvSpPr>
            <a:spLocks noChangeArrowheads="1"/>
          </p:cNvSpPr>
          <p:nvPr/>
        </p:nvSpPr>
        <p:spPr bwMode="auto">
          <a:xfrm>
            <a:off x="251936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3" name="Rectangle 201"/>
          <p:cNvSpPr>
            <a:spLocks noChangeArrowheads="1"/>
          </p:cNvSpPr>
          <p:nvPr/>
        </p:nvSpPr>
        <p:spPr bwMode="auto">
          <a:xfrm>
            <a:off x="2747963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1.22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4" name="Rectangle 202"/>
          <p:cNvSpPr>
            <a:spLocks noChangeArrowheads="1"/>
          </p:cNvSpPr>
          <p:nvPr/>
        </p:nvSpPr>
        <p:spPr bwMode="auto">
          <a:xfrm>
            <a:off x="314801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5" name="Rectangle 203"/>
          <p:cNvSpPr>
            <a:spLocks noChangeArrowheads="1"/>
          </p:cNvSpPr>
          <p:nvPr/>
        </p:nvSpPr>
        <p:spPr bwMode="auto">
          <a:xfrm>
            <a:off x="3367088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0.82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6" name="Rectangle 204"/>
          <p:cNvSpPr>
            <a:spLocks noChangeArrowheads="1"/>
          </p:cNvSpPr>
          <p:nvPr/>
        </p:nvSpPr>
        <p:spPr bwMode="auto">
          <a:xfrm>
            <a:off x="3767138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37" name="Rectangle 205"/>
          <p:cNvSpPr>
            <a:spLocks noChangeArrowheads="1"/>
          </p:cNvSpPr>
          <p:nvPr/>
        </p:nvSpPr>
        <p:spPr bwMode="auto">
          <a:xfrm>
            <a:off x="3986213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1.18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" name="Rectangle 207"/>
          <p:cNvSpPr>
            <a:spLocks noChangeArrowheads="1"/>
          </p:cNvSpPr>
          <p:nvPr/>
        </p:nvSpPr>
        <p:spPr bwMode="auto">
          <a:xfrm>
            <a:off x="438626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" name="Rectangle 208"/>
          <p:cNvSpPr>
            <a:spLocks noChangeArrowheads="1"/>
          </p:cNvSpPr>
          <p:nvPr/>
        </p:nvSpPr>
        <p:spPr bwMode="auto">
          <a:xfrm>
            <a:off x="4605338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0.73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" name="Rectangle 209"/>
          <p:cNvSpPr>
            <a:spLocks noChangeArrowheads="1"/>
          </p:cNvSpPr>
          <p:nvPr/>
        </p:nvSpPr>
        <p:spPr bwMode="auto">
          <a:xfrm>
            <a:off x="499586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" name="Rectangle 210"/>
          <p:cNvSpPr>
            <a:spLocks noChangeArrowheads="1"/>
          </p:cNvSpPr>
          <p:nvPr/>
        </p:nvSpPr>
        <p:spPr bwMode="auto">
          <a:xfrm>
            <a:off x="5224463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0.87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" name="Rectangle 211"/>
          <p:cNvSpPr>
            <a:spLocks noChangeArrowheads="1"/>
          </p:cNvSpPr>
          <p:nvPr/>
        </p:nvSpPr>
        <p:spPr bwMode="auto">
          <a:xfrm>
            <a:off x="562451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" name="Rectangle 212"/>
          <p:cNvSpPr>
            <a:spLocks noChangeArrowheads="1"/>
          </p:cNvSpPr>
          <p:nvPr/>
        </p:nvSpPr>
        <p:spPr bwMode="auto">
          <a:xfrm>
            <a:off x="5843588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0.69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" name="Rectangle 213"/>
          <p:cNvSpPr>
            <a:spLocks noChangeArrowheads="1"/>
          </p:cNvSpPr>
          <p:nvPr/>
        </p:nvSpPr>
        <p:spPr bwMode="auto">
          <a:xfrm>
            <a:off x="6243638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9" name="Rectangle 214"/>
          <p:cNvSpPr>
            <a:spLocks noChangeArrowheads="1"/>
          </p:cNvSpPr>
          <p:nvPr/>
        </p:nvSpPr>
        <p:spPr bwMode="auto">
          <a:xfrm>
            <a:off x="6462713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0.86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0" name="Rectangle 215"/>
          <p:cNvSpPr>
            <a:spLocks noChangeArrowheads="1"/>
          </p:cNvSpPr>
          <p:nvPr/>
        </p:nvSpPr>
        <p:spPr bwMode="auto">
          <a:xfrm>
            <a:off x="686276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1" name="Rectangle 216"/>
          <p:cNvSpPr>
            <a:spLocks noChangeArrowheads="1"/>
          </p:cNvSpPr>
          <p:nvPr/>
        </p:nvSpPr>
        <p:spPr bwMode="auto">
          <a:xfrm>
            <a:off x="7081838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0.91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Rectangle 217"/>
          <p:cNvSpPr>
            <a:spLocks noChangeArrowheads="1"/>
          </p:cNvSpPr>
          <p:nvPr/>
        </p:nvSpPr>
        <p:spPr bwMode="auto">
          <a:xfrm>
            <a:off x="7481888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3" name="Rectangle 218"/>
          <p:cNvSpPr>
            <a:spLocks noChangeArrowheads="1"/>
          </p:cNvSpPr>
          <p:nvPr/>
        </p:nvSpPr>
        <p:spPr bwMode="auto">
          <a:xfrm>
            <a:off x="7700963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0.60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4" name="Rectangle 219"/>
          <p:cNvSpPr>
            <a:spLocks noChangeArrowheads="1"/>
          </p:cNvSpPr>
          <p:nvPr/>
        </p:nvSpPr>
        <p:spPr bwMode="auto">
          <a:xfrm>
            <a:off x="8101013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5" name="Rectangle 220"/>
          <p:cNvSpPr>
            <a:spLocks noChangeArrowheads="1"/>
          </p:cNvSpPr>
          <p:nvPr/>
        </p:nvSpPr>
        <p:spPr bwMode="auto">
          <a:xfrm>
            <a:off x="8320088" y="349440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0.85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6" name="Rectangle 221"/>
          <p:cNvSpPr>
            <a:spLocks noChangeArrowheads="1"/>
          </p:cNvSpPr>
          <p:nvPr/>
        </p:nvSpPr>
        <p:spPr bwMode="auto">
          <a:xfrm>
            <a:off x="8720138" y="3494405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7" name="Rectangle 222"/>
          <p:cNvSpPr>
            <a:spLocks noChangeArrowheads="1"/>
          </p:cNvSpPr>
          <p:nvPr/>
        </p:nvSpPr>
        <p:spPr bwMode="auto">
          <a:xfrm>
            <a:off x="583702" y="4018280"/>
            <a:ext cx="5482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i="0" u="none" strike="noStrike" cap="none" normalizeH="0" baseline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굴림" pitchFamily="50" charset="-127"/>
              </a:rPr>
              <a:t>Delta</a:t>
            </a:r>
            <a:endParaRPr kumimoji="1" lang="ko-KR" altLang="ko-KR" sz="1800" i="0" u="none" strike="noStrike" cap="none" normalizeH="0" baseline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8" name="Rectangle 223"/>
          <p:cNvSpPr>
            <a:spLocks noChangeArrowheads="1"/>
          </p:cNvSpPr>
          <p:nvPr/>
        </p:nvSpPr>
        <p:spPr bwMode="auto">
          <a:xfrm>
            <a:off x="1090613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9" name="Rectangle 224"/>
          <p:cNvSpPr>
            <a:spLocks noChangeArrowheads="1"/>
          </p:cNvSpPr>
          <p:nvPr/>
        </p:nvSpPr>
        <p:spPr bwMode="auto">
          <a:xfrm>
            <a:off x="1509713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1.33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0" name="Rectangle 225"/>
          <p:cNvSpPr>
            <a:spLocks noChangeArrowheads="1"/>
          </p:cNvSpPr>
          <p:nvPr/>
        </p:nvSpPr>
        <p:spPr bwMode="auto">
          <a:xfrm>
            <a:off x="1909763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1" name="Rectangle 226"/>
          <p:cNvSpPr>
            <a:spLocks noChangeArrowheads="1"/>
          </p:cNvSpPr>
          <p:nvPr/>
        </p:nvSpPr>
        <p:spPr bwMode="auto">
          <a:xfrm>
            <a:off x="2128838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64" name="Rectangle 227"/>
          <p:cNvSpPr>
            <a:spLocks noChangeArrowheads="1"/>
          </p:cNvSpPr>
          <p:nvPr/>
        </p:nvSpPr>
        <p:spPr bwMode="auto">
          <a:xfrm>
            <a:off x="252888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65" name="Rectangle 228"/>
          <p:cNvSpPr>
            <a:spLocks noChangeArrowheads="1"/>
          </p:cNvSpPr>
          <p:nvPr/>
        </p:nvSpPr>
        <p:spPr bwMode="auto">
          <a:xfrm>
            <a:off x="2747963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67" name="Rectangle 229"/>
          <p:cNvSpPr>
            <a:spLocks noChangeArrowheads="1"/>
          </p:cNvSpPr>
          <p:nvPr/>
        </p:nvSpPr>
        <p:spPr bwMode="auto">
          <a:xfrm>
            <a:off x="3148013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68" name="Rectangle 230"/>
          <p:cNvSpPr>
            <a:spLocks noChangeArrowheads="1"/>
          </p:cNvSpPr>
          <p:nvPr/>
        </p:nvSpPr>
        <p:spPr bwMode="auto">
          <a:xfrm>
            <a:off x="3367088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1.05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69" name="Rectangle 231"/>
          <p:cNvSpPr>
            <a:spLocks noChangeArrowheads="1"/>
          </p:cNvSpPr>
          <p:nvPr/>
        </p:nvSpPr>
        <p:spPr bwMode="auto">
          <a:xfrm>
            <a:off x="376713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0" name="Rectangle 232"/>
          <p:cNvSpPr>
            <a:spLocks noChangeArrowheads="1"/>
          </p:cNvSpPr>
          <p:nvPr/>
        </p:nvSpPr>
        <p:spPr bwMode="auto">
          <a:xfrm>
            <a:off x="3986213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0.93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1" name="Rectangle 233"/>
          <p:cNvSpPr>
            <a:spLocks noChangeArrowheads="1"/>
          </p:cNvSpPr>
          <p:nvPr/>
        </p:nvSpPr>
        <p:spPr bwMode="auto">
          <a:xfrm>
            <a:off x="4386263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2" name="Rectangle 234"/>
          <p:cNvSpPr>
            <a:spLocks noChangeArrowheads="1"/>
          </p:cNvSpPr>
          <p:nvPr/>
        </p:nvSpPr>
        <p:spPr bwMode="auto">
          <a:xfrm>
            <a:off x="4605338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1.61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3" name="Rectangle 235"/>
          <p:cNvSpPr>
            <a:spLocks noChangeArrowheads="1"/>
          </p:cNvSpPr>
          <p:nvPr/>
        </p:nvSpPr>
        <p:spPr bwMode="auto">
          <a:xfrm>
            <a:off x="500538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4" name="Rectangle 236"/>
          <p:cNvSpPr>
            <a:spLocks noChangeArrowheads="1"/>
          </p:cNvSpPr>
          <p:nvPr/>
        </p:nvSpPr>
        <p:spPr bwMode="auto">
          <a:xfrm>
            <a:off x="5224463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4.22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5" name="Rectangle 237"/>
          <p:cNvSpPr>
            <a:spLocks noChangeArrowheads="1"/>
          </p:cNvSpPr>
          <p:nvPr/>
        </p:nvSpPr>
        <p:spPr bwMode="auto">
          <a:xfrm>
            <a:off x="5624513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6" name="Rectangle 238"/>
          <p:cNvSpPr>
            <a:spLocks noChangeArrowheads="1"/>
          </p:cNvSpPr>
          <p:nvPr/>
        </p:nvSpPr>
        <p:spPr bwMode="auto">
          <a:xfrm>
            <a:off x="5843588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1.26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7" name="Rectangle 239"/>
          <p:cNvSpPr>
            <a:spLocks noChangeArrowheads="1"/>
          </p:cNvSpPr>
          <p:nvPr/>
        </p:nvSpPr>
        <p:spPr bwMode="auto">
          <a:xfrm>
            <a:off x="624363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8" name="Rectangle 240"/>
          <p:cNvSpPr>
            <a:spLocks noChangeArrowheads="1"/>
          </p:cNvSpPr>
          <p:nvPr/>
        </p:nvSpPr>
        <p:spPr bwMode="auto">
          <a:xfrm>
            <a:off x="6462713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1.31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79" name="Rectangle 241"/>
          <p:cNvSpPr>
            <a:spLocks noChangeArrowheads="1"/>
          </p:cNvSpPr>
          <p:nvPr/>
        </p:nvSpPr>
        <p:spPr bwMode="auto">
          <a:xfrm>
            <a:off x="6862763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0" name="Rectangle 242"/>
          <p:cNvSpPr>
            <a:spLocks noChangeArrowheads="1"/>
          </p:cNvSpPr>
          <p:nvPr/>
        </p:nvSpPr>
        <p:spPr bwMode="auto">
          <a:xfrm>
            <a:off x="7081838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1" name="Rectangle 243"/>
          <p:cNvSpPr>
            <a:spLocks noChangeArrowheads="1"/>
          </p:cNvSpPr>
          <p:nvPr/>
        </p:nvSpPr>
        <p:spPr bwMode="auto">
          <a:xfrm>
            <a:off x="748188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2" name="Rectangle 244"/>
          <p:cNvSpPr>
            <a:spLocks noChangeArrowheads="1"/>
          </p:cNvSpPr>
          <p:nvPr/>
        </p:nvSpPr>
        <p:spPr bwMode="auto">
          <a:xfrm>
            <a:off x="7700963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1.70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3" name="Rectangle 245"/>
          <p:cNvSpPr>
            <a:spLocks noChangeArrowheads="1"/>
          </p:cNvSpPr>
          <p:nvPr/>
        </p:nvSpPr>
        <p:spPr bwMode="auto">
          <a:xfrm>
            <a:off x="809148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4" name="Rectangle 246"/>
          <p:cNvSpPr>
            <a:spLocks noChangeArrowheads="1"/>
          </p:cNvSpPr>
          <p:nvPr/>
        </p:nvSpPr>
        <p:spPr bwMode="auto">
          <a:xfrm>
            <a:off x="8320088" y="40182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1.38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5" name="Rectangle 247"/>
          <p:cNvSpPr>
            <a:spLocks noChangeArrowheads="1"/>
          </p:cNvSpPr>
          <p:nvPr/>
        </p:nvSpPr>
        <p:spPr bwMode="auto">
          <a:xfrm>
            <a:off x="8720138" y="40182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6" name="Rectangle 248"/>
          <p:cNvSpPr>
            <a:spLocks noChangeArrowheads="1"/>
          </p:cNvSpPr>
          <p:nvPr/>
        </p:nvSpPr>
        <p:spPr bwMode="auto">
          <a:xfrm>
            <a:off x="497140" y="4513580"/>
            <a:ext cx="7213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i="0" u="none" strike="noStrike" cap="none" normalizeH="0" baseline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굴림" pitchFamily="50" charset="-127"/>
              </a:rPr>
              <a:t>Region</a:t>
            </a:r>
            <a:endParaRPr kumimoji="1" lang="ko-KR" altLang="ko-KR" sz="1800" i="0" u="none" strike="noStrike" cap="none" normalizeH="0" baseline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7" name="Rectangle 249"/>
          <p:cNvSpPr>
            <a:spLocks noChangeArrowheads="1"/>
          </p:cNvSpPr>
          <p:nvPr/>
        </p:nvSpPr>
        <p:spPr bwMode="auto">
          <a:xfrm>
            <a:off x="116681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8" name="Rectangle 250"/>
          <p:cNvSpPr>
            <a:spLocks noChangeArrowheads="1"/>
          </p:cNvSpPr>
          <p:nvPr/>
        </p:nvSpPr>
        <p:spPr bwMode="auto">
          <a:xfrm>
            <a:off x="1509713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2.00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89" name="Rectangle 251"/>
          <p:cNvSpPr>
            <a:spLocks noChangeArrowheads="1"/>
          </p:cNvSpPr>
          <p:nvPr/>
        </p:nvSpPr>
        <p:spPr bwMode="auto">
          <a:xfrm>
            <a:off x="190976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0" name="Rectangle 252"/>
          <p:cNvSpPr>
            <a:spLocks noChangeArrowheads="1"/>
          </p:cNvSpPr>
          <p:nvPr/>
        </p:nvSpPr>
        <p:spPr bwMode="auto">
          <a:xfrm>
            <a:off x="2128838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3.49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1" name="Rectangle 253"/>
          <p:cNvSpPr>
            <a:spLocks noChangeArrowheads="1"/>
          </p:cNvSpPr>
          <p:nvPr/>
        </p:nvSpPr>
        <p:spPr bwMode="auto">
          <a:xfrm>
            <a:off x="2528888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2" name="Rectangle 254"/>
          <p:cNvSpPr>
            <a:spLocks noChangeArrowheads="1"/>
          </p:cNvSpPr>
          <p:nvPr/>
        </p:nvSpPr>
        <p:spPr bwMode="auto">
          <a:xfrm>
            <a:off x="2747963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0.25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3" name="Rectangle 255"/>
          <p:cNvSpPr>
            <a:spLocks noChangeArrowheads="1"/>
          </p:cNvSpPr>
          <p:nvPr/>
        </p:nvSpPr>
        <p:spPr bwMode="auto">
          <a:xfrm>
            <a:off x="314801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4" name="Rectangle 256"/>
          <p:cNvSpPr>
            <a:spLocks noChangeArrowheads="1"/>
          </p:cNvSpPr>
          <p:nvPr/>
        </p:nvSpPr>
        <p:spPr bwMode="auto">
          <a:xfrm>
            <a:off x="3367088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1.09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5" name="Rectangle 257"/>
          <p:cNvSpPr>
            <a:spLocks noChangeArrowheads="1"/>
          </p:cNvSpPr>
          <p:nvPr/>
        </p:nvSpPr>
        <p:spPr bwMode="auto">
          <a:xfrm>
            <a:off x="3767138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6" name="Rectangle 258"/>
          <p:cNvSpPr>
            <a:spLocks noChangeArrowheads="1"/>
          </p:cNvSpPr>
          <p:nvPr/>
        </p:nvSpPr>
        <p:spPr bwMode="auto">
          <a:xfrm>
            <a:off x="3986213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0.82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7" name="Rectangle 259"/>
          <p:cNvSpPr>
            <a:spLocks noChangeArrowheads="1"/>
          </p:cNvSpPr>
          <p:nvPr/>
        </p:nvSpPr>
        <p:spPr bwMode="auto">
          <a:xfrm>
            <a:off x="438626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8" name="Rectangle 260"/>
          <p:cNvSpPr>
            <a:spLocks noChangeArrowheads="1"/>
          </p:cNvSpPr>
          <p:nvPr/>
        </p:nvSpPr>
        <p:spPr bwMode="auto">
          <a:xfrm>
            <a:off x="4605338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1.46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299" name="Rectangle 261"/>
          <p:cNvSpPr>
            <a:spLocks noChangeArrowheads="1"/>
          </p:cNvSpPr>
          <p:nvPr/>
        </p:nvSpPr>
        <p:spPr bwMode="auto">
          <a:xfrm>
            <a:off x="5005388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0" name="Rectangle 262"/>
          <p:cNvSpPr>
            <a:spLocks noChangeArrowheads="1"/>
          </p:cNvSpPr>
          <p:nvPr/>
        </p:nvSpPr>
        <p:spPr bwMode="auto">
          <a:xfrm>
            <a:off x="5224463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1.59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1" name="Rectangle 263"/>
          <p:cNvSpPr>
            <a:spLocks noChangeArrowheads="1"/>
          </p:cNvSpPr>
          <p:nvPr/>
        </p:nvSpPr>
        <p:spPr bwMode="auto">
          <a:xfrm>
            <a:off x="562451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2" name="Rectangle 264"/>
          <p:cNvSpPr>
            <a:spLocks noChangeArrowheads="1"/>
          </p:cNvSpPr>
          <p:nvPr/>
        </p:nvSpPr>
        <p:spPr bwMode="auto">
          <a:xfrm>
            <a:off x="5843588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1.23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3" name="Rectangle 265"/>
          <p:cNvSpPr>
            <a:spLocks noChangeArrowheads="1"/>
          </p:cNvSpPr>
          <p:nvPr/>
        </p:nvSpPr>
        <p:spPr bwMode="auto">
          <a:xfrm>
            <a:off x="6243638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4" name="Rectangle 266"/>
          <p:cNvSpPr>
            <a:spLocks noChangeArrowheads="1"/>
          </p:cNvSpPr>
          <p:nvPr/>
        </p:nvSpPr>
        <p:spPr bwMode="auto">
          <a:xfrm>
            <a:off x="6462713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1.47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5" name="Rectangle 267"/>
          <p:cNvSpPr>
            <a:spLocks noChangeArrowheads="1"/>
          </p:cNvSpPr>
          <p:nvPr/>
        </p:nvSpPr>
        <p:spPr bwMode="auto">
          <a:xfrm>
            <a:off x="686276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6" name="Rectangle 268"/>
          <p:cNvSpPr>
            <a:spLocks noChangeArrowheads="1"/>
          </p:cNvSpPr>
          <p:nvPr/>
        </p:nvSpPr>
        <p:spPr bwMode="auto">
          <a:xfrm>
            <a:off x="7081838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1.12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7" name="Rectangle 269"/>
          <p:cNvSpPr>
            <a:spLocks noChangeArrowheads="1"/>
          </p:cNvSpPr>
          <p:nvPr/>
        </p:nvSpPr>
        <p:spPr bwMode="auto">
          <a:xfrm>
            <a:off x="7481888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8" name="Rectangle 270"/>
          <p:cNvSpPr>
            <a:spLocks noChangeArrowheads="1"/>
          </p:cNvSpPr>
          <p:nvPr/>
        </p:nvSpPr>
        <p:spPr bwMode="auto">
          <a:xfrm>
            <a:off x="7700963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0.30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09" name="Rectangle 271"/>
          <p:cNvSpPr>
            <a:spLocks noChangeArrowheads="1"/>
          </p:cNvSpPr>
          <p:nvPr/>
        </p:nvSpPr>
        <p:spPr bwMode="auto">
          <a:xfrm>
            <a:off x="8101013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0" name="Rectangle 272"/>
          <p:cNvSpPr>
            <a:spLocks noChangeArrowheads="1"/>
          </p:cNvSpPr>
          <p:nvPr/>
        </p:nvSpPr>
        <p:spPr bwMode="auto">
          <a:xfrm>
            <a:off x="8320088" y="451358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1.07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1" name="Rectangle 273"/>
          <p:cNvSpPr>
            <a:spLocks noChangeArrowheads="1"/>
          </p:cNvSpPr>
          <p:nvPr/>
        </p:nvSpPr>
        <p:spPr bwMode="auto">
          <a:xfrm>
            <a:off x="8720138" y="451358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2" name="Rectangle 274"/>
          <p:cNvSpPr>
            <a:spLocks noChangeArrowheads="1"/>
          </p:cNvSpPr>
          <p:nvPr/>
        </p:nvSpPr>
        <p:spPr bwMode="auto">
          <a:xfrm>
            <a:off x="666256" y="4989830"/>
            <a:ext cx="3831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i="0" u="none" strike="noStrike" cap="none" normalizeH="0" baseline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굴림" pitchFamily="50" charset="-127"/>
              </a:rPr>
              <a:t>mcf</a:t>
            </a:r>
            <a:endParaRPr kumimoji="1" lang="ko-KR" altLang="ko-KR" sz="1800" i="0" u="none" strike="noStrike" cap="none" normalizeH="0" baseline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3" name="Rectangle 275"/>
          <p:cNvSpPr>
            <a:spLocks noChangeArrowheads="1"/>
          </p:cNvSpPr>
          <p:nvPr/>
        </p:nvSpPr>
        <p:spPr bwMode="auto">
          <a:xfrm>
            <a:off x="102393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4" name="Rectangle 276"/>
          <p:cNvSpPr>
            <a:spLocks noChangeArrowheads="1"/>
          </p:cNvSpPr>
          <p:nvPr/>
        </p:nvSpPr>
        <p:spPr bwMode="auto">
          <a:xfrm>
            <a:off x="1509713" y="498983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1.61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5" name="Rectangle 277"/>
          <p:cNvSpPr>
            <a:spLocks noChangeArrowheads="1"/>
          </p:cNvSpPr>
          <p:nvPr/>
        </p:nvSpPr>
        <p:spPr bwMode="auto">
          <a:xfrm>
            <a:off x="1909763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6" name="Rectangle 278"/>
          <p:cNvSpPr>
            <a:spLocks noChangeArrowheads="1"/>
          </p:cNvSpPr>
          <p:nvPr/>
        </p:nvSpPr>
        <p:spPr bwMode="auto">
          <a:xfrm>
            <a:off x="2176463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7" name="Rectangle 279"/>
          <p:cNvSpPr>
            <a:spLocks noChangeArrowheads="1"/>
          </p:cNvSpPr>
          <p:nvPr/>
        </p:nvSpPr>
        <p:spPr bwMode="auto">
          <a:xfrm>
            <a:off x="247173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8" name="Rectangle 280"/>
          <p:cNvSpPr>
            <a:spLocks noChangeArrowheads="1"/>
          </p:cNvSpPr>
          <p:nvPr/>
        </p:nvSpPr>
        <p:spPr bwMode="auto">
          <a:xfrm>
            <a:off x="2795588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19" name="Rectangle 281"/>
          <p:cNvSpPr>
            <a:spLocks noChangeArrowheads="1"/>
          </p:cNvSpPr>
          <p:nvPr/>
        </p:nvSpPr>
        <p:spPr bwMode="auto">
          <a:xfrm>
            <a:off x="3090863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0" name="Rectangle 282"/>
          <p:cNvSpPr>
            <a:spLocks noChangeArrowheads="1"/>
          </p:cNvSpPr>
          <p:nvPr/>
        </p:nvSpPr>
        <p:spPr bwMode="auto">
          <a:xfrm>
            <a:off x="3414713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1" name="Rectangle 283"/>
          <p:cNvSpPr>
            <a:spLocks noChangeArrowheads="1"/>
          </p:cNvSpPr>
          <p:nvPr/>
        </p:nvSpPr>
        <p:spPr bwMode="auto">
          <a:xfrm>
            <a:off x="370998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2" name="Rectangle 284"/>
          <p:cNvSpPr>
            <a:spLocks noChangeArrowheads="1"/>
          </p:cNvSpPr>
          <p:nvPr/>
        </p:nvSpPr>
        <p:spPr bwMode="auto">
          <a:xfrm>
            <a:off x="4033838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3" name="Rectangle 285"/>
          <p:cNvSpPr>
            <a:spLocks noChangeArrowheads="1"/>
          </p:cNvSpPr>
          <p:nvPr/>
        </p:nvSpPr>
        <p:spPr bwMode="auto">
          <a:xfrm>
            <a:off x="4329113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4" name="Rectangle 286"/>
          <p:cNvSpPr>
            <a:spLocks noChangeArrowheads="1"/>
          </p:cNvSpPr>
          <p:nvPr/>
        </p:nvSpPr>
        <p:spPr bwMode="auto">
          <a:xfrm>
            <a:off x="4652963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5" name="Rectangle 287"/>
          <p:cNvSpPr>
            <a:spLocks noChangeArrowheads="1"/>
          </p:cNvSpPr>
          <p:nvPr/>
        </p:nvSpPr>
        <p:spPr bwMode="auto">
          <a:xfrm>
            <a:off x="494823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6" name="Rectangle 288"/>
          <p:cNvSpPr>
            <a:spLocks noChangeArrowheads="1"/>
          </p:cNvSpPr>
          <p:nvPr/>
        </p:nvSpPr>
        <p:spPr bwMode="auto">
          <a:xfrm>
            <a:off x="5272088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7" name="Rectangle 289"/>
          <p:cNvSpPr>
            <a:spLocks noChangeArrowheads="1"/>
          </p:cNvSpPr>
          <p:nvPr/>
        </p:nvSpPr>
        <p:spPr bwMode="auto">
          <a:xfrm>
            <a:off x="5567363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8" name="Rectangle 290"/>
          <p:cNvSpPr>
            <a:spLocks noChangeArrowheads="1"/>
          </p:cNvSpPr>
          <p:nvPr/>
        </p:nvSpPr>
        <p:spPr bwMode="auto">
          <a:xfrm>
            <a:off x="5891213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29" name="Rectangle 291"/>
          <p:cNvSpPr>
            <a:spLocks noChangeArrowheads="1"/>
          </p:cNvSpPr>
          <p:nvPr/>
        </p:nvSpPr>
        <p:spPr bwMode="auto">
          <a:xfrm>
            <a:off x="618648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0" name="Rectangle 292"/>
          <p:cNvSpPr>
            <a:spLocks noChangeArrowheads="1"/>
          </p:cNvSpPr>
          <p:nvPr/>
        </p:nvSpPr>
        <p:spPr bwMode="auto">
          <a:xfrm>
            <a:off x="6510338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1" name="Rectangle 293"/>
          <p:cNvSpPr>
            <a:spLocks noChangeArrowheads="1"/>
          </p:cNvSpPr>
          <p:nvPr/>
        </p:nvSpPr>
        <p:spPr bwMode="auto">
          <a:xfrm>
            <a:off x="6805613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2" name="Rectangle 294"/>
          <p:cNvSpPr>
            <a:spLocks noChangeArrowheads="1"/>
          </p:cNvSpPr>
          <p:nvPr/>
        </p:nvSpPr>
        <p:spPr bwMode="auto">
          <a:xfrm>
            <a:off x="7129463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3" name="Rectangle 295"/>
          <p:cNvSpPr>
            <a:spLocks noChangeArrowheads="1"/>
          </p:cNvSpPr>
          <p:nvPr/>
        </p:nvSpPr>
        <p:spPr bwMode="auto">
          <a:xfrm>
            <a:off x="742473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4" name="Rectangle 296"/>
          <p:cNvSpPr>
            <a:spLocks noChangeArrowheads="1"/>
          </p:cNvSpPr>
          <p:nvPr/>
        </p:nvSpPr>
        <p:spPr bwMode="auto">
          <a:xfrm>
            <a:off x="7748588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5" name="Rectangle 297"/>
          <p:cNvSpPr>
            <a:spLocks noChangeArrowheads="1"/>
          </p:cNvSpPr>
          <p:nvPr/>
        </p:nvSpPr>
        <p:spPr bwMode="auto">
          <a:xfrm>
            <a:off x="8043863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6" name="Rectangle 298"/>
          <p:cNvSpPr>
            <a:spLocks noChangeArrowheads="1"/>
          </p:cNvSpPr>
          <p:nvPr/>
        </p:nvSpPr>
        <p:spPr bwMode="auto">
          <a:xfrm>
            <a:off x="8367713" y="498983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n/a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7" name="Rectangle 299"/>
          <p:cNvSpPr>
            <a:spLocks noChangeArrowheads="1"/>
          </p:cNvSpPr>
          <p:nvPr/>
        </p:nvSpPr>
        <p:spPr bwMode="auto">
          <a:xfrm>
            <a:off x="8662988" y="498983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ffectLst/>
                <a:latin typeface="Tahoma" pitchFamily="34" charset="0"/>
                <a:ea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11540" name="Group 11539"/>
          <p:cNvGrpSpPr/>
          <p:nvPr/>
        </p:nvGrpSpPr>
        <p:grpSpPr>
          <a:xfrm>
            <a:off x="1385887" y="2821270"/>
            <a:ext cx="6848476" cy="2123190"/>
            <a:chOff x="1385887" y="2981290"/>
            <a:chExt cx="6848476" cy="2123190"/>
          </a:xfrm>
        </p:grpSpPr>
        <p:sp>
          <p:nvSpPr>
            <p:cNvPr id="11538" name="Oval 11537"/>
            <p:cNvSpPr/>
            <p:nvPr/>
          </p:nvSpPr>
          <p:spPr bwMode="auto">
            <a:xfrm>
              <a:off x="1385887" y="4499893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7" name="Oval 306"/>
            <p:cNvSpPr/>
            <p:nvPr/>
          </p:nvSpPr>
          <p:spPr bwMode="auto">
            <a:xfrm>
              <a:off x="1985963" y="4499893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8" name="Oval 307"/>
            <p:cNvSpPr/>
            <p:nvPr/>
          </p:nvSpPr>
          <p:spPr bwMode="auto">
            <a:xfrm>
              <a:off x="2605088" y="3499768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9" name="Oval 308"/>
            <p:cNvSpPr/>
            <p:nvPr/>
          </p:nvSpPr>
          <p:spPr bwMode="auto">
            <a:xfrm>
              <a:off x="3224212" y="4518943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0" name="Oval 309"/>
            <p:cNvSpPr/>
            <p:nvPr/>
          </p:nvSpPr>
          <p:spPr bwMode="auto">
            <a:xfrm>
              <a:off x="3843338" y="3486816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1" name="Oval 310"/>
            <p:cNvSpPr/>
            <p:nvPr/>
          </p:nvSpPr>
          <p:spPr bwMode="auto">
            <a:xfrm>
              <a:off x="4462462" y="3004468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2" name="Oval 311"/>
            <p:cNvSpPr/>
            <p:nvPr/>
          </p:nvSpPr>
          <p:spPr bwMode="auto">
            <a:xfrm>
              <a:off x="5072063" y="4023643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3" name="Oval 312"/>
            <p:cNvSpPr/>
            <p:nvPr/>
          </p:nvSpPr>
          <p:spPr bwMode="auto">
            <a:xfrm>
              <a:off x="5734050" y="2985418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4" name="Oval 313"/>
            <p:cNvSpPr/>
            <p:nvPr/>
          </p:nvSpPr>
          <p:spPr bwMode="auto">
            <a:xfrm>
              <a:off x="6319838" y="4499893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5" name="Oval 314"/>
            <p:cNvSpPr/>
            <p:nvPr/>
          </p:nvSpPr>
          <p:spPr bwMode="auto">
            <a:xfrm>
              <a:off x="6938963" y="2981290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6" name="Oval 315"/>
            <p:cNvSpPr/>
            <p:nvPr/>
          </p:nvSpPr>
          <p:spPr bwMode="auto">
            <a:xfrm>
              <a:off x="7558087" y="4008641"/>
              <a:ext cx="676276" cy="585537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9900FF" mc:Ignorable="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9" name="TextBox 318"/>
          <p:cNvSpPr txBox="1"/>
          <p:nvPr/>
        </p:nvSpPr>
        <p:spPr>
          <a:xfrm>
            <a:off x="570251" y="5695348"/>
            <a:ext cx="799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On average, 68% improvement when properly selected</a:t>
            </a:r>
            <a:endParaRPr lang="ko-KR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>
            <a:off x="1474142" y="1865949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mcf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0" name="TextBox 319"/>
          <p:cNvSpPr txBox="1"/>
          <p:nvPr/>
        </p:nvSpPr>
        <p:spPr>
          <a:xfrm rot="10800000">
            <a:off x="1954131" y="1356679"/>
            <a:ext cx="738664" cy="14839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b="0" dirty="0" smtClean="0">
                <a:solidFill>
                  <a:schemeClr val="bg1"/>
                </a:solidFill>
              </a:rPr>
              <a:t>lib-</a:t>
            </a:r>
          </a:p>
          <a:p>
            <a:pPr algn="l">
              <a:spcBef>
                <a:spcPts val="0"/>
              </a:spcBef>
            </a:pPr>
            <a:r>
              <a:rPr lang="en-US" altLang="ko-KR" sz="1800" b="0" dirty="0" smtClean="0">
                <a:solidFill>
                  <a:schemeClr val="bg1"/>
                </a:solidFill>
              </a:rPr>
              <a:t>quantum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 rot="10800000">
            <a:off x="2711120" y="1356678"/>
            <a:ext cx="461665" cy="14839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omnetpp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2" name="TextBox 321"/>
          <p:cNvSpPr txBox="1"/>
          <p:nvPr/>
        </p:nvSpPr>
        <p:spPr>
          <a:xfrm rot="10800000">
            <a:off x="3329609" y="1865948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astar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3" name="TextBox 322"/>
          <p:cNvSpPr txBox="1"/>
          <p:nvPr/>
        </p:nvSpPr>
        <p:spPr>
          <a:xfrm rot="10800000">
            <a:off x="3948098" y="1865948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xalan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4" name="TextBox 323"/>
          <p:cNvSpPr txBox="1"/>
          <p:nvPr/>
        </p:nvSpPr>
        <p:spPr>
          <a:xfrm rot="10800000">
            <a:off x="4566587" y="1865948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bwaves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5" name="TextBox 324"/>
          <p:cNvSpPr txBox="1"/>
          <p:nvPr/>
        </p:nvSpPr>
        <p:spPr>
          <a:xfrm rot="10800000">
            <a:off x="5185076" y="1865948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milc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6" name="TextBox 325"/>
          <p:cNvSpPr txBox="1"/>
          <p:nvPr/>
        </p:nvSpPr>
        <p:spPr>
          <a:xfrm rot="10800000">
            <a:off x="5803565" y="1865949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smtClean="0">
                <a:solidFill>
                  <a:schemeClr val="bg1"/>
                </a:solidFill>
              </a:rPr>
              <a:t>leslie3d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7" name="TextBox 326"/>
          <p:cNvSpPr txBox="1"/>
          <p:nvPr/>
        </p:nvSpPr>
        <p:spPr>
          <a:xfrm rot="10800000">
            <a:off x="6422054" y="1865949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soplex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8" name="TextBox 327"/>
          <p:cNvSpPr txBox="1"/>
          <p:nvPr/>
        </p:nvSpPr>
        <p:spPr>
          <a:xfrm rot="10800000">
            <a:off x="7040543" y="1865949"/>
            <a:ext cx="461665" cy="97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calculix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29" name="TextBox 328"/>
          <p:cNvSpPr txBox="1"/>
          <p:nvPr/>
        </p:nvSpPr>
        <p:spPr>
          <a:xfrm rot="10800000">
            <a:off x="7520532" y="1133459"/>
            <a:ext cx="738664" cy="17071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1800" b="0" dirty="0" smtClean="0">
                <a:solidFill>
                  <a:schemeClr val="bg1"/>
                </a:solidFill>
              </a:rPr>
              <a:t>Gems-</a:t>
            </a:r>
          </a:p>
          <a:p>
            <a:pPr algn="l">
              <a:spcBef>
                <a:spcPts val="0"/>
              </a:spcBef>
            </a:pPr>
            <a:r>
              <a:rPr lang="en-US" altLang="ko-KR" sz="1800" b="0" dirty="0" smtClean="0">
                <a:solidFill>
                  <a:schemeClr val="bg1"/>
                </a:solidFill>
              </a:rPr>
              <a:t>FDTD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  <p:sp>
        <p:nvSpPr>
          <p:cNvPr id="330" name="TextBox 329"/>
          <p:cNvSpPr txBox="1"/>
          <p:nvPr/>
        </p:nvSpPr>
        <p:spPr>
          <a:xfrm rot="10800000">
            <a:off x="8277523" y="1133459"/>
            <a:ext cx="461665" cy="17071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ko-KR" sz="1800" b="0" dirty="0" err="1" smtClean="0">
                <a:solidFill>
                  <a:schemeClr val="bg1"/>
                </a:solidFill>
              </a:rPr>
              <a:t>GMean</a:t>
            </a:r>
            <a:endParaRPr lang="ko-KR" alt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1910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11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1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13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000" fill="hold"/>
                                        <p:tgtEl>
                                          <p:spTgt spid="11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11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113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000" fill="hold"/>
                                        <p:tgtEl>
                                          <p:spTgt spid="11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11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11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000" fill="hold"/>
                                        <p:tgtEl>
                                          <p:spTgt spid="1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1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11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1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1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11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000" fill="hold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000" fill="hold"/>
                                        <p:tgtEl>
                                          <p:spTgt spid="11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11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113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1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1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113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11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11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113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11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11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113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6" dur="2000" fill="hold"/>
                                        <p:tgtEl>
                                          <p:spTgt spid="11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297" dur="2000" fill="hold"/>
                                        <p:tgtEl>
                                          <p:spTgt spid="11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2000" fill="hold"/>
                                        <p:tgtEl>
                                          <p:spTgt spid="113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000" fill="hold"/>
                                        <p:tgtEl>
                                          <p:spTgt spid="114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385" dur="2000" fill="hold"/>
                                        <p:tgtEl>
                                          <p:spTgt spid="114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000" fill="hold"/>
                                        <p:tgtEl>
                                          <p:spTgt spid="114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000" fill="hold"/>
                                        <p:tgtEl>
                                          <p:spTgt spid="114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389" dur="2000" fill="hold"/>
                                        <p:tgtEl>
                                          <p:spTgt spid="114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000" fill="hold"/>
                                        <p:tgtEl>
                                          <p:spTgt spid="114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000" fill="hold"/>
                                        <p:tgtEl>
                                          <p:spTgt spid="11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CC0000" mc:Ignorable=""/>
                                      </p:to>
                                    </p:animClr>
                                    <p:set>
                                      <p:cBhvr>
                                        <p:cTn id="393" dur="2000" fill="hold"/>
                                        <p:tgtEl>
                                          <p:spTgt spid="11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000" fill="hold"/>
                                        <p:tgtEl>
                                          <p:spTgt spid="114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4" grpId="0" animBg="1"/>
      <p:bldP spid="11365" grpId="0" animBg="1"/>
      <p:bldP spid="11366" grpId="0" animBg="1"/>
      <p:bldP spid="11367" grpId="0" animBg="1"/>
      <p:bldP spid="11368" grpId="0" animBg="1"/>
      <p:bldP spid="11369" grpId="0" animBg="1"/>
      <p:bldP spid="11370" grpId="0" animBg="1"/>
      <p:bldP spid="11371" grpId="0" animBg="1"/>
      <p:bldP spid="11372" grpId="0" animBg="1"/>
      <p:bldP spid="11373" grpId="0" animBg="1"/>
      <p:bldP spid="11374" grpId="0" animBg="1"/>
      <p:bldP spid="11375" grpId="0" animBg="1"/>
      <p:bldP spid="11376" grpId="0" animBg="1"/>
      <p:bldP spid="11377" grpId="0" animBg="1"/>
      <p:bldP spid="11378" grpId="0" animBg="1"/>
      <p:bldP spid="11379" grpId="0" animBg="1"/>
      <p:bldP spid="11380" grpId="0" animBg="1"/>
      <p:bldP spid="11381" grpId="0" animBg="1"/>
      <p:bldP spid="11382" grpId="0" animBg="1"/>
      <p:bldP spid="11383" grpId="0" animBg="1"/>
      <p:bldP spid="11384" grpId="0" animBg="1"/>
      <p:bldP spid="11385" grpId="0" animBg="1"/>
      <p:bldP spid="11386" grpId="0" animBg="1"/>
      <p:bldP spid="11387" grpId="0" animBg="1"/>
      <p:bldP spid="11388" grpId="0" animBg="1"/>
      <p:bldP spid="11389" grpId="0" animBg="1"/>
      <p:bldP spid="11390" grpId="0" animBg="1"/>
      <p:bldP spid="11391" grpId="0" animBg="1"/>
      <p:bldP spid="11392" grpId="0" animBg="1"/>
      <p:bldP spid="11393" grpId="0" animBg="1"/>
      <p:bldP spid="11394" grpId="0" animBg="1"/>
      <p:bldP spid="11395" grpId="0" animBg="1"/>
      <p:bldP spid="11396" grpId="0" animBg="1"/>
      <p:bldP spid="11397" grpId="0" animBg="1"/>
      <p:bldP spid="11398" grpId="0" animBg="1"/>
      <p:bldP spid="11399" grpId="0" animBg="1"/>
      <p:bldP spid="11400" grpId="0" animBg="1"/>
      <p:bldP spid="11401" grpId="0" animBg="1"/>
      <p:bldP spid="11402" grpId="0" animBg="1"/>
      <p:bldP spid="11403" grpId="0" animBg="1"/>
      <p:bldP spid="11404" grpId="0" animBg="1"/>
      <p:bldP spid="11405" grpId="0" animBg="1"/>
      <p:bldP spid="11406" grpId="0" animBg="1"/>
      <p:bldP spid="11407" grpId="0" animBg="1"/>
      <p:bldP spid="11408" grpId="0" animBg="1"/>
      <p:bldP spid="11409" grpId="0" animBg="1"/>
      <p:bldP spid="11410" grpId="0" animBg="1"/>
      <p:bldP spid="11411" grpId="0" animBg="1"/>
      <p:bldP spid="11412" grpId="0" animBg="1"/>
      <p:bldP spid="11413" grpId="0" animBg="1"/>
      <p:bldP spid="11414" grpId="0" animBg="1"/>
      <p:bldP spid="11415" grpId="0" animBg="1"/>
      <p:bldP spid="11416" grpId="0" animBg="1"/>
      <p:bldP spid="11417" grpId="0" animBg="1"/>
      <p:bldP spid="11418" grpId="0" animBg="1"/>
      <p:bldP spid="11419" grpId="0" animBg="1"/>
      <p:bldP spid="11420" grpId="0" animBg="1"/>
      <p:bldP spid="11421" grpId="0" animBg="1"/>
      <p:bldP spid="11422" grpId="0" animBg="1"/>
      <p:bldP spid="11423" grpId="0" animBg="1"/>
      <p:bldP spid="11424" grpId="0" animBg="1"/>
      <p:bldP spid="11425" grpId="0" animBg="1"/>
      <p:bldP spid="11426" grpId="0" animBg="1"/>
      <p:bldP spid="11427" grpId="0" animBg="1"/>
      <p:bldP spid="11428" grpId="0" animBg="1"/>
      <p:bldP spid="11443" grpId="0" animBg="1"/>
      <p:bldP spid="11444" grpId="0" animBg="1"/>
      <p:bldP spid="11445" grpId="0" animBg="1"/>
      <p:bldP spid="11446" grpId="0" animBg="1"/>
      <p:bldP spid="11450" grpId="0" animBg="1"/>
      <p:bldP spid="11501" grpId="0"/>
      <p:bldP spid="11502" grpId="0"/>
      <p:bldP spid="11503" grpId="0"/>
      <p:bldP spid="11504" grpId="0"/>
      <p:bldP spid="11505" grpId="0"/>
      <p:bldP spid="11506" grpId="0"/>
      <p:bldP spid="11507" grpId="0"/>
      <p:bldP spid="11508" grpId="0"/>
      <p:bldP spid="11509" grpId="0"/>
      <p:bldP spid="11510" grpId="0"/>
      <p:bldP spid="11511" grpId="0"/>
      <p:bldP spid="11512" grpId="0"/>
      <p:bldP spid="11513" grpId="0"/>
      <p:bldP spid="11514" grpId="0"/>
      <p:bldP spid="11515" grpId="0"/>
      <p:bldP spid="11516" grpId="0"/>
      <p:bldP spid="11517" grpId="0"/>
      <p:bldP spid="11518" grpId="0"/>
      <p:bldP spid="11519" grpId="0"/>
      <p:bldP spid="11520" grpId="0"/>
      <p:bldP spid="11521" grpId="0"/>
      <p:bldP spid="11522" grpId="0"/>
      <p:bldP spid="11523" grpId="0"/>
      <p:bldP spid="11524" grpId="0"/>
      <p:bldP spid="11525" grpId="0"/>
      <p:bldP spid="11526" grpId="0"/>
      <p:bldP spid="11527" grpId="0"/>
      <p:bldP spid="11528" grpId="0"/>
      <p:bldP spid="11529" grpId="0"/>
      <p:bldP spid="11530" grpId="0"/>
      <p:bldP spid="11531" grpId="0"/>
      <p:bldP spid="11532" grpId="0"/>
      <p:bldP spid="11533" grpId="0"/>
      <p:bldP spid="11534" grpId="0"/>
      <p:bldP spid="11535" grpId="0"/>
      <p:bldP spid="11536" grpId="0"/>
      <p:bldP spid="1153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1264" grpId="0"/>
      <p:bldP spid="11265" grpId="0"/>
      <p:bldP spid="11267" grpId="0"/>
      <p:bldP spid="11268" grpId="0"/>
      <p:bldP spid="11269" grpId="0"/>
      <p:bldP spid="11270" grpId="0"/>
      <p:bldP spid="11271" grpId="0"/>
      <p:bldP spid="11272" grpId="0"/>
      <p:bldP spid="11273" grpId="0"/>
      <p:bldP spid="11274" grpId="0"/>
      <p:bldP spid="11275" grpId="0"/>
      <p:bldP spid="11276" grpId="0"/>
      <p:bldP spid="11277" grpId="0"/>
      <p:bldP spid="11278" grpId="0"/>
      <p:bldP spid="11279" grpId="0"/>
      <p:bldP spid="11280" grpId="0"/>
      <p:bldP spid="11281" grpId="0"/>
      <p:bldP spid="11282" grpId="0"/>
      <p:bldP spid="11283" grpId="0"/>
      <p:bldP spid="11284" grpId="0"/>
      <p:bldP spid="11285" grpId="0"/>
      <p:bldP spid="11286" grpId="0"/>
      <p:bldP spid="11287" grpId="0"/>
      <p:bldP spid="11288" grpId="0"/>
      <p:bldP spid="11289" grpId="0"/>
      <p:bldP spid="11290" grpId="0"/>
      <p:bldP spid="11291" grpId="0"/>
      <p:bldP spid="11292" grpId="0"/>
      <p:bldP spid="11293" grpId="0"/>
      <p:bldP spid="11294" grpId="0"/>
      <p:bldP spid="11295" grpId="0"/>
      <p:bldP spid="11296" grpId="0"/>
      <p:bldP spid="11297" grpId="0"/>
      <p:bldP spid="11298" grpId="0"/>
      <p:bldP spid="11299" grpId="0"/>
      <p:bldP spid="11300" grpId="0"/>
      <p:bldP spid="11301" grpId="0"/>
      <p:bldP spid="11302" grpId="0"/>
      <p:bldP spid="11303" grpId="0"/>
      <p:bldP spid="11304" grpId="0"/>
      <p:bldP spid="11305" grpId="0"/>
      <p:bldP spid="11306" grpId="0"/>
      <p:bldP spid="11307" grpId="0"/>
      <p:bldP spid="11308" grpId="0"/>
      <p:bldP spid="11309" grpId="0"/>
      <p:bldP spid="11310" grpId="0"/>
      <p:bldP spid="11311" grpId="0"/>
      <p:bldP spid="11312" grpId="0"/>
      <p:bldP spid="11313" grpId="0"/>
      <p:bldP spid="11314" grpId="0"/>
      <p:bldP spid="11315" grpId="0"/>
      <p:bldP spid="11316" grpId="0"/>
      <p:bldP spid="11317" grpId="0"/>
      <p:bldP spid="11318" grpId="0"/>
      <p:bldP spid="11319" grpId="0"/>
      <p:bldP spid="11320" grpId="0"/>
      <p:bldP spid="11321" grpId="0"/>
      <p:bldP spid="11322" grpId="0"/>
      <p:bldP spid="11323" grpId="0"/>
      <p:bldP spid="11324" grpId="0"/>
      <p:bldP spid="11325" grpId="0"/>
      <p:bldP spid="11326" grpId="0"/>
      <p:bldP spid="11327" grpId="0"/>
      <p:bldP spid="11328" grpId="0"/>
      <p:bldP spid="11329" grpId="0"/>
      <p:bldP spid="11330" grpId="0"/>
      <p:bldP spid="11331" grpId="0"/>
      <p:bldP spid="11332" grpId="0"/>
      <p:bldP spid="11333" grpId="0"/>
      <p:bldP spid="11334" grpId="0"/>
      <p:bldP spid="11335" grpId="0"/>
      <p:bldP spid="11336" grpId="0"/>
      <p:bldP spid="11337" grpId="0"/>
      <p:bldP spid="3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Conclusion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0163069"/>
              </p:ext>
            </p:extLst>
          </p:nvPr>
        </p:nvGraphicFramePr>
        <p:xfrm>
          <a:off x="636588" y="936625"/>
          <a:ext cx="8507412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87480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0572B4-DABE-4B01-BAA5-8544CF4D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110572B4-DABE-4B01-BAA5-8544CF4DC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110572B4-DABE-4B01-BAA5-8544CF4D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110572B4-DABE-4B01-BAA5-8544CF4D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1A0957-5F78-4E66-97EA-06A88D401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11A0957-5F78-4E66-97EA-06A88D401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11A0957-5F78-4E66-97EA-06A88D401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11A0957-5F78-4E66-97EA-06A88D401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DA9412-AA6B-4CC5-8090-5AD9573F1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2BDA9412-AA6B-4CC5-8090-5AD9573F1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2BDA9412-AA6B-4CC5-8090-5AD9573F1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2BDA9412-AA6B-4CC5-8090-5AD9573F1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67C8DC-D9D5-4AA5-ADF5-156BA526A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B367C8DC-D9D5-4AA5-ADF5-156BA526A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B367C8DC-D9D5-4AA5-ADF5-156BA526A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B367C8DC-D9D5-4AA5-ADF5-156BA526A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63A8E9-4765-49A6-A75D-7E2DD7626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5263A8E9-4765-49A6-A75D-7E2DD7626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5263A8E9-4765-49A6-A75D-7E2DD7626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5263A8E9-4765-49A6-A75D-7E2DD7626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99F204-782F-4740-A059-F71071E7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FF99F204-782F-4740-A059-F71071E7F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FF99F204-782F-4740-A059-F71071E7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FF99F204-782F-4740-A059-F71071E7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02AC2F-D31B-4891-934F-9E2B83FD1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F902AC2F-D31B-4891-934F-9E2B83FD19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F902AC2F-D31B-4891-934F-9E2B83FD1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F902AC2F-D31B-4891-934F-9E2B83FD1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Idle Integrated GPU</a:t>
            </a:r>
            <a:endParaRPr lang="ko-KR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Computation-intensive applications</a:t>
            </a:r>
          </a:p>
          <a:p>
            <a:pPr lvl="1"/>
            <a:r>
              <a:rPr lang="en-US" altLang="ko-KR" dirty="0" smtClean="0"/>
              <a:t>Boost the CPU clock frequency</a:t>
            </a:r>
          </a:p>
          <a:p>
            <a:r>
              <a:rPr lang="en-US" altLang="ko-KR" dirty="0" smtClean="0"/>
              <a:t>Memory-intensive applications?</a:t>
            </a:r>
            <a:endParaRPr lang="ko-KR" alt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37118" y="2485661"/>
            <a:ext cx="8611200" cy="2880000"/>
            <a:chOff x="537118" y="2485661"/>
            <a:chExt cx="8611200" cy="2880000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21" name="Rounded Rectangle 20"/>
            <p:cNvSpPr/>
            <p:nvPr/>
          </p:nvSpPr>
          <p:spPr bwMode="auto">
            <a:xfrm>
              <a:off x="537118" y="2485661"/>
              <a:ext cx="7120800" cy="28800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 w="34925" cap="flat" cmpd="sng" algn="ctr">
              <a:solidFill>
                <a:srgbClr xmlns:mc="http://schemas.openxmlformats.org/markup-compatibility/2006" xmlns:a14="http://schemas.microsoft.com/office/drawing/2010/main" val="FFFFFF" mc:Ignorable="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xmlns:mc="http://schemas.openxmlformats.org/markup-compatibility/2006" xmlns:a14="http://schemas.microsoft.com/office/drawing/2010/main" val="000000" mc:Ignorable="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708318" y="3835661"/>
              <a:ext cx="1440000" cy="180000"/>
            </a:xfrm>
            <a:prstGeom prst="rect">
              <a:avLst/>
            </a:prstGeom>
            <a:solidFill>
              <a:schemeClr val="bg1"/>
            </a:solidFill>
            <a:ln w="34925" cap="flat" cmpd="sng" algn="ctr">
              <a:solidFill>
                <a:srgbClr xmlns:mc="http://schemas.openxmlformats.org/markup-compatibility/2006" xmlns:a14="http://schemas.microsoft.com/office/drawing/2010/main" val="FFFFFF" mc:Ignorable="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xmlns:mc="http://schemas.openxmlformats.org/markup-compatibility/2006" xmlns:a14="http://schemas.microsoft.com/office/drawing/2010/main" val="000000" mc:Ignorable="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 rot="18180000">
            <a:off x="6835866" y="2043136"/>
            <a:ext cx="1641600" cy="1208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40914" y="2478037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Comic Sans MS" pitchFamily="66" charset="0"/>
              </a:rPr>
              <a:t>Z</a:t>
            </a:r>
            <a:endParaRPr lang="ko-KR" altLang="en-US" sz="16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2370" y="206731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Comic Sans MS" pitchFamily="66" charset="0"/>
              </a:rPr>
              <a:t>Z</a:t>
            </a:r>
            <a:endParaRPr lang="ko-KR" alt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8694" y="157258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Comic Sans MS" pitchFamily="66" charset="0"/>
              </a:rPr>
              <a:t>Z</a:t>
            </a:r>
            <a:endParaRPr lang="ko-KR" altLang="en-US" sz="28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1994" y="935144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Comic Sans MS" pitchFamily="66" charset="0"/>
              </a:rPr>
              <a:t>Z</a:t>
            </a:r>
            <a:endParaRPr lang="ko-KR" altLang="en-US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7993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10" grpId="0"/>
      <p:bldP spid="10" grpId="1"/>
      <p:bldP spid="10" grpId="2"/>
      <p:bldP spid="10" grpId="3"/>
      <p:bldP spid="10" grpId="4"/>
      <p:bldP spid="11" grpId="0"/>
      <p:bldP spid="11" grpId="1"/>
      <p:bldP spid="11" grpId="2"/>
      <p:bldP spid="11" grpId="3"/>
      <p:bldP spid="11" grpId="4"/>
      <p:bldP spid="12" grpId="0"/>
      <p:bldP spid="12" grpId="1"/>
      <p:bldP spid="12" grpId="2"/>
      <p:bldP spid="12" grpId="3"/>
      <p:bldP spid="12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Compute </a:t>
            </a:r>
            <a:r>
              <a:rPr lang="en-US" altLang="ko-KR" dirty="0" err="1" smtClean="0"/>
              <a:t>Shader</a:t>
            </a:r>
            <a:r>
              <a:rPr lang="en-US" altLang="ko-KR" dirty="0" smtClean="0"/>
              <a:t> Assisted Prefetching</a:t>
            </a:r>
            <a:endParaRPr lang="ko-KR" alt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37118" y="2485661"/>
            <a:ext cx="8611200" cy="2880000"/>
            <a:chOff x="537118" y="2485661"/>
            <a:chExt cx="8611200" cy="2880000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21" name="Rounded Rectangle 20"/>
            <p:cNvSpPr/>
            <p:nvPr/>
          </p:nvSpPr>
          <p:spPr bwMode="auto">
            <a:xfrm>
              <a:off x="537118" y="2485661"/>
              <a:ext cx="7120800" cy="28800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 w="34925" cap="flat" cmpd="sng" algn="ctr">
              <a:solidFill>
                <a:srgbClr xmlns:mc="http://schemas.openxmlformats.org/markup-compatibility/2006" xmlns:a14="http://schemas.microsoft.com/office/drawing/2010/main" val="FFFFFF" mc:Ignorable="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xmlns:mc="http://schemas.openxmlformats.org/markup-compatibility/2006" xmlns:a14="http://schemas.microsoft.com/office/drawing/2010/main" val="000000" mc:Ignorable="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708318" y="3835661"/>
              <a:ext cx="1440000" cy="180000"/>
            </a:xfrm>
            <a:prstGeom prst="rect">
              <a:avLst/>
            </a:prstGeom>
            <a:solidFill>
              <a:schemeClr val="bg1"/>
            </a:solidFill>
            <a:ln w="34925" cap="flat" cmpd="sng" algn="ctr">
              <a:solidFill>
                <a:srgbClr xmlns:mc="http://schemas.openxmlformats.org/markup-compatibility/2006" xmlns:a14="http://schemas.microsoft.com/office/drawing/2010/main" val="FFFFFF" mc:Ignorable="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xmlns:mc="http://schemas.openxmlformats.org/markup-compatibility/2006" xmlns:a14="http://schemas.microsoft.com/office/drawing/2010/main" val="000000" mc:Ignorable="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 rot="18180000">
            <a:off x="6835866" y="2043136"/>
            <a:ext cx="1641600" cy="1208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Mimic a hardware </a:t>
            </a:r>
            <a:r>
              <a:rPr lang="en-US" altLang="ko-KR" dirty="0" err="1" smtClean="0"/>
              <a:t>prefetcher</a:t>
            </a:r>
            <a:endParaRPr lang="en-US" altLang="ko-KR" dirty="0" smtClean="0"/>
          </a:p>
          <a:p>
            <a:pPr lvl="1"/>
            <a:r>
              <a:rPr lang="en-US" altLang="ko-KR" dirty="0"/>
              <a:t>Programmable </a:t>
            </a:r>
            <a:r>
              <a:rPr lang="en-US" altLang="ko-KR" dirty="0" err="1"/>
              <a:t>prefetcher</a:t>
            </a:r>
            <a:r>
              <a:rPr lang="en-US" altLang="ko-KR" dirty="0"/>
              <a:t> w/ compute </a:t>
            </a:r>
            <a:r>
              <a:rPr lang="en-US" altLang="ko-KR" dirty="0" err="1" smtClean="0"/>
              <a:t>shader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Best-effort service enabled by an OS</a:t>
            </a:r>
          </a:p>
        </p:txBody>
      </p:sp>
    </p:spTree>
    <p:extLst>
      <p:ext uri="{BB962C8B-B14F-4D97-AF65-F5344CB8AC3E}">
        <p14:creationId xmlns:p14="http://schemas.microsoft.com/office/powerpoint/2010/main" val="100004255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8527" y="2890800"/>
            <a:ext cx="5815263" cy="108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en-US" altLang="ko-K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Baseline Architecture</a:t>
            </a:r>
            <a:endParaRPr lang="ko-KR" alt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8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Baseline GPU Architecture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78025" y="1268413"/>
            <a:ext cx="3598863" cy="358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Command Processor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78025" y="1806575"/>
            <a:ext cx="1800225" cy="358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Setup Engine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8025" y="2346325"/>
            <a:ext cx="3598863" cy="358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Ultra-Threaded Dispatch Processor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7638" y="1806575"/>
            <a:ext cx="719137" cy="3587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Inst.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57750" y="1806575"/>
            <a:ext cx="719138" cy="3587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Const. 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31958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216525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78138" y="216535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878138" y="162560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798638" y="31194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978025" y="2886075"/>
            <a:ext cx="2519363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Rectangle 18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19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1978025" y="3173413"/>
            <a:ext cx="2519363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Rectangle 28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4641850" y="2886075"/>
            <a:ext cx="360363" cy="1809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5145088" y="288607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CC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1870075" y="5045075"/>
            <a:ext cx="3814763" cy="684213"/>
          </a:xfrm>
          <a:prstGeom prst="rect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798638" y="38750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1978025" y="3641725"/>
            <a:ext cx="2519362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Rectangle 38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Rectangle 40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Rectangle 41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Rectangle 42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Rectangle 43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Rectangle 44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9" name="Group 45"/>
          <p:cNvGrpSpPr>
            <a:grpSpLocks/>
          </p:cNvGrpSpPr>
          <p:nvPr/>
        </p:nvGrpSpPr>
        <p:grpSpPr bwMode="auto">
          <a:xfrm>
            <a:off x="1978025" y="3929063"/>
            <a:ext cx="2519362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Rectangle 46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47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48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Rectangle 49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Rectangle 50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Rectangle 51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52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53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0" name="Rectangle 54"/>
          <p:cNvSpPr>
            <a:spLocks noChangeArrowheads="1"/>
          </p:cNvSpPr>
          <p:nvPr/>
        </p:nvSpPr>
        <p:spPr bwMode="auto">
          <a:xfrm>
            <a:off x="4641850" y="3641725"/>
            <a:ext cx="360362" cy="1809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" name="Rectangle 55"/>
          <p:cNvSpPr>
            <a:spLocks noChangeArrowheads="1"/>
          </p:cNvSpPr>
          <p:nvPr/>
        </p:nvSpPr>
        <p:spPr bwMode="auto">
          <a:xfrm>
            <a:off x="5145088" y="364172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CC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798638" y="463073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60" name="Group 58"/>
          <p:cNvGrpSpPr>
            <a:grpSpLocks/>
          </p:cNvGrpSpPr>
          <p:nvPr/>
        </p:nvGrpSpPr>
        <p:grpSpPr bwMode="auto">
          <a:xfrm>
            <a:off x="1978025" y="4397375"/>
            <a:ext cx="2519362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Rectangle 59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Rectangle 62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Rectangle 63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Rectangle 64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Rectangle 65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Rectangle 66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1" name="Group 67"/>
          <p:cNvGrpSpPr>
            <a:grpSpLocks/>
          </p:cNvGrpSpPr>
          <p:nvPr/>
        </p:nvGrpSpPr>
        <p:grpSpPr bwMode="auto">
          <a:xfrm>
            <a:off x="1978025" y="4684713"/>
            <a:ext cx="2519362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73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Rectangle 75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4641850" y="4397375"/>
            <a:ext cx="360362" cy="1809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3" name="Rectangle 77"/>
          <p:cNvSpPr>
            <a:spLocks noChangeArrowheads="1"/>
          </p:cNvSpPr>
          <p:nvPr/>
        </p:nvSpPr>
        <p:spPr bwMode="auto">
          <a:xfrm>
            <a:off x="5145088" y="439737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CC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1" name="Line 79"/>
          <p:cNvSpPr>
            <a:spLocks noChangeShapeType="1"/>
          </p:cNvSpPr>
          <p:nvPr/>
        </p:nvSpPr>
        <p:spPr bwMode="auto">
          <a:xfrm>
            <a:off x="1798638" y="5386388"/>
            <a:ext cx="4138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82" name="Group 80"/>
          <p:cNvGrpSpPr>
            <a:grpSpLocks/>
          </p:cNvGrpSpPr>
          <p:nvPr/>
        </p:nvGrpSpPr>
        <p:grpSpPr bwMode="auto">
          <a:xfrm>
            <a:off x="1978025" y="5153025"/>
            <a:ext cx="2519362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Rectangle 81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Rectangle 82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Rectangle 83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Rectangle 84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Rectangle 85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Rectangle 86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Rectangle 87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Rectangle 88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3" name="Group 89"/>
          <p:cNvGrpSpPr>
            <a:grpSpLocks/>
          </p:cNvGrpSpPr>
          <p:nvPr/>
        </p:nvGrpSpPr>
        <p:grpSpPr bwMode="auto">
          <a:xfrm>
            <a:off x="1978025" y="5440363"/>
            <a:ext cx="2519362" cy="180975"/>
            <a:chOff x="158" y="1818"/>
            <a:chExt cx="1587" cy="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6" name="Rectangle 90"/>
            <p:cNvSpPr>
              <a:spLocks noChangeArrowheads="1"/>
            </p:cNvSpPr>
            <p:nvPr/>
          </p:nvSpPr>
          <p:spPr bwMode="auto">
            <a:xfrm>
              <a:off x="15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Rectangle 91"/>
            <p:cNvSpPr>
              <a:spLocks noChangeArrowheads="1"/>
            </p:cNvSpPr>
            <p:nvPr/>
          </p:nvSpPr>
          <p:spPr bwMode="auto">
            <a:xfrm>
              <a:off x="36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Rectangle 92"/>
            <p:cNvSpPr>
              <a:spLocks noChangeArrowheads="1"/>
            </p:cNvSpPr>
            <p:nvPr/>
          </p:nvSpPr>
          <p:spPr bwMode="auto">
            <a:xfrm>
              <a:off x="56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Rectangle 93"/>
            <p:cNvSpPr>
              <a:spLocks noChangeArrowheads="1"/>
            </p:cNvSpPr>
            <p:nvPr/>
          </p:nvSpPr>
          <p:spPr bwMode="auto">
            <a:xfrm>
              <a:off x="770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Rectangle 94"/>
            <p:cNvSpPr>
              <a:spLocks noChangeArrowheads="1"/>
            </p:cNvSpPr>
            <p:nvPr/>
          </p:nvSpPr>
          <p:spPr bwMode="auto">
            <a:xfrm>
              <a:off x="974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Rectangle 95"/>
            <p:cNvSpPr>
              <a:spLocks noChangeArrowheads="1"/>
            </p:cNvSpPr>
            <p:nvPr/>
          </p:nvSpPr>
          <p:spPr bwMode="auto">
            <a:xfrm>
              <a:off x="1178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96"/>
            <p:cNvSpPr>
              <a:spLocks noChangeArrowheads="1"/>
            </p:cNvSpPr>
            <p:nvPr/>
          </p:nvSpPr>
          <p:spPr bwMode="auto">
            <a:xfrm>
              <a:off x="1382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Rectangle 97"/>
            <p:cNvSpPr>
              <a:spLocks noChangeArrowheads="1"/>
            </p:cNvSpPr>
            <p:nvPr/>
          </p:nvSpPr>
          <p:spPr bwMode="auto">
            <a:xfrm>
              <a:off x="1586" y="1818"/>
              <a:ext cx="159" cy="11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4" name="Rectangle 98"/>
          <p:cNvSpPr>
            <a:spLocks noChangeArrowheads="1"/>
          </p:cNvSpPr>
          <p:nvPr/>
        </p:nvSpPr>
        <p:spPr bwMode="auto">
          <a:xfrm>
            <a:off x="4641850" y="5153025"/>
            <a:ext cx="360362" cy="1809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5" name="Rectangle 99"/>
          <p:cNvSpPr>
            <a:spLocks noChangeArrowheads="1"/>
          </p:cNvSpPr>
          <p:nvPr/>
        </p:nvSpPr>
        <p:spPr bwMode="auto">
          <a:xfrm>
            <a:off x="5145088" y="515302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CC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" name="Line 100"/>
          <p:cNvSpPr>
            <a:spLocks noChangeShapeType="1"/>
          </p:cNvSpPr>
          <p:nvPr/>
        </p:nvSpPr>
        <p:spPr bwMode="auto">
          <a:xfrm flipV="1">
            <a:off x="1798638" y="2525713"/>
            <a:ext cx="0" cy="286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3" name="Line 101"/>
          <p:cNvSpPr>
            <a:spLocks noChangeShapeType="1"/>
          </p:cNvSpPr>
          <p:nvPr/>
        </p:nvSpPr>
        <p:spPr bwMode="auto">
          <a:xfrm flipH="1">
            <a:off x="1798638" y="2525713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4" name="Rectangle 102"/>
          <p:cNvSpPr>
            <a:spLocks noChangeArrowheads="1"/>
          </p:cNvSpPr>
          <p:nvPr/>
        </p:nvSpPr>
        <p:spPr bwMode="auto">
          <a:xfrm>
            <a:off x="5937250" y="288607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5" name="Rectangle 103"/>
          <p:cNvSpPr>
            <a:spLocks noChangeArrowheads="1"/>
          </p:cNvSpPr>
          <p:nvPr/>
        </p:nvSpPr>
        <p:spPr bwMode="auto">
          <a:xfrm>
            <a:off x="5937250" y="364172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6" name="Rectangle 104"/>
          <p:cNvSpPr>
            <a:spLocks noChangeArrowheads="1"/>
          </p:cNvSpPr>
          <p:nvPr/>
        </p:nvSpPr>
        <p:spPr bwMode="auto">
          <a:xfrm>
            <a:off x="5937250" y="439737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7" name="Rectangle 105"/>
          <p:cNvSpPr>
            <a:spLocks noChangeArrowheads="1"/>
          </p:cNvSpPr>
          <p:nvPr/>
        </p:nvSpPr>
        <p:spPr bwMode="auto">
          <a:xfrm>
            <a:off x="5937250" y="5153025"/>
            <a:ext cx="431800" cy="4683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CC99" mc:Ignorable="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TEX$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8" name="Line 106"/>
          <p:cNvSpPr>
            <a:spLocks noChangeShapeType="1"/>
          </p:cNvSpPr>
          <p:nvPr/>
        </p:nvSpPr>
        <p:spPr bwMode="auto">
          <a:xfrm>
            <a:off x="6369050" y="31194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9" name="Line 107"/>
          <p:cNvSpPr>
            <a:spLocks noChangeShapeType="1"/>
          </p:cNvSpPr>
          <p:nvPr/>
        </p:nvSpPr>
        <p:spPr bwMode="auto">
          <a:xfrm>
            <a:off x="6369050" y="38750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0" name="Line 108"/>
          <p:cNvSpPr>
            <a:spLocks noChangeShapeType="1"/>
          </p:cNvSpPr>
          <p:nvPr/>
        </p:nvSpPr>
        <p:spPr bwMode="auto">
          <a:xfrm>
            <a:off x="6369050" y="46307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1" name="Line 109"/>
          <p:cNvSpPr>
            <a:spLocks noChangeShapeType="1"/>
          </p:cNvSpPr>
          <p:nvPr/>
        </p:nvSpPr>
        <p:spPr bwMode="auto">
          <a:xfrm>
            <a:off x="6369050" y="538638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2" name="Text Box 110"/>
          <p:cNvSpPr txBox="1">
            <a:spLocks noChangeArrowheads="1"/>
          </p:cNvSpPr>
          <p:nvPr/>
        </p:nvSpPr>
        <p:spPr bwMode="auto">
          <a:xfrm>
            <a:off x="6999288" y="2889250"/>
            <a:ext cx="614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L2$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Bank0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" name="Text Box 111"/>
          <p:cNvSpPr txBox="1">
            <a:spLocks noChangeArrowheads="1"/>
          </p:cNvSpPr>
          <p:nvPr/>
        </p:nvSpPr>
        <p:spPr bwMode="auto">
          <a:xfrm>
            <a:off x="1798638" y="5891213"/>
            <a:ext cx="4570412" cy="28416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99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Render Back-Ends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4" name="Text Box 112"/>
          <p:cNvSpPr txBox="1">
            <a:spLocks noChangeArrowheads="1"/>
          </p:cNvSpPr>
          <p:nvPr/>
        </p:nvSpPr>
        <p:spPr bwMode="auto">
          <a:xfrm>
            <a:off x="6551613" y="6200775"/>
            <a:ext cx="2228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A SIMD Array (= 80 SPUs)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5" name="Line 113"/>
          <p:cNvSpPr>
            <a:spLocks noChangeShapeType="1"/>
          </p:cNvSpPr>
          <p:nvPr/>
        </p:nvSpPr>
        <p:spPr bwMode="auto">
          <a:xfrm flipH="1" flipV="1">
            <a:off x="5692775" y="5745163"/>
            <a:ext cx="94615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6" name="AutoShape 114"/>
          <p:cNvSpPr>
            <a:spLocks noChangeArrowheads="1"/>
          </p:cNvSpPr>
          <p:nvPr/>
        </p:nvSpPr>
        <p:spPr bwMode="auto">
          <a:xfrm>
            <a:off x="6584950" y="2886075"/>
            <a:ext cx="287338" cy="27352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x-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굴림" pitchFamily="50" charset="-127"/>
              </a:rPr>
              <a:t>bar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7" name="Text Box 115"/>
          <p:cNvSpPr txBox="1">
            <a:spLocks noChangeArrowheads="1"/>
          </p:cNvSpPr>
          <p:nvPr/>
        </p:nvSpPr>
        <p:spPr bwMode="auto">
          <a:xfrm>
            <a:off x="6999288" y="3644900"/>
            <a:ext cx="614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L2$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Bank1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8" name="Text Box 116"/>
          <p:cNvSpPr txBox="1">
            <a:spLocks noChangeArrowheads="1"/>
          </p:cNvSpPr>
          <p:nvPr/>
        </p:nvSpPr>
        <p:spPr bwMode="auto">
          <a:xfrm>
            <a:off x="6999288" y="4400550"/>
            <a:ext cx="614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L2$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Bank2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9" name="Text Box 117"/>
          <p:cNvSpPr txBox="1">
            <a:spLocks noChangeArrowheads="1"/>
          </p:cNvSpPr>
          <p:nvPr/>
        </p:nvSpPr>
        <p:spPr bwMode="auto">
          <a:xfrm>
            <a:off x="6999288" y="5156200"/>
            <a:ext cx="614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L2$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Bank3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0" name="Line 118"/>
          <p:cNvSpPr>
            <a:spLocks noChangeShapeType="1"/>
          </p:cNvSpPr>
          <p:nvPr/>
        </p:nvSpPr>
        <p:spPr bwMode="auto">
          <a:xfrm flipH="1">
            <a:off x="4492625" y="1719263"/>
            <a:ext cx="1357313" cy="14589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1" name="Line 119"/>
          <p:cNvSpPr>
            <a:spLocks noChangeShapeType="1"/>
          </p:cNvSpPr>
          <p:nvPr/>
        </p:nvSpPr>
        <p:spPr bwMode="auto">
          <a:xfrm flipV="1">
            <a:off x="4502150" y="2732088"/>
            <a:ext cx="2960688" cy="6175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2" name="Text Box 120"/>
          <p:cNvSpPr txBox="1">
            <a:spLocks noChangeArrowheads="1"/>
          </p:cNvSpPr>
          <p:nvPr/>
        </p:nvSpPr>
        <p:spPr bwMode="auto">
          <a:xfrm>
            <a:off x="7648575" y="2644775"/>
            <a:ext cx="10636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A Streaming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Processing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Unit (SPU)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123" name="Group 121"/>
          <p:cNvGrpSpPr>
            <a:grpSpLocks/>
          </p:cNvGrpSpPr>
          <p:nvPr/>
        </p:nvGrpSpPr>
        <p:grpSpPr bwMode="auto">
          <a:xfrm>
            <a:off x="5756275" y="1258888"/>
            <a:ext cx="2590800" cy="1512887"/>
            <a:chOff x="4080" y="707"/>
            <a:chExt cx="1632" cy="953"/>
          </a:xfrm>
        </p:grpSpPr>
        <p:grpSp>
          <p:nvGrpSpPr>
            <p:cNvPr id="124" name="Group 122"/>
            <p:cNvGrpSpPr>
              <a:grpSpLocks/>
            </p:cNvGrpSpPr>
            <p:nvPr/>
          </p:nvGrpSpPr>
          <p:grpSpPr bwMode="auto">
            <a:xfrm>
              <a:off x="4260" y="838"/>
              <a:ext cx="1254" cy="680"/>
              <a:chOff x="384" y="2291"/>
              <a:chExt cx="1254" cy="680"/>
            </a:xfrm>
          </p:grpSpPr>
          <p:sp>
            <p:nvSpPr>
              <p:cNvPr id="126" name="Line 123"/>
              <p:cNvSpPr>
                <a:spLocks noChangeShapeType="1"/>
              </p:cNvSpPr>
              <p:nvPr/>
            </p:nvSpPr>
            <p:spPr bwMode="auto">
              <a:xfrm>
                <a:off x="1187" y="2656"/>
                <a:ext cx="0" cy="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Line 124"/>
              <p:cNvSpPr>
                <a:spLocks noChangeShapeType="1"/>
              </p:cNvSpPr>
              <p:nvPr/>
            </p:nvSpPr>
            <p:spPr bwMode="auto">
              <a:xfrm>
                <a:off x="489" y="265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Line 125"/>
              <p:cNvSpPr>
                <a:spLocks noChangeShapeType="1"/>
              </p:cNvSpPr>
              <p:nvPr/>
            </p:nvSpPr>
            <p:spPr bwMode="auto">
              <a:xfrm>
                <a:off x="645" y="265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Line 126"/>
              <p:cNvSpPr>
                <a:spLocks noChangeShapeType="1"/>
              </p:cNvSpPr>
              <p:nvPr/>
            </p:nvSpPr>
            <p:spPr bwMode="auto">
              <a:xfrm>
                <a:off x="802" y="265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Line 127"/>
              <p:cNvSpPr>
                <a:spLocks noChangeShapeType="1"/>
              </p:cNvSpPr>
              <p:nvPr/>
            </p:nvSpPr>
            <p:spPr bwMode="auto">
              <a:xfrm>
                <a:off x="959" y="265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AutoShape 128"/>
              <p:cNvSpPr>
                <a:spLocks noChangeArrowheads="1"/>
              </p:cNvSpPr>
              <p:nvPr/>
            </p:nvSpPr>
            <p:spPr bwMode="auto">
              <a:xfrm>
                <a:off x="384" y="2345"/>
                <a:ext cx="1254" cy="626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Rectangle 129"/>
              <p:cNvSpPr>
                <a:spLocks noChangeArrowheads="1"/>
              </p:cNvSpPr>
              <p:nvPr/>
            </p:nvSpPr>
            <p:spPr bwMode="auto">
              <a:xfrm>
                <a:off x="1325" y="2449"/>
                <a:ext cx="103" cy="103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702B8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Br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33" name="Line 130"/>
              <p:cNvSpPr>
                <a:spLocks noChangeShapeType="1"/>
              </p:cNvSpPr>
              <p:nvPr/>
            </p:nvSpPr>
            <p:spPr bwMode="auto">
              <a:xfrm>
                <a:off x="1378" y="2292"/>
                <a:ext cx="0" cy="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Rectangle 131"/>
              <p:cNvSpPr>
                <a:spLocks noChangeArrowheads="1"/>
              </p:cNvSpPr>
              <p:nvPr/>
            </p:nvSpPr>
            <p:spPr bwMode="auto">
              <a:xfrm>
                <a:off x="435" y="2814"/>
                <a:ext cx="993" cy="10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0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굴림" pitchFamily="50" charset="-127"/>
                  </a:rPr>
                  <a:t>Register File</a:t>
                </a: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35" name="Line 132"/>
              <p:cNvSpPr>
                <a:spLocks noChangeShapeType="1"/>
              </p:cNvSpPr>
              <p:nvPr/>
            </p:nvSpPr>
            <p:spPr bwMode="auto">
              <a:xfrm>
                <a:off x="1187" y="2291"/>
                <a:ext cx="0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6" name="Rectangle 133"/>
              <p:cNvSpPr>
                <a:spLocks noChangeArrowheads="1"/>
              </p:cNvSpPr>
              <p:nvPr/>
            </p:nvSpPr>
            <p:spPr bwMode="auto">
              <a:xfrm>
                <a:off x="1081" y="2554"/>
                <a:ext cx="210" cy="102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3EC1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Line 134"/>
              <p:cNvSpPr>
                <a:spLocks noChangeShapeType="1"/>
              </p:cNvSpPr>
              <p:nvPr/>
            </p:nvSpPr>
            <p:spPr bwMode="auto">
              <a:xfrm>
                <a:off x="489" y="2292"/>
                <a:ext cx="0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8" name="Line 135"/>
              <p:cNvSpPr>
                <a:spLocks noChangeShapeType="1"/>
              </p:cNvSpPr>
              <p:nvPr/>
            </p:nvSpPr>
            <p:spPr bwMode="auto">
              <a:xfrm>
                <a:off x="645" y="2292"/>
                <a:ext cx="0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9" name="Line 136"/>
              <p:cNvSpPr>
                <a:spLocks noChangeShapeType="1"/>
              </p:cNvSpPr>
              <p:nvPr/>
            </p:nvSpPr>
            <p:spPr bwMode="auto">
              <a:xfrm>
                <a:off x="802" y="2292"/>
                <a:ext cx="0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0" name="Line 137"/>
              <p:cNvSpPr>
                <a:spLocks noChangeShapeType="1"/>
              </p:cNvSpPr>
              <p:nvPr/>
            </p:nvSpPr>
            <p:spPr bwMode="auto">
              <a:xfrm>
                <a:off x="959" y="2292"/>
                <a:ext cx="0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1" name="Rectangle 138"/>
              <p:cNvSpPr>
                <a:spLocks noChangeArrowheads="1"/>
              </p:cNvSpPr>
              <p:nvPr/>
            </p:nvSpPr>
            <p:spPr bwMode="auto">
              <a:xfrm>
                <a:off x="435" y="2555"/>
                <a:ext cx="104" cy="103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3EC1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42" name="Rectangle 139"/>
              <p:cNvSpPr>
                <a:spLocks noChangeArrowheads="1"/>
              </p:cNvSpPr>
              <p:nvPr/>
            </p:nvSpPr>
            <p:spPr bwMode="auto">
              <a:xfrm>
                <a:off x="592" y="2555"/>
                <a:ext cx="104" cy="103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3EC1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749" y="2555"/>
                <a:ext cx="104" cy="103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3EC1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Rectangle 141"/>
              <p:cNvSpPr>
                <a:spLocks noChangeArrowheads="1"/>
              </p:cNvSpPr>
              <p:nvPr/>
            </p:nvSpPr>
            <p:spPr bwMode="auto">
              <a:xfrm>
                <a:off x="906" y="2555"/>
                <a:ext cx="103" cy="103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3EC19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5" name="Line 142"/>
              <p:cNvSpPr>
                <a:spLocks noChangeShapeType="1"/>
              </p:cNvSpPr>
              <p:nvPr/>
            </p:nvSpPr>
            <p:spPr bwMode="auto">
              <a:xfrm flipH="1">
                <a:off x="1428" y="2867"/>
                <a:ext cx="1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Line 143"/>
              <p:cNvSpPr>
                <a:spLocks noChangeShapeType="1"/>
              </p:cNvSpPr>
              <p:nvPr/>
            </p:nvSpPr>
            <p:spPr bwMode="auto">
              <a:xfrm flipV="1">
                <a:off x="1585" y="2292"/>
                <a:ext cx="0" cy="5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25" name="Oval 144"/>
            <p:cNvSpPr>
              <a:spLocks noChangeArrowheads="1"/>
            </p:cNvSpPr>
            <p:nvPr/>
          </p:nvSpPr>
          <p:spPr bwMode="auto">
            <a:xfrm>
              <a:off x="4080" y="707"/>
              <a:ext cx="1632" cy="9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47" name="Text Box 145"/>
          <p:cNvSpPr txBox="1">
            <a:spLocks noChangeArrowheads="1"/>
          </p:cNvSpPr>
          <p:nvPr/>
        </p:nvSpPr>
        <p:spPr bwMode="auto">
          <a:xfrm>
            <a:off x="6065838" y="984250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A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Shader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 Core (= 5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SPUs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rPr>
              <a:t>)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8" name="Line 146"/>
          <p:cNvSpPr>
            <a:spLocks noChangeShapeType="1"/>
          </p:cNvSpPr>
          <p:nvPr/>
        </p:nvSpPr>
        <p:spPr bwMode="auto">
          <a:xfrm flipH="1" flipV="1">
            <a:off x="7034213" y="2043113"/>
            <a:ext cx="665162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6388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35" grpId="0" animBg="1"/>
      <p:bldP spid="37" grpId="0" animBg="1"/>
      <p:bldP spid="40" grpId="0" animBg="1"/>
      <p:bldP spid="41" grpId="0" animBg="1"/>
      <p:bldP spid="59" grpId="0" animBg="1"/>
      <p:bldP spid="62" grpId="0" animBg="1"/>
      <p:bldP spid="63" grpId="0" animBg="1"/>
      <p:bldP spid="81" grpId="0" animBg="1"/>
      <p:bldP spid="84" grpId="0" animBg="1"/>
      <p:bldP spid="85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/>
      <p:bldP spid="115" grpId="0" animBg="1"/>
      <p:bldP spid="116" grpId="0" animBg="1"/>
      <p:bldP spid="117" grpId="0"/>
      <p:bldP spid="118" grpId="0"/>
      <p:bldP spid="119" grpId="0"/>
      <p:bldP spid="120" grpId="0" animBg="1"/>
      <p:bldP spid="120" grpId="1" animBg="1"/>
      <p:bldP spid="121" grpId="0" animBg="1"/>
      <p:bldP spid="121" grpId="1" animBg="1"/>
      <p:bldP spid="122" grpId="0"/>
      <p:bldP spid="122" grpId="1"/>
      <p:bldP spid="147" grpId="0"/>
      <p:bldP spid="147" grpId="1"/>
      <p:bldP spid="148" grpId="0" animBg="1"/>
      <p:bldP spid="1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Baseline Platform</a:t>
            </a:r>
            <a:endParaRPr lang="ko-KR" alt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1798638" y="1268413"/>
            <a:ext cx="5815012" cy="4906962"/>
            <a:chOff x="1798638" y="1268413"/>
            <a:chExt cx="5815012" cy="4906962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1978025" y="1268413"/>
              <a:ext cx="3598863" cy="35877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Command Processor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978025" y="1806575"/>
              <a:ext cx="1800225" cy="35877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Setup Engine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978025" y="2346325"/>
              <a:ext cx="3598863" cy="35877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Ultra-Threaded Dispatch Processor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957638" y="1806575"/>
              <a:ext cx="719137" cy="3587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Inst. $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857750" y="1806575"/>
              <a:ext cx="719138" cy="3587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Const. $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319588" y="2165350"/>
              <a:ext cx="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216525" y="2165350"/>
              <a:ext cx="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2878138" y="2165350"/>
              <a:ext cx="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878138" y="1625600"/>
              <a:ext cx="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798638" y="3119438"/>
              <a:ext cx="4138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978025" y="2886075"/>
              <a:ext cx="2519363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1978025" y="3173413"/>
              <a:ext cx="2519363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641850" y="2886075"/>
              <a:ext cx="360363" cy="1809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LDS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145088" y="288607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CC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Unit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1798638" y="3875088"/>
              <a:ext cx="4138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6" name="Group 36"/>
            <p:cNvGrpSpPr>
              <a:grpSpLocks/>
            </p:cNvGrpSpPr>
            <p:nvPr/>
          </p:nvGrpSpPr>
          <p:grpSpPr bwMode="auto">
            <a:xfrm>
              <a:off x="1978025" y="3641725"/>
              <a:ext cx="2519362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7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Rectangle 38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Rectangle 39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Rectangle 40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Rectangle 41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Rectangle 42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Rectangle 43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Rectangle 44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45" name="Group 45"/>
            <p:cNvGrpSpPr>
              <a:grpSpLocks/>
            </p:cNvGrpSpPr>
            <p:nvPr/>
          </p:nvGrpSpPr>
          <p:grpSpPr bwMode="auto">
            <a:xfrm>
              <a:off x="1978025" y="3929063"/>
              <a:ext cx="2519362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ctangle 46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Rectangle 47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Rectangle 48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Rectangle 49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Rectangle 50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Rectangle 51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Rectangle 52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53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4641850" y="3641725"/>
              <a:ext cx="360362" cy="1809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LDS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5145088" y="364172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CC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Unit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>
              <a:off x="1798638" y="4630738"/>
              <a:ext cx="4138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57" name="Group 58"/>
            <p:cNvGrpSpPr>
              <a:grpSpLocks/>
            </p:cNvGrpSpPr>
            <p:nvPr/>
          </p:nvGrpSpPr>
          <p:grpSpPr bwMode="auto">
            <a:xfrm>
              <a:off x="1978025" y="4397375"/>
              <a:ext cx="2519362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Rectangle 59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Rectangle 60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Rectangle 61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Rectangle 62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Rectangle 63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64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65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Rectangle 66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6" name="Group 67"/>
            <p:cNvGrpSpPr>
              <a:grpSpLocks/>
            </p:cNvGrpSpPr>
            <p:nvPr/>
          </p:nvGrpSpPr>
          <p:grpSpPr bwMode="auto">
            <a:xfrm>
              <a:off x="1978025" y="4684713"/>
              <a:ext cx="2519362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Rectangle 68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69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Rectangle 70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71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72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73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74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Rectangle 75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4641850" y="4397375"/>
              <a:ext cx="360362" cy="1809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LDS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5145088" y="439737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CC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Unit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" name="Line 79"/>
            <p:cNvSpPr>
              <a:spLocks noChangeShapeType="1"/>
            </p:cNvSpPr>
            <p:nvPr/>
          </p:nvSpPr>
          <p:spPr bwMode="auto">
            <a:xfrm>
              <a:off x="1798638" y="5386388"/>
              <a:ext cx="4138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78" name="Group 80"/>
            <p:cNvGrpSpPr>
              <a:grpSpLocks/>
            </p:cNvGrpSpPr>
            <p:nvPr/>
          </p:nvGrpSpPr>
          <p:grpSpPr bwMode="auto">
            <a:xfrm>
              <a:off x="1978025" y="5153025"/>
              <a:ext cx="2519362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Rectangle 81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Rectangle 82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Rectangle 83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Rectangle 84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Rectangle 85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Rectangle 86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Rectangle 87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Rectangle 88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87" name="Group 89"/>
            <p:cNvGrpSpPr>
              <a:grpSpLocks/>
            </p:cNvGrpSpPr>
            <p:nvPr/>
          </p:nvGrpSpPr>
          <p:grpSpPr bwMode="auto">
            <a:xfrm>
              <a:off x="1978025" y="5440363"/>
              <a:ext cx="2519362" cy="180975"/>
              <a:chOff x="158" y="1818"/>
              <a:chExt cx="1587" cy="1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Rectangle 90"/>
              <p:cNvSpPr>
                <a:spLocks noChangeArrowheads="1"/>
              </p:cNvSpPr>
              <p:nvPr/>
            </p:nvSpPr>
            <p:spPr bwMode="auto">
              <a:xfrm>
                <a:off x="15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Rectangle 91"/>
              <p:cNvSpPr>
                <a:spLocks noChangeArrowheads="1"/>
              </p:cNvSpPr>
              <p:nvPr/>
            </p:nvSpPr>
            <p:spPr bwMode="auto">
              <a:xfrm>
                <a:off x="36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Rectangle 92"/>
              <p:cNvSpPr>
                <a:spLocks noChangeArrowheads="1"/>
              </p:cNvSpPr>
              <p:nvPr/>
            </p:nvSpPr>
            <p:spPr bwMode="auto">
              <a:xfrm>
                <a:off x="56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Rectangle 93"/>
              <p:cNvSpPr>
                <a:spLocks noChangeArrowheads="1"/>
              </p:cNvSpPr>
              <p:nvPr/>
            </p:nvSpPr>
            <p:spPr bwMode="auto">
              <a:xfrm>
                <a:off x="770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Rectangle 94"/>
              <p:cNvSpPr>
                <a:spLocks noChangeArrowheads="1"/>
              </p:cNvSpPr>
              <p:nvPr/>
            </p:nvSpPr>
            <p:spPr bwMode="auto">
              <a:xfrm>
                <a:off x="974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Rectangle 95"/>
              <p:cNvSpPr>
                <a:spLocks noChangeArrowheads="1"/>
              </p:cNvSpPr>
              <p:nvPr/>
            </p:nvSpPr>
            <p:spPr bwMode="auto">
              <a:xfrm>
                <a:off x="1178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Rectangle 96"/>
              <p:cNvSpPr>
                <a:spLocks noChangeArrowheads="1"/>
              </p:cNvSpPr>
              <p:nvPr/>
            </p:nvSpPr>
            <p:spPr bwMode="auto">
              <a:xfrm>
                <a:off x="1382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Rectangle 97"/>
              <p:cNvSpPr>
                <a:spLocks noChangeArrowheads="1"/>
              </p:cNvSpPr>
              <p:nvPr/>
            </p:nvSpPr>
            <p:spPr bwMode="auto">
              <a:xfrm>
                <a:off x="1586" y="1818"/>
                <a:ext cx="159" cy="11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99CC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6" name="Rectangle 98"/>
            <p:cNvSpPr>
              <a:spLocks noChangeArrowheads="1"/>
            </p:cNvSpPr>
            <p:nvPr/>
          </p:nvSpPr>
          <p:spPr bwMode="auto">
            <a:xfrm>
              <a:off x="4641850" y="5153025"/>
              <a:ext cx="360362" cy="1809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LDS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7" name="Rectangle 99"/>
            <p:cNvSpPr>
              <a:spLocks noChangeArrowheads="1"/>
            </p:cNvSpPr>
            <p:nvPr/>
          </p:nvSpPr>
          <p:spPr bwMode="auto">
            <a:xfrm>
              <a:off x="5145088" y="515302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CC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Unit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8" name="Line 100"/>
            <p:cNvSpPr>
              <a:spLocks noChangeShapeType="1"/>
            </p:cNvSpPr>
            <p:nvPr/>
          </p:nvSpPr>
          <p:spPr bwMode="auto">
            <a:xfrm flipV="1">
              <a:off x="1798638" y="2525713"/>
              <a:ext cx="0" cy="2860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Line 101"/>
            <p:cNvSpPr>
              <a:spLocks noChangeShapeType="1"/>
            </p:cNvSpPr>
            <p:nvPr/>
          </p:nvSpPr>
          <p:spPr bwMode="auto">
            <a:xfrm flipH="1">
              <a:off x="1798638" y="2525713"/>
              <a:ext cx="179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Rectangle 102"/>
            <p:cNvSpPr>
              <a:spLocks noChangeArrowheads="1"/>
            </p:cNvSpPr>
            <p:nvPr/>
          </p:nvSpPr>
          <p:spPr bwMode="auto">
            <a:xfrm>
              <a:off x="5937250" y="288607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L1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TEX$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1" name="Rectangle 103"/>
            <p:cNvSpPr>
              <a:spLocks noChangeArrowheads="1"/>
            </p:cNvSpPr>
            <p:nvPr/>
          </p:nvSpPr>
          <p:spPr bwMode="auto">
            <a:xfrm>
              <a:off x="5937250" y="364172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L1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TEX$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2" name="Rectangle 104"/>
            <p:cNvSpPr>
              <a:spLocks noChangeArrowheads="1"/>
            </p:cNvSpPr>
            <p:nvPr/>
          </p:nvSpPr>
          <p:spPr bwMode="auto">
            <a:xfrm>
              <a:off x="5937250" y="439737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L1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TEX$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3" name="Rectangle 105"/>
            <p:cNvSpPr>
              <a:spLocks noChangeArrowheads="1"/>
            </p:cNvSpPr>
            <p:nvPr/>
          </p:nvSpPr>
          <p:spPr bwMode="auto">
            <a:xfrm>
              <a:off x="5937250" y="5153025"/>
              <a:ext cx="431800" cy="4683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L1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TEX$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4" name="Line 106"/>
            <p:cNvSpPr>
              <a:spLocks noChangeShapeType="1"/>
            </p:cNvSpPr>
            <p:nvPr/>
          </p:nvSpPr>
          <p:spPr bwMode="auto">
            <a:xfrm>
              <a:off x="6369050" y="311943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Line 107"/>
            <p:cNvSpPr>
              <a:spLocks noChangeShapeType="1"/>
            </p:cNvSpPr>
            <p:nvPr/>
          </p:nvSpPr>
          <p:spPr bwMode="auto">
            <a:xfrm>
              <a:off x="6369050" y="387508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Line 108"/>
            <p:cNvSpPr>
              <a:spLocks noChangeShapeType="1"/>
            </p:cNvSpPr>
            <p:nvPr/>
          </p:nvSpPr>
          <p:spPr bwMode="auto">
            <a:xfrm>
              <a:off x="6369050" y="463073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Line 109"/>
            <p:cNvSpPr>
              <a:spLocks noChangeShapeType="1"/>
            </p:cNvSpPr>
            <p:nvPr/>
          </p:nvSpPr>
          <p:spPr bwMode="auto">
            <a:xfrm>
              <a:off x="6369050" y="538638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Text Box 110"/>
            <p:cNvSpPr txBox="1">
              <a:spLocks noChangeArrowheads="1"/>
            </p:cNvSpPr>
            <p:nvPr/>
          </p:nvSpPr>
          <p:spPr bwMode="auto">
            <a:xfrm>
              <a:off x="6999288" y="2889250"/>
              <a:ext cx="614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Bank0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9" name="Text Box 111"/>
            <p:cNvSpPr txBox="1">
              <a:spLocks noChangeArrowheads="1"/>
            </p:cNvSpPr>
            <p:nvPr/>
          </p:nvSpPr>
          <p:spPr bwMode="auto">
            <a:xfrm>
              <a:off x="1798638" y="5891213"/>
              <a:ext cx="4570412" cy="284162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Render Back-Ends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1" name="AutoShape 114"/>
            <p:cNvSpPr>
              <a:spLocks noChangeArrowheads="1"/>
            </p:cNvSpPr>
            <p:nvPr/>
          </p:nvSpPr>
          <p:spPr bwMode="auto">
            <a:xfrm>
              <a:off x="6584950" y="2886075"/>
              <a:ext cx="287338" cy="273526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x-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bar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2" name="Text Box 115"/>
            <p:cNvSpPr txBox="1">
              <a:spLocks noChangeArrowheads="1"/>
            </p:cNvSpPr>
            <p:nvPr/>
          </p:nvSpPr>
          <p:spPr bwMode="auto">
            <a:xfrm>
              <a:off x="6999288" y="3644900"/>
              <a:ext cx="614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Bank1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3" name="Text Box 116"/>
            <p:cNvSpPr txBox="1">
              <a:spLocks noChangeArrowheads="1"/>
            </p:cNvSpPr>
            <p:nvPr/>
          </p:nvSpPr>
          <p:spPr bwMode="auto">
            <a:xfrm>
              <a:off x="6999288" y="4400550"/>
              <a:ext cx="614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Bank2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4" name="Text Box 117"/>
            <p:cNvSpPr txBox="1">
              <a:spLocks noChangeArrowheads="1"/>
            </p:cNvSpPr>
            <p:nvPr/>
          </p:nvSpPr>
          <p:spPr bwMode="auto">
            <a:xfrm>
              <a:off x="6999288" y="5156200"/>
              <a:ext cx="614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Bank3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104503" y="1630656"/>
            <a:ext cx="6925470" cy="4222750"/>
            <a:chOff x="971550" y="620713"/>
            <a:chExt cx="2770188" cy="168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0" name="Rectangle 2"/>
            <p:cNvSpPr>
              <a:spLocks noChangeArrowheads="1"/>
            </p:cNvSpPr>
            <p:nvPr/>
          </p:nvSpPr>
          <p:spPr bwMode="auto">
            <a:xfrm>
              <a:off x="971550" y="620713"/>
              <a:ext cx="611188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74B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Core 0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1" name="Rectangle 3"/>
            <p:cNvSpPr>
              <a:spLocks noChangeArrowheads="1"/>
            </p:cNvSpPr>
            <p:nvPr/>
          </p:nvSpPr>
          <p:spPr bwMode="auto">
            <a:xfrm>
              <a:off x="1690688" y="620713"/>
              <a:ext cx="611187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74B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Core 1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2" name="Rectangle 4"/>
            <p:cNvSpPr>
              <a:spLocks noChangeArrowheads="1"/>
            </p:cNvSpPr>
            <p:nvPr/>
          </p:nvSpPr>
          <p:spPr bwMode="auto">
            <a:xfrm>
              <a:off x="2409825" y="620713"/>
              <a:ext cx="1331913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76B9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GPU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3" name="Rectangle 5"/>
            <p:cNvSpPr>
              <a:spLocks noChangeArrowheads="1"/>
            </p:cNvSpPr>
            <p:nvPr/>
          </p:nvSpPr>
          <p:spPr bwMode="auto">
            <a:xfrm>
              <a:off x="971550" y="1338263"/>
              <a:ext cx="611188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 0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4" name="Rectangle 6"/>
            <p:cNvSpPr>
              <a:spLocks noChangeArrowheads="1"/>
            </p:cNvSpPr>
            <p:nvPr/>
          </p:nvSpPr>
          <p:spPr bwMode="auto">
            <a:xfrm>
              <a:off x="1690688" y="1338263"/>
              <a:ext cx="611187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 1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5" name="Rectangle 7"/>
            <p:cNvSpPr>
              <a:spLocks noChangeArrowheads="1"/>
            </p:cNvSpPr>
            <p:nvPr/>
          </p:nvSpPr>
          <p:spPr bwMode="auto">
            <a:xfrm>
              <a:off x="2409825" y="1338263"/>
              <a:ext cx="611188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 2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6" name="Rectangle 8"/>
            <p:cNvSpPr>
              <a:spLocks noChangeArrowheads="1"/>
            </p:cNvSpPr>
            <p:nvPr/>
          </p:nvSpPr>
          <p:spPr bwMode="auto">
            <a:xfrm>
              <a:off x="3130550" y="1338263"/>
              <a:ext cx="611188" cy="61118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L2$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rPr>
                <a:t>Bank 3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7" name="Rectangle 9"/>
            <p:cNvSpPr>
              <a:spLocks noChangeArrowheads="1"/>
            </p:cNvSpPr>
            <p:nvPr/>
          </p:nvSpPr>
          <p:spPr bwMode="auto">
            <a:xfrm>
              <a:off x="971550" y="2057400"/>
              <a:ext cx="611188" cy="2524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3366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MC 0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8" name="Rectangle 10"/>
            <p:cNvSpPr>
              <a:spLocks noChangeArrowheads="1"/>
            </p:cNvSpPr>
            <p:nvPr/>
          </p:nvSpPr>
          <p:spPr bwMode="auto">
            <a:xfrm>
              <a:off x="1690688" y="2057400"/>
              <a:ext cx="611187" cy="2524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3366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MC 1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9" name="Rectangle 11"/>
            <p:cNvSpPr>
              <a:spLocks noChangeArrowheads="1"/>
            </p:cNvSpPr>
            <p:nvPr/>
          </p:nvSpPr>
          <p:spPr bwMode="auto">
            <a:xfrm>
              <a:off x="2409825" y="2057400"/>
              <a:ext cx="611188" cy="2524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3366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MC 2</a:t>
              </a:r>
              <a:endParaRPr kumimoji="1" lang="ko-KR" altLang="ko-KR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0" name="Rectangle 12"/>
            <p:cNvSpPr>
              <a:spLocks noChangeArrowheads="1"/>
            </p:cNvSpPr>
            <p:nvPr/>
          </p:nvSpPr>
          <p:spPr bwMode="auto">
            <a:xfrm>
              <a:off x="3130550" y="2057400"/>
              <a:ext cx="611188" cy="2524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3366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굴림" pitchFamily="50" charset="-127"/>
                </a:rPr>
                <a:t>MC 3</a:t>
              </a:r>
              <a:endParaRPr kumimoji="1" lang="ko-KR" altLang="ko-K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6099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17986 -0.1898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-94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3248527" y="2890391"/>
            <a:ext cx="5815263" cy="108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COMPASS Usage Model</a:t>
            </a:r>
            <a:endParaRPr lang="ko-KR" alt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56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Profile and Select the Best </a:t>
            </a:r>
            <a:r>
              <a:rPr lang="en-US" altLang="ko-KR" dirty="0" err="1" smtClean="0"/>
              <a:t>Shader</a:t>
            </a:r>
            <a:endParaRPr lang="ko-KR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87" y="975096"/>
            <a:ext cx="31432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743039" y="4306497"/>
            <a:ext cx="7646199" cy="1872000"/>
            <a:chOff x="405416" y="4141090"/>
            <a:chExt cx="7646199" cy="187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5400000"/>
            <a:lightRig rig="threePt" dir="t"/>
          </a:scene3d>
        </p:grpSpPr>
        <p:grpSp>
          <p:nvGrpSpPr>
            <p:cNvPr id="28" name="Group 27"/>
            <p:cNvGrpSpPr/>
            <p:nvPr/>
          </p:nvGrpSpPr>
          <p:grpSpPr>
            <a:xfrm>
              <a:off x="195696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24" name="Flowchart: Alternate Process 23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rPr>
                  <a:t>Markov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♦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♦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0541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33" name="Flowchart: Alternate Process 32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rPr>
                  <a:t>Stride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♣</a:t>
                </a:r>
                <a:endParaRPr lang="ko-KR" altLang="en-US" sz="18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♣</a:t>
                </a:r>
                <a:endParaRPr lang="ko-KR" altLang="en-US" sz="18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50851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37" name="Flowchart: Alternate Process 36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rPr>
                  <a:t>Delta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♠</a:t>
                </a:r>
                <a:endParaRPr lang="ko-KR" altLang="en-US" sz="1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/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/>
                  <a:t>♠</a:t>
                </a:r>
                <a:endParaRPr lang="ko-KR" altLang="en-US" sz="1800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060066" y="4141090"/>
              <a:ext cx="1440000" cy="1872000"/>
              <a:chOff x="928468" y="1244991"/>
              <a:chExt cx="1440000" cy="1872000"/>
            </a:xfrm>
            <a:effectLst/>
          </p:grpSpPr>
          <p:sp>
            <p:nvSpPr>
              <p:cNvPr id="41" name="Flowchart: Alternate Process 40"/>
              <p:cNvSpPr/>
              <p:nvPr/>
            </p:nvSpPr>
            <p:spPr bwMode="auto">
              <a:xfrm>
                <a:off x="928468" y="1244991"/>
                <a:ext cx="1440000" cy="1872000"/>
              </a:xfrm>
              <a:prstGeom prst="flowChartAlternateProcess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  <a:effectLst/>
                    <a:latin typeface="Arial" charset="0"/>
                  </a:rPr>
                  <a:t>Region</a:t>
                </a:r>
                <a:endParaRPr kumimoji="0" lang="ko-KR" altLang="en-US" sz="2800" b="1" i="0" u="none" strike="noStrike" cap="none" normalizeH="0" baseline="0" dirty="0" smtClean="0">
                  <a:ln>
                    <a:noFill/>
                  </a:ln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28469" y="1251206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♥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0800000">
                <a:off x="1974574" y="2501438"/>
                <a:ext cx="39389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ko-KR" sz="16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ko-KR" altLang="en-US" sz="1800" dirty="0" smtClean="0">
                    <a:solidFill>
                      <a:srgbClr xmlns:mc="http://schemas.openxmlformats.org/markup-compatibility/2006" xmlns:a14="http://schemas.microsoft.com/office/drawing/2010/main" val="FF0000" mc:Ignorable=""/>
                    </a:solidFill>
                  </a:rPr>
                  <a:t>♥</a:t>
                </a:r>
                <a:endParaRPr lang="ko-KR" altLang="en-US" sz="1800" dirty="0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endParaRPr>
              </a:p>
            </p:txBody>
          </p:sp>
        </p:grpSp>
        <p:sp>
          <p:nvSpPr>
            <p:cNvPr id="46" name="Flowchart: Alternate Process 45"/>
            <p:cNvSpPr/>
            <p:nvPr/>
          </p:nvSpPr>
          <p:spPr bwMode="auto">
            <a:xfrm>
              <a:off x="6611615" y="4141090"/>
              <a:ext cx="1440000" cy="1872000"/>
            </a:xfrm>
            <a:prstGeom prst="flowChartAlternateProcess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800" b="1" i="0" u="none" strike="noStrike" cap="none" normalizeH="0" baseline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33500" y="3819525"/>
            <a:ext cx="8495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?</a:t>
            </a:r>
            <a:endParaRPr lang="ko-KR" alt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534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15 4.44444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4.44444E-6 L 0.30729 4.44444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29 4.44444E-6 L 0.46441 4.44444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theme/theme1.xml><?xml version="1.0" encoding="utf-8"?>
<a:theme xmlns:a="http://schemas.openxmlformats.org/drawingml/2006/main" name="powerpoint_template">
  <a:themeElements>
    <a:clrScheme name="powerpoint_template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powerpoint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99CC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99CC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template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41861</TotalTime>
  <Words>1070</Words>
  <Application>Microsoft Office PowerPoint</Application>
  <PresentationFormat>On-screen Show (4:3)</PresentationFormat>
  <Paragraphs>616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powerpoint_template</vt:lpstr>
      <vt:lpstr>PowerPoint Presentation</vt:lpstr>
      <vt:lpstr>Integrated GPU</vt:lpstr>
      <vt:lpstr>Idle Integrated GPU</vt:lpstr>
      <vt:lpstr>Compute Shader Assisted Prefetching</vt:lpstr>
      <vt:lpstr>PowerPoint Presentation</vt:lpstr>
      <vt:lpstr>Baseline GPU Architecture</vt:lpstr>
      <vt:lpstr>Baseline Platform</vt:lpstr>
      <vt:lpstr>PowerPoint Presentation</vt:lpstr>
      <vt:lpstr>Profile and Select the Best Shader</vt:lpstr>
      <vt:lpstr>Application Provider’s Choice</vt:lpstr>
      <vt:lpstr>Application Provider’s Custom Shader</vt:lpstr>
      <vt:lpstr>PowerPoint Presentation</vt:lpstr>
      <vt:lpstr>Step 1: Shader Setup</vt:lpstr>
      <vt:lpstr>Step 2: Prefetcher Access</vt:lpstr>
      <vt:lpstr>Step 3: Indexing (Selecting a Thread)</vt:lpstr>
      <vt:lpstr>Step 4: Execute a COMPASS Shader</vt:lpstr>
      <vt:lpstr>Step 5: Prefetch!</vt:lpstr>
      <vt:lpstr>PowerPoint Presentation</vt:lpstr>
      <vt:lpstr>Opportunities and Challenges</vt:lpstr>
      <vt:lpstr>High Latency and Low Throughput</vt:lpstr>
      <vt:lpstr>PowerPoint Presentation</vt:lpstr>
      <vt:lpstr>Simulation Framework</vt:lpstr>
      <vt:lpstr>Stride COMPASS (462.libquantum)</vt:lpstr>
      <vt:lpstr>Overall Result</vt:lpstr>
      <vt:lpstr>Conclusion</vt:lpstr>
    </vt:vector>
  </TitlesOfParts>
  <Company>GT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presentation title</dc:title>
  <dc:creator>DWoo</dc:creator>
  <cp:lastModifiedBy>DWoo</cp:lastModifiedBy>
  <cp:revision>1427</cp:revision>
  <dcterms:created xsi:type="dcterms:W3CDTF">2006-05-06T02:01:00Z</dcterms:created>
  <dcterms:modified xsi:type="dcterms:W3CDTF">2010-03-18T03:32:15Z</dcterms:modified>
</cp:coreProperties>
</file>