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4.xml" ContentType="application/vnd.openxmlformats-officedocument.drawingml.chart+xml"/>
  <Override PartName="/ppt/notesSlides/notesSlide27.xml" ContentType="application/vnd.openxmlformats-officedocument.presentationml.notesSlide+xml"/>
  <Override PartName="/ppt/charts/chart5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33.xml" ContentType="application/vnd.openxmlformats-officedocument.presentationml.notesSlide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50" r:id="rId2"/>
    <p:sldId id="339" r:id="rId3"/>
    <p:sldId id="351" r:id="rId4"/>
    <p:sldId id="291" r:id="rId5"/>
    <p:sldId id="367" r:id="rId6"/>
    <p:sldId id="293" r:id="rId7"/>
    <p:sldId id="296" r:id="rId8"/>
    <p:sldId id="344" r:id="rId9"/>
    <p:sldId id="341" r:id="rId10"/>
    <p:sldId id="300" r:id="rId11"/>
    <p:sldId id="356" r:id="rId12"/>
    <p:sldId id="357" r:id="rId13"/>
    <p:sldId id="358" r:id="rId14"/>
    <p:sldId id="359" r:id="rId15"/>
    <p:sldId id="304" r:id="rId16"/>
    <p:sldId id="306" r:id="rId17"/>
    <p:sldId id="307" r:id="rId18"/>
    <p:sldId id="308" r:id="rId19"/>
    <p:sldId id="336" r:id="rId20"/>
    <p:sldId id="337" r:id="rId21"/>
    <p:sldId id="332" r:id="rId22"/>
    <p:sldId id="311" r:id="rId23"/>
    <p:sldId id="312" r:id="rId24"/>
    <p:sldId id="313" r:id="rId25"/>
    <p:sldId id="314" r:id="rId26"/>
    <p:sldId id="373" r:id="rId27"/>
    <p:sldId id="375" r:id="rId28"/>
    <p:sldId id="349" r:id="rId29"/>
    <p:sldId id="335" r:id="rId30"/>
    <p:sldId id="317" r:id="rId31"/>
    <p:sldId id="377" r:id="rId32"/>
    <p:sldId id="378" r:id="rId33"/>
    <p:sldId id="379" r:id="rId34"/>
    <p:sldId id="380" r:id="rId35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1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1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1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xmlns:mc="http://schemas.openxmlformats.org/markup-compatibility/2006" xmlns:a14="http://schemas.microsoft.com/office/drawing/2010/main" val="FF0000" mc:Ignorable="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xmlns:mc="http://schemas.openxmlformats.org/markup-compatibility/2006" xmlns:a14="http://schemas.microsoft.com/office/drawing/2010/main" val="CC00CC" mc:Ignorable=""/>
    <a:srgbClr xmlns:mc="http://schemas.openxmlformats.org/markup-compatibility/2006" xmlns:a14="http://schemas.microsoft.com/office/drawing/2010/main" val="FF00FF" mc:Ignorable=""/>
    <a:srgbClr xmlns:mc="http://schemas.openxmlformats.org/markup-compatibility/2006" xmlns:a14="http://schemas.microsoft.com/office/drawing/2010/main" val="FF66FF" mc:Ignorable=""/>
    <a:srgbClr xmlns:mc="http://schemas.openxmlformats.org/markup-compatibility/2006" xmlns:a14="http://schemas.microsoft.com/office/drawing/2010/main" val="009900" mc:Ignorable=""/>
    <a:srgbClr xmlns:mc="http://schemas.openxmlformats.org/markup-compatibility/2006" xmlns:a14="http://schemas.microsoft.com/office/drawing/2010/main" val="33CC33" mc:Ignorable=""/>
    <a:srgbClr xmlns:mc="http://schemas.openxmlformats.org/markup-compatibility/2006" xmlns:a14="http://schemas.microsoft.com/office/drawing/2010/main" val="CC9900" mc:Ignorable=""/>
    <a:srgbClr xmlns:mc="http://schemas.openxmlformats.org/markup-compatibility/2006" xmlns:a14="http://schemas.microsoft.com/office/drawing/2010/main" val="FFCC00" mc:Ignorable=""/>
    <a:srgbClr xmlns:mc="http://schemas.openxmlformats.org/markup-compatibility/2006" xmlns:a14="http://schemas.microsoft.com/office/drawing/2010/main" val="8DB3F6" mc:Ignorable=""/>
    <a:srgbClr xmlns:mc="http://schemas.openxmlformats.org/markup-compatibility/2006" xmlns:a14="http://schemas.microsoft.com/office/drawing/2010/main" val="3366FF" mc:Ignorable=""/>
    <a:srgbClr xmlns:mc="http://schemas.openxmlformats.org/markup-compatibility/2006" xmlns:a14="http://schemas.microsoft.com/office/drawing/2010/main" val="D9AC29" mc:Ignorable="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18" autoAdjust="0"/>
    <p:restoredTop sz="99682" autoAdjust="0"/>
  </p:normalViewPr>
  <p:slideViewPr>
    <p:cSldViewPr snapToGrid="0" showGuides="1">
      <p:cViewPr varScale="1">
        <p:scale>
          <a:sx n="117" d="100"/>
          <a:sy n="117" d="100"/>
        </p:scale>
        <p:origin x="-1554" y="-108"/>
      </p:cViewPr>
      <p:guideLst>
        <p:guide orient="horz" pos="2160"/>
        <p:guide orient="horz" pos="3862"/>
        <p:guide pos="1452"/>
        <p:guide pos="43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42"/>
    </p:cViewPr>
  </p:sorterViewPr>
  <p:notesViewPr>
    <p:cSldViewPr snapToGrid="0" showGuides="1">
      <p:cViewPr>
        <p:scale>
          <a:sx n="100" d="100"/>
          <a:sy n="100" d="100"/>
        </p:scale>
        <p:origin x="-3408" y="-60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429.mcf</a:t>
            </a:r>
            <a:endParaRPr lang="en-US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32KB</c:v>
                </c:pt>
              </c:strCache>
            </c:strRef>
          </c:tx>
          <c:spPr>
            <a:ln>
              <a:solidFill>
                <a:srgbClr xmlns:mc="http://schemas.openxmlformats.org/markup-compatibility/2006" xmlns:a14="http://schemas.microsoft.com/office/drawing/2010/main" val="ED8A59" mc:Ignorable=""/>
              </a:solidFill>
            </a:ln>
          </c:spPr>
          <c:marker>
            <c:symbol val="none"/>
          </c:marker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altLang="en-US" dirty="0" smtClean="0"/>
                      <a:t>32KB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elete val="1"/>
          </c:dLbls>
          <c:cat>
            <c:numRef>
              <c:f>Sheet1!$B$1:$H$1</c:f>
              <c:numCache>
                <c:formatCode>General</c:formatCode>
                <c:ptCount val="7"/>
                <c:pt idx="0">
                  <c:v>64</c:v>
                </c:pt>
                <c:pt idx="1">
                  <c:v>128</c:v>
                </c:pt>
                <c:pt idx="2">
                  <c:v>256</c:v>
                </c:pt>
                <c:pt idx="3">
                  <c:v>512</c:v>
                </c:pt>
                <c:pt idx="4">
                  <c:v>1024</c:v>
                </c:pt>
                <c:pt idx="5">
                  <c:v>2048</c:v>
                </c:pt>
                <c:pt idx="6">
                  <c:v>4096</c:v>
                </c:pt>
              </c:numCache>
            </c:numRef>
          </c:cat>
          <c:val>
            <c:numRef>
              <c:f>Sheet1!$B$2:$H$2</c:f>
              <c:numCache>
                <c:formatCode>General</c:formatCode>
                <c:ptCount val="7"/>
                <c:pt idx="0">
                  <c:v>10.8658</c:v>
                </c:pt>
                <c:pt idx="1">
                  <c:v>6.4260999999999999</c:v>
                </c:pt>
                <c:pt idx="2">
                  <c:v>4.2104999999999997</c:v>
                </c:pt>
                <c:pt idx="3">
                  <c:v>3.8504999999999998</c:v>
                </c:pt>
                <c:pt idx="4">
                  <c:v>12.2013</c:v>
                </c:pt>
                <c:pt idx="5">
                  <c:v>28.4467</c:v>
                </c:pt>
                <c:pt idx="6">
                  <c:v>27.240300000000001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64KB</c:v>
                </c:pt>
              </c:strCache>
            </c:strRef>
          </c:tx>
          <c:spPr>
            <a:ln>
              <a:solidFill>
                <a:srgbClr xmlns:mc="http://schemas.openxmlformats.org/markup-compatibility/2006" xmlns:a14="http://schemas.microsoft.com/office/drawing/2010/main" val="DB8A6C" mc:Ignorable=""/>
              </a:solidFill>
            </a:ln>
          </c:spPr>
          <c:marker>
            <c:symbol val="none"/>
          </c:marker>
          <c:dLbls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altLang="en-US" dirty="0" smtClean="0"/>
                      <a:t>64KB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elete val="1"/>
          </c:dLbls>
          <c:cat>
            <c:numRef>
              <c:f>Sheet1!$B$1:$H$1</c:f>
              <c:numCache>
                <c:formatCode>General</c:formatCode>
                <c:ptCount val="7"/>
                <c:pt idx="0">
                  <c:v>64</c:v>
                </c:pt>
                <c:pt idx="1">
                  <c:v>128</c:v>
                </c:pt>
                <c:pt idx="2">
                  <c:v>256</c:v>
                </c:pt>
                <c:pt idx="3">
                  <c:v>512</c:v>
                </c:pt>
                <c:pt idx="4">
                  <c:v>1024</c:v>
                </c:pt>
                <c:pt idx="5">
                  <c:v>2048</c:v>
                </c:pt>
                <c:pt idx="6">
                  <c:v>4096</c:v>
                </c:pt>
              </c:numCache>
            </c:numRef>
          </c:cat>
          <c:val>
            <c:numRef>
              <c:f>Sheet1!$B$3:$H$3</c:f>
              <c:numCache>
                <c:formatCode>General</c:formatCode>
                <c:ptCount val="7"/>
                <c:pt idx="0">
                  <c:v>10.710699999999999</c:v>
                </c:pt>
                <c:pt idx="1">
                  <c:v>6.2580999999999998</c:v>
                </c:pt>
                <c:pt idx="2">
                  <c:v>3.9196</c:v>
                </c:pt>
                <c:pt idx="3">
                  <c:v>2.7124999999999999</c:v>
                </c:pt>
                <c:pt idx="4">
                  <c:v>3.1819999999999999</c:v>
                </c:pt>
                <c:pt idx="5">
                  <c:v>8.6882000000000001</c:v>
                </c:pt>
                <c:pt idx="6">
                  <c:v>25.874300000000002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128KB</c:v>
                </c:pt>
              </c:strCache>
            </c:strRef>
          </c:tx>
          <c:spPr>
            <a:ln>
              <a:solidFill>
                <a:srgbClr xmlns:mc="http://schemas.openxmlformats.org/markup-compatibility/2006" xmlns:a14="http://schemas.microsoft.com/office/drawing/2010/main" val="C88A7E" mc:Ignorable="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Sheet1!$B$1:$H$1</c:f>
              <c:numCache>
                <c:formatCode>General</c:formatCode>
                <c:ptCount val="7"/>
                <c:pt idx="0">
                  <c:v>64</c:v>
                </c:pt>
                <c:pt idx="1">
                  <c:v>128</c:v>
                </c:pt>
                <c:pt idx="2">
                  <c:v>256</c:v>
                </c:pt>
                <c:pt idx="3">
                  <c:v>512</c:v>
                </c:pt>
                <c:pt idx="4">
                  <c:v>1024</c:v>
                </c:pt>
                <c:pt idx="5">
                  <c:v>2048</c:v>
                </c:pt>
                <c:pt idx="6">
                  <c:v>4096</c:v>
                </c:pt>
              </c:numCache>
            </c:numRef>
          </c:cat>
          <c:val>
            <c:numRef>
              <c:f>Sheet1!$B$4:$H$4</c:f>
              <c:numCache>
                <c:formatCode>General</c:formatCode>
                <c:ptCount val="7"/>
                <c:pt idx="0">
                  <c:v>10.6326</c:v>
                </c:pt>
                <c:pt idx="1">
                  <c:v>6.1811999999999996</c:v>
                </c:pt>
                <c:pt idx="2">
                  <c:v>3.8220999999999998</c:v>
                </c:pt>
                <c:pt idx="3">
                  <c:v>2.5171999999999999</c:v>
                </c:pt>
                <c:pt idx="4">
                  <c:v>1.8097000000000001</c:v>
                </c:pt>
                <c:pt idx="5">
                  <c:v>1.5168999999999999</c:v>
                </c:pt>
                <c:pt idx="6">
                  <c:v>5.9337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256KB</c:v>
                </c:pt>
              </c:strCache>
            </c:strRef>
          </c:tx>
          <c:spPr>
            <a:ln>
              <a:solidFill>
                <a:srgbClr xmlns:mc="http://schemas.openxmlformats.org/markup-compatibility/2006" xmlns:a14="http://schemas.microsoft.com/office/drawing/2010/main" val="B68A91" mc:Ignorable="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Sheet1!$B$1:$H$1</c:f>
              <c:numCache>
                <c:formatCode>General</c:formatCode>
                <c:ptCount val="7"/>
                <c:pt idx="0">
                  <c:v>64</c:v>
                </c:pt>
                <c:pt idx="1">
                  <c:v>128</c:v>
                </c:pt>
                <c:pt idx="2">
                  <c:v>256</c:v>
                </c:pt>
                <c:pt idx="3">
                  <c:v>512</c:v>
                </c:pt>
                <c:pt idx="4">
                  <c:v>1024</c:v>
                </c:pt>
                <c:pt idx="5">
                  <c:v>2048</c:v>
                </c:pt>
                <c:pt idx="6">
                  <c:v>4096</c:v>
                </c:pt>
              </c:numCache>
            </c:numRef>
          </c:cat>
          <c:val>
            <c:numRef>
              <c:f>Sheet1!$B$5:$H$5</c:f>
              <c:numCache>
                <c:formatCode>General</c:formatCode>
                <c:ptCount val="7"/>
                <c:pt idx="0">
                  <c:v>10.583299999999999</c:v>
                </c:pt>
                <c:pt idx="1">
                  <c:v>6.1378000000000004</c:v>
                </c:pt>
                <c:pt idx="2">
                  <c:v>3.7747000000000002</c:v>
                </c:pt>
                <c:pt idx="3">
                  <c:v>2.4535</c:v>
                </c:pt>
                <c:pt idx="4">
                  <c:v>1.6741999999999999</c:v>
                </c:pt>
                <c:pt idx="5">
                  <c:v>1.1826000000000001</c:v>
                </c:pt>
                <c:pt idx="6">
                  <c:v>1.0141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512KB</c:v>
                </c:pt>
              </c:strCache>
            </c:strRef>
          </c:tx>
          <c:spPr>
            <a:ln>
              <a:solidFill>
                <a:srgbClr xmlns:mc="http://schemas.openxmlformats.org/markup-compatibility/2006" xmlns:a14="http://schemas.microsoft.com/office/drawing/2010/main" val="A38AA3" mc:Ignorable=""/>
              </a:solidFill>
            </a:ln>
          </c:spPr>
          <c:marker>
            <c:symbol val="none"/>
          </c:marker>
          <c:cat>
            <c:numRef>
              <c:f>Sheet1!$B$1:$H$1</c:f>
              <c:numCache>
                <c:formatCode>General</c:formatCode>
                <c:ptCount val="7"/>
                <c:pt idx="0">
                  <c:v>64</c:v>
                </c:pt>
                <c:pt idx="1">
                  <c:v>128</c:v>
                </c:pt>
                <c:pt idx="2">
                  <c:v>256</c:v>
                </c:pt>
                <c:pt idx="3">
                  <c:v>512</c:v>
                </c:pt>
                <c:pt idx="4">
                  <c:v>1024</c:v>
                </c:pt>
                <c:pt idx="5">
                  <c:v>2048</c:v>
                </c:pt>
                <c:pt idx="6">
                  <c:v>4096</c:v>
                </c:pt>
              </c:numCache>
            </c:numRef>
          </c:cat>
          <c:val>
            <c:numRef>
              <c:f>Sheet1!$B$6:$H$6</c:f>
              <c:numCache>
                <c:formatCode>General</c:formatCode>
                <c:ptCount val="7"/>
                <c:pt idx="0">
                  <c:v>10.543699999999999</c:v>
                </c:pt>
                <c:pt idx="1">
                  <c:v>6.1063999999999998</c:v>
                </c:pt>
                <c:pt idx="2">
                  <c:v>3.7462</c:v>
                </c:pt>
                <c:pt idx="3">
                  <c:v>2.4217</c:v>
                </c:pt>
                <c:pt idx="4">
                  <c:v>1.6293</c:v>
                </c:pt>
                <c:pt idx="5">
                  <c:v>1.1185</c:v>
                </c:pt>
                <c:pt idx="6">
                  <c:v>0.79649999999999999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1MB</c:v>
                </c:pt>
              </c:strCache>
            </c:strRef>
          </c:tx>
          <c:spPr>
            <a:ln>
              <a:solidFill>
                <a:srgbClr xmlns:mc="http://schemas.openxmlformats.org/markup-compatibility/2006" xmlns:a14="http://schemas.microsoft.com/office/drawing/2010/main" val="918AB6" mc:Ignorable=""/>
              </a:solidFill>
            </a:ln>
          </c:spPr>
          <c:marker>
            <c:symbol val="none"/>
          </c:marker>
          <c:dLbls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Pos val="l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Sheet1!$B$1:$H$1</c:f>
              <c:numCache>
                <c:formatCode>General</c:formatCode>
                <c:ptCount val="7"/>
                <c:pt idx="0">
                  <c:v>64</c:v>
                </c:pt>
                <c:pt idx="1">
                  <c:v>128</c:v>
                </c:pt>
                <c:pt idx="2">
                  <c:v>256</c:v>
                </c:pt>
                <c:pt idx="3">
                  <c:v>512</c:v>
                </c:pt>
                <c:pt idx="4">
                  <c:v>1024</c:v>
                </c:pt>
                <c:pt idx="5">
                  <c:v>2048</c:v>
                </c:pt>
                <c:pt idx="6">
                  <c:v>4096</c:v>
                </c:pt>
              </c:numCache>
            </c:numRef>
          </c:cat>
          <c:val>
            <c:numRef>
              <c:f>Sheet1!$B$7:$H$7</c:f>
              <c:numCache>
                <c:formatCode>General</c:formatCode>
                <c:ptCount val="7"/>
                <c:pt idx="0">
                  <c:v>10.505599999999999</c:v>
                </c:pt>
                <c:pt idx="1">
                  <c:v>6.0763999999999996</c:v>
                </c:pt>
                <c:pt idx="2">
                  <c:v>3.7218</c:v>
                </c:pt>
                <c:pt idx="3">
                  <c:v>2.4001000000000001</c:v>
                </c:pt>
                <c:pt idx="4">
                  <c:v>1.6063000000000001</c:v>
                </c:pt>
                <c:pt idx="5">
                  <c:v>1.0915999999999999</c:v>
                </c:pt>
                <c:pt idx="6">
                  <c:v>0.74909999999999999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2MB</c:v>
                </c:pt>
              </c:strCache>
            </c:strRef>
          </c:tx>
          <c:spPr>
            <a:ln>
              <a:solidFill>
                <a:srgbClr xmlns:mc="http://schemas.openxmlformats.org/markup-compatibility/2006" xmlns:a14="http://schemas.microsoft.com/office/drawing/2010/main" val="7E8AC8" mc:Ignorable=""/>
              </a:solidFill>
            </a:ln>
          </c:spPr>
          <c:marker>
            <c:symbol val="none"/>
          </c:marker>
          <c:dLbls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Pos val="l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Sheet1!$B$1:$H$1</c:f>
              <c:numCache>
                <c:formatCode>General</c:formatCode>
                <c:ptCount val="7"/>
                <c:pt idx="0">
                  <c:v>64</c:v>
                </c:pt>
                <c:pt idx="1">
                  <c:v>128</c:v>
                </c:pt>
                <c:pt idx="2">
                  <c:v>256</c:v>
                </c:pt>
                <c:pt idx="3">
                  <c:v>512</c:v>
                </c:pt>
                <c:pt idx="4">
                  <c:v>1024</c:v>
                </c:pt>
                <c:pt idx="5">
                  <c:v>2048</c:v>
                </c:pt>
                <c:pt idx="6">
                  <c:v>4096</c:v>
                </c:pt>
              </c:numCache>
            </c:numRef>
          </c:cat>
          <c:val>
            <c:numRef>
              <c:f>Sheet1!$B$8:$H$8</c:f>
              <c:numCache>
                <c:formatCode>General</c:formatCode>
                <c:ptCount val="7"/>
                <c:pt idx="0">
                  <c:v>9.8467000000000002</c:v>
                </c:pt>
                <c:pt idx="1">
                  <c:v>5.7793000000000001</c:v>
                </c:pt>
                <c:pt idx="2">
                  <c:v>3.5825</c:v>
                </c:pt>
                <c:pt idx="3">
                  <c:v>2.3298999999999999</c:v>
                </c:pt>
                <c:pt idx="4">
                  <c:v>1.5669999999999999</c:v>
                </c:pt>
                <c:pt idx="5">
                  <c:v>1.0665</c:v>
                </c:pt>
                <c:pt idx="6">
                  <c:v>0.72599999999999998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4MB</c:v>
                </c:pt>
              </c:strCache>
            </c:strRef>
          </c:tx>
          <c:spPr>
            <a:ln>
              <a:solidFill>
                <a:srgbClr xmlns:mc="http://schemas.openxmlformats.org/markup-compatibility/2006" xmlns:a14="http://schemas.microsoft.com/office/drawing/2010/main" val="6C8ADB" mc:Ignorable=""/>
              </a:solidFill>
            </a:ln>
          </c:spPr>
          <c:marker>
            <c:symbol val="none"/>
          </c:marker>
          <c:dLbls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Pos val="l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Sheet1!$B$1:$H$1</c:f>
              <c:numCache>
                <c:formatCode>General</c:formatCode>
                <c:ptCount val="7"/>
                <c:pt idx="0">
                  <c:v>64</c:v>
                </c:pt>
                <c:pt idx="1">
                  <c:v>128</c:v>
                </c:pt>
                <c:pt idx="2">
                  <c:v>256</c:v>
                </c:pt>
                <c:pt idx="3">
                  <c:v>512</c:v>
                </c:pt>
                <c:pt idx="4">
                  <c:v>1024</c:v>
                </c:pt>
                <c:pt idx="5">
                  <c:v>2048</c:v>
                </c:pt>
                <c:pt idx="6">
                  <c:v>4096</c:v>
                </c:pt>
              </c:numCache>
            </c:numRef>
          </c:cat>
          <c:val>
            <c:numRef>
              <c:f>Sheet1!$B$9:$H$9</c:f>
              <c:numCache>
                <c:formatCode>General</c:formatCode>
                <c:ptCount val="7"/>
                <c:pt idx="0">
                  <c:v>7.0381999999999998</c:v>
                </c:pt>
                <c:pt idx="1">
                  <c:v>4.6177000000000001</c:v>
                </c:pt>
                <c:pt idx="2">
                  <c:v>3.1436000000000002</c:v>
                </c:pt>
                <c:pt idx="3">
                  <c:v>2.1680000000000001</c:v>
                </c:pt>
                <c:pt idx="4">
                  <c:v>1.502</c:v>
                </c:pt>
                <c:pt idx="5">
                  <c:v>1.0361</c:v>
                </c:pt>
                <c:pt idx="6">
                  <c:v>0.70699999999999996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8MB</c:v>
                </c:pt>
              </c:strCache>
            </c:strRef>
          </c:tx>
          <c:spPr>
            <a:ln>
              <a:solidFill>
                <a:srgbClr xmlns:mc="http://schemas.openxmlformats.org/markup-compatibility/2006" xmlns:a14="http://schemas.microsoft.com/office/drawing/2010/main" val="598AED" mc:Ignorable=""/>
              </a:solidFill>
            </a:ln>
          </c:spPr>
          <c:marker>
            <c:symbol val="none"/>
          </c:marker>
          <c:dLbls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Pos val="l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Sheet1!$B$1:$H$1</c:f>
              <c:numCache>
                <c:formatCode>General</c:formatCode>
                <c:ptCount val="7"/>
                <c:pt idx="0">
                  <c:v>64</c:v>
                </c:pt>
                <c:pt idx="1">
                  <c:v>128</c:v>
                </c:pt>
                <c:pt idx="2">
                  <c:v>256</c:v>
                </c:pt>
                <c:pt idx="3">
                  <c:v>512</c:v>
                </c:pt>
                <c:pt idx="4">
                  <c:v>1024</c:v>
                </c:pt>
                <c:pt idx="5">
                  <c:v>2048</c:v>
                </c:pt>
                <c:pt idx="6">
                  <c:v>4096</c:v>
                </c:pt>
              </c:numCache>
            </c:numRef>
          </c:cat>
          <c:val>
            <c:numRef>
              <c:f>Sheet1!$B$10:$H$10</c:f>
              <c:numCache>
                <c:formatCode>General</c:formatCode>
                <c:ptCount val="7"/>
                <c:pt idx="0">
                  <c:v>5.7051999999999996</c:v>
                </c:pt>
                <c:pt idx="1">
                  <c:v>3.7086999999999999</c:v>
                </c:pt>
                <c:pt idx="2">
                  <c:v>2.5865</c:v>
                </c:pt>
                <c:pt idx="3">
                  <c:v>1.8787</c:v>
                </c:pt>
                <c:pt idx="4">
                  <c:v>1.3692</c:v>
                </c:pt>
                <c:pt idx="5">
                  <c:v>0.97709999999999997</c:v>
                </c:pt>
                <c:pt idx="6">
                  <c:v>0.67810000000000004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272640"/>
        <c:axId val="87065344"/>
      </c:lineChart>
      <c:catAx>
        <c:axId val="862726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Line Size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7065344"/>
        <c:crosses val="autoZero"/>
        <c:auto val="1"/>
        <c:lblAlgn val="ctr"/>
        <c:lblOffset val="100"/>
        <c:noMultiLvlLbl val="0"/>
      </c:catAx>
      <c:valAx>
        <c:axId val="87065344"/>
        <c:scaling>
          <c:orientation val="minMax"/>
          <c:max val="12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MPKI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6272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1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2D-GHB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strRef>
              <c:f>Sheet1!$B$1:$N$1</c:f>
              <c:strCache>
                <c:ptCount val="13"/>
                <c:pt idx="0">
                  <c:v>429.
mcf</c:v>
                </c:pt>
                <c:pt idx="1">
                  <c:v>462.
libquantum</c:v>
                </c:pt>
                <c:pt idx="2">
                  <c:v>471.
omnetpp</c:v>
                </c:pt>
                <c:pt idx="3">
                  <c:v>473.
astar</c:v>
                </c:pt>
                <c:pt idx="4">
                  <c:v>483.
xalancbmk</c:v>
                </c:pt>
                <c:pt idx="5">
                  <c:v>410.
bwaves</c:v>
                </c:pt>
                <c:pt idx="6">
                  <c:v>433.
milc</c:v>
                </c:pt>
                <c:pt idx="7">
                  <c:v>436.
cactusADM</c:v>
                </c:pt>
                <c:pt idx="8">
                  <c:v>437.
leslie3d</c:v>
                </c:pt>
                <c:pt idx="9">
                  <c:v>450.
soplex</c:v>
                </c:pt>
                <c:pt idx="10">
                  <c:v>459.
GemsFDTD</c:v>
                </c:pt>
                <c:pt idx="11">
                  <c:v>482.
sphinx3</c:v>
                </c:pt>
                <c:pt idx="12">
                  <c:v>Geomean
(MI)</c:v>
                </c:pt>
              </c:strCache>
            </c:strRef>
          </c:cat>
          <c:val>
            <c:numRef>
              <c:f>Sheet1!$B$2:$N$2</c:f>
              <c:numCache>
                <c:formatCode>0.000</c:formatCode>
                <c:ptCount val="13"/>
                <c:pt idx="0">
                  <c:v>0.99946624400383155</c:v>
                </c:pt>
                <c:pt idx="1">
                  <c:v>2.7963008684389377</c:v>
                </c:pt>
                <c:pt idx="2">
                  <c:v>1.0449447108523906</c:v>
                </c:pt>
                <c:pt idx="3">
                  <c:v>1.1610294658972402</c:v>
                </c:pt>
                <c:pt idx="4">
                  <c:v>1.0331018509705985</c:v>
                </c:pt>
                <c:pt idx="5">
                  <c:v>1.2534287697232263</c:v>
                </c:pt>
                <c:pt idx="6">
                  <c:v>1.3558566459733663</c:v>
                </c:pt>
                <c:pt idx="7">
                  <c:v>1.4616409611749404</c:v>
                </c:pt>
                <c:pt idx="8">
                  <c:v>1.9126868724391906</c:v>
                </c:pt>
                <c:pt idx="9">
                  <c:v>2.2546598734832792</c:v>
                </c:pt>
                <c:pt idx="10">
                  <c:v>1.7692260412780894</c:v>
                </c:pt>
                <c:pt idx="11">
                  <c:v>2.2442214997703953</c:v>
                </c:pt>
                <c:pt idx="12">
                  <c:v>1.3982607903716291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2D-VLS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cat>
            <c:strRef>
              <c:f>Sheet1!$B$1:$N$1</c:f>
              <c:strCache>
                <c:ptCount val="13"/>
                <c:pt idx="0">
                  <c:v>429.
mcf</c:v>
                </c:pt>
                <c:pt idx="1">
                  <c:v>462.
libquantum</c:v>
                </c:pt>
                <c:pt idx="2">
                  <c:v>471.
omnetpp</c:v>
                </c:pt>
                <c:pt idx="3">
                  <c:v>473.
astar</c:v>
                </c:pt>
                <c:pt idx="4">
                  <c:v>483.
xalancbmk</c:v>
                </c:pt>
                <c:pt idx="5">
                  <c:v>410.
bwaves</c:v>
                </c:pt>
                <c:pt idx="6">
                  <c:v>433.
milc</c:v>
                </c:pt>
                <c:pt idx="7">
                  <c:v>436.
cactusADM</c:v>
                </c:pt>
                <c:pt idx="8">
                  <c:v>437.
leslie3d</c:v>
                </c:pt>
                <c:pt idx="9">
                  <c:v>450.
soplex</c:v>
                </c:pt>
                <c:pt idx="10">
                  <c:v>459.
GemsFDTD</c:v>
                </c:pt>
                <c:pt idx="11">
                  <c:v>482.
sphinx3</c:v>
                </c:pt>
                <c:pt idx="12">
                  <c:v>Geomean
(MI)</c:v>
                </c:pt>
              </c:strCache>
            </c:strRef>
          </c:cat>
          <c:val>
            <c:numRef>
              <c:f>Sheet1!$B$3:$N$3</c:f>
              <c:numCache>
                <c:formatCode>0.000</c:formatCode>
                <c:ptCount val="13"/>
                <c:pt idx="0">
                  <c:v>1.1534474709557108</c:v>
                </c:pt>
                <c:pt idx="1">
                  <c:v>5.5681782853409718</c:v>
                </c:pt>
                <c:pt idx="2">
                  <c:v>0.21310341742200828</c:v>
                </c:pt>
                <c:pt idx="3">
                  <c:v>0.29159567556254434</c:v>
                </c:pt>
                <c:pt idx="4">
                  <c:v>0.73545249226224241</c:v>
                </c:pt>
                <c:pt idx="5">
                  <c:v>1.8052354662845969</c:v>
                </c:pt>
                <c:pt idx="6">
                  <c:v>0.74938948043430442</c:v>
                </c:pt>
                <c:pt idx="7">
                  <c:v>4.4004756979095887E-2</c:v>
                </c:pt>
                <c:pt idx="8">
                  <c:v>1.779538121787315</c:v>
                </c:pt>
                <c:pt idx="9">
                  <c:v>1.6608669781852052</c:v>
                </c:pt>
                <c:pt idx="10">
                  <c:v>0.59246174581463618</c:v>
                </c:pt>
                <c:pt idx="11">
                  <c:v>2.8905757648631436</c:v>
                </c:pt>
                <c:pt idx="12">
                  <c:v>0.81704538060987608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3D Base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cat>
            <c:strRef>
              <c:f>Sheet1!$B$1:$N$1</c:f>
              <c:strCache>
                <c:ptCount val="13"/>
                <c:pt idx="0">
                  <c:v>429.
mcf</c:v>
                </c:pt>
                <c:pt idx="1">
                  <c:v>462.
libquantum</c:v>
                </c:pt>
                <c:pt idx="2">
                  <c:v>471.
omnetpp</c:v>
                </c:pt>
                <c:pt idx="3">
                  <c:v>473.
astar</c:v>
                </c:pt>
                <c:pt idx="4">
                  <c:v>483.
xalancbmk</c:v>
                </c:pt>
                <c:pt idx="5">
                  <c:v>410.
bwaves</c:v>
                </c:pt>
                <c:pt idx="6">
                  <c:v>433.
milc</c:v>
                </c:pt>
                <c:pt idx="7">
                  <c:v>436.
cactusADM</c:v>
                </c:pt>
                <c:pt idx="8">
                  <c:v>437.
leslie3d</c:v>
                </c:pt>
                <c:pt idx="9">
                  <c:v>450.
soplex</c:v>
                </c:pt>
                <c:pt idx="10">
                  <c:v>459.
GemsFDTD</c:v>
                </c:pt>
                <c:pt idx="11">
                  <c:v>482.
sphinx3</c:v>
                </c:pt>
                <c:pt idx="12">
                  <c:v>Geomean
(MI)</c:v>
                </c:pt>
              </c:strCache>
            </c:strRef>
          </c:cat>
          <c:val>
            <c:numRef>
              <c:f>Sheet1!$B$4:$N$4</c:f>
              <c:numCache>
                <c:formatCode>0.000</c:formatCode>
                <c:ptCount val="13"/>
                <c:pt idx="0">
                  <c:v>1.2787888325568626</c:v>
                </c:pt>
                <c:pt idx="1">
                  <c:v>1.3402379322613884</c:v>
                </c:pt>
                <c:pt idx="2">
                  <c:v>1.1058583514198859</c:v>
                </c:pt>
                <c:pt idx="3">
                  <c:v>1.1459896130335465</c:v>
                </c:pt>
                <c:pt idx="4">
                  <c:v>1.3177221297963626</c:v>
                </c:pt>
                <c:pt idx="5">
                  <c:v>1.4038824349099257</c:v>
                </c:pt>
                <c:pt idx="6">
                  <c:v>1.3910418639160484</c:v>
                </c:pt>
                <c:pt idx="7">
                  <c:v>1.1764853046324739</c:v>
                </c:pt>
                <c:pt idx="8">
                  <c:v>1.2369622613430387</c:v>
                </c:pt>
                <c:pt idx="9">
                  <c:v>1.378383804277648</c:v>
                </c:pt>
                <c:pt idx="10">
                  <c:v>1.2650328422807005</c:v>
                </c:pt>
                <c:pt idx="11">
                  <c:v>1.2883845867824564</c:v>
                </c:pt>
                <c:pt idx="12">
                  <c:v>1.2448882905471319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3D-GHB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Sheet1!$B$1:$N$1</c:f>
              <c:strCache>
                <c:ptCount val="13"/>
                <c:pt idx="0">
                  <c:v>429.
mcf</c:v>
                </c:pt>
                <c:pt idx="1">
                  <c:v>462.
libquantum</c:v>
                </c:pt>
                <c:pt idx="2">
                  <c:v>471.
omnetpp</c:v>
                </c:pt>
                <c:pt idx="3">
                  <c:v>473.
astar</c:v>
                </c:pt>
                <c:pt idx="4">
                  <c:v>483.
xalancbmk</c:v>
                </c:pt>
                <c:pt idx="5">
                  <c:v>410.
bwaves</c:v>
                </c:pt>
                <c:pt idx="6">
                  <c:v>433.
milc</c:v>
                </c:pt>
                <c:pt idx="7">
                  <c:v>436.
cactusADM</c:v>
                </c:pt>
                <c:pt idx="8">
                  <c:v>437.
leslie3d</c:v>
                </c:pt>
                <c:pt idx="9">
                  <c:v>450.
soplex</c:v>
                </c:pt>
                <c:pt idx="10">
                  <c:v>459.
GemsFDTD</c:v>
                </c:pt>
                <c:pt idx="11">
                  <c:v>482.
sphinx3</c:v>
                </c:pt>
                <c:pt idx="12">
                  <c:v>Geomean
(MI)</c:v>
                </c:pt>
              </c:strCache>
            </c:strRef>
          </c:cat>
          <c:val>
            <c:numRef>
              <c:f>Sheet1!$B$5:$N$5</c:f>
              <c:numCache>
                <c:formatCode>0.000</c:formatCode>
                <c:ptCount val="13"/>
                <c:pt idx="0">
                  <c:v>1.2770319735687927</c:v>
                </c:pt>
                <c:pt idx="1">
                  <c:v>3.7791401153077495</c:v>
                </c:pt>
                <c:pt idx="2">
                  <c:v>1.2152281594152499</c:v>
                </c:pt>
                <c:pt idx="3">
                  <c:v>1.2918828787932142</c:v>
                </c:pt>
                <c:pt idx="4">
                  <c:v>1.3569389982982643</c:v>
                </c:pt>
                <c:pt idx="5">
                  <c:v>1.8813595635890104</c:v>
                </c:pt>
                <c:pt idx="6">
                  <c:v>1.9566092593137787</c:v>
                </c:pt>
                <c:pt idx="7">
                  <c:v>1.6069820645043598</c:v>
                </c:pt>
                <c:pt idx="8">
                  <c:v>2.046729671808476</c:v>
                </c:pt>
                <c:pt idx="9">
                  <c:v>3.0527776081860751</c:v>
                </c:pt>
                <c:pt idx="10">
                  <c:v>2.0575819748125559</c:v>
                </c:pt>
                <c:pt idx="11">
                  <c:v>2.6605920275963069</c:v>
                </c:pt>
                <c:pt idx="12">
                  <c:v>1.6862086702182311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SMART-3D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0070C0" mc:Ignorable=""/>
            </a:solidFill>
          </c:spPr>
          <c:invertIfNegative val="0"/>
          <c:cat>
            <c:strRef>
              <c:f>Sheet1!$B$1:$N$1</c:f>
              <c:strCache>
                <c:ptCount val="13"/>
                <c:pt idx="0">
                  <c:v>429.
mcf</c:v>
                </c:pt>
                <c:pt idx="1">
                  <c:v>462.
libquantum</c:v>
                </c:pt>
                <c:pt idx="2">
                  <c:v>471.
omnetpp</c:v>
                </c:pt>
                <c:pt idx="3">
                  <c:v>473.
astar</c:v>
                </c:pt>
                <c:pt idx="4">
                  <c:v>483.
xalancbmk</c:v>
                </c:pt>
                <c:pt idx="5">
                  <c:v>410.
bwaves</c:v>
                </c:pt>
                <c:pt idx="6">
                  <c:v>433.
milc</c:v>
                </c:pt>
                <c:pt idx="7">
                  <c:v>436.
cactusADM</c:v>
                </c:pt>
                <c:pt idx="8">
                  <c:v>437.
leslie3d</c:v>
                </c:pt>
                <c:pt idx="9">
                  <c:v>450.
soplex</c:v>
                </c:pt>
                <c:pt idx="10">
                  <c:v>459.
GemsFDTD</c:v>
                </c:pt>
                <c:pt idx="11">
                  <c:v>482.
sphinx3</c:v>
                </c:pt>
                <c:pt idx="12">
                  <c:v>Geomean
(MI)</c:v>
                </c:pt>
              </c:strCache>
            </c:strRef>
          </c:cat>
          <c:val>
            <c:numRef>
              <c:f>Sheet1!$B$6:$N$6</c:f>
              <c:numCache>
                <c:formatCode>0.000</c:formatCode>
                <c:ptCount val="13"/>
                <c:pt idx="0">
                  <c:v>2.8079756288015263</c:v>
                </c:pt>
                <c:pt idx="1">
                  <c:v>5.8811364863260884</c:v>
                </c:pt>
                <c:pt idx="2">
                  <c:v>1.325929703383758</c:v>
                </c:pt>
                <c:pt idx="3">
                  <c:v>1.1016698925851747</c:v>
                </c:pt>
                <c:pt idx="4">
                  <c:v>2.2012557438335878</c:v>
                </c:pt>
                <c:pt idx="5">
                  <c:v>3.1353870811682354</c:v>
                </c:pt>
                <c:pt idx="6">
                  <c:v>3.5147447185820853</c:v>
                </c:pt>
                <c:pt idx="7">
                  <c:v>0.86384789604876067</c:v>
                </c:pt>
                <c:pt idx="8">
                  <c:v>2.2035496357941562</c:v>
                </c:pt>
                <c:pt idx="9">
                  <c:v>4.9548658570958519</c:v>
                </c:pt>
                <c:pt idx="10">
                  <c:v>2.1432375915224524</c:v>
                </c:pt>
                <c:pt idx="11">
                  <c:v>3.8351126970019527</c:v>
                </c:pt>
                <c:pt idx="12">
                  <c:v>2.143104420356083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Perfect L2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c:spPr>
          <c:invertIfNegative val="0"/>
          <c:cat>
            <c:strRef>
              <c:f>Sheet1!$B$1:$N$1</c:f>
              <c:strCache>
                <c:ptCount val="13"/>
                <c:pt idx="0">
                  <c:v>429.
mcf</c:v>
                </c:pt>
                <c:pt idx="1">
                  <c:v>462.
libquantum</c:v>
                </c:pt>
                <c:pt idx="2">
                  <c:v>471.
omnetpp</c:v>
                </c:pt>
                <c:pt idx="3">
                  <c:v>473.
astar</c:v>
                </c:pt>
                <c:pt idx="4">
                  <c:v>483.
xalancbmk</c:v>
                </c:pt>
                <c:pt idx="5">
                  <c:v>410.
bwaves</c:v>
                </c:pt>
                <c:pt idx="6">
                  <c:v>433.
milc</c:v>
                </c:pt>
                <c:pt idx="7">
                  <c:v>436.
cactusADM</c:v>
                </c:pt>
                <c:pt idx="8">
                  <c:v>437.
leslie3d</c:v>
                </c:pt>
                <c:pt idx="9">
                  <c:v>450.
soplex</c:v>
                </c:pt>
                <c:pt idx="10">
                  <c:v>459.
GemsFDTD</c:v>
                </c:pt>
                <c:pt idx="11">
                  <c:v>482.
sphinx3</c:v>
                </c:pt>
                <c:pt idx="12">
                  <c:v>Geomean
(MI)</c:v>
                </c:pt>
              </c:strCache>
            </c:strRef>
          </c:cat>
          <c:val>
            <c:numRef>
              <c:f>Sheet1!$B$7:$N$7</c:f>
              <c:numCache>
                <c:formatCode>0.000</c:formatCode>
                <c:ptCount val="13"/>
                <c:pt idx="0">
                  <c:v>3.3404094104024269</c:v>
                </c:pt>
                <c:pt idx="1">
                  <c:v>6.7319416217991064</c:v>
                </c:pt>
                <c:pt idx="2">
                  <c:v>1.8691840938788145</c:v>
                </c:pt>
                <c:pt idx="3">
                  <c:v>1.7054494278573038</c:v>
                </c:pt>
                <c:pt idx="4">
                  <c:v>5.4301803002211875</c:v>
                </c:pt>
                <c:pt idx="5">
                  <c:v>3.2589981285482823</c:v>
                </c:pt>
                <c:pt idx="6">
                  <c:v>6.5591506003514546</c:v>
                </c:pt>
                <c:pt idx="7">
                  <c:v>1.7604138251302235</c:v>
                </c:pt>
                <c:pt idx="8">
                  <c:v>2.2739675192788642</c:v>
                </c:pt>
                <c:pt idx="9">
                  <c:v>6.0242364585914059</c:v>
                </c:pt>
                <c:pt idx="10">
                  <c:v>2.8903163810009969</c:v>
                </c:pt>
                <c:pt idx="11">
                  <c:v>4.2182287402828686</c:v>
                </c:pt>
                <c:pt idx="12">
                  <c:v>2.8249196096288425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140032"/>
        <c:axId val="88150016"/>
      </c:barChart>
      <c:catAx>
        <c:axId val="881400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 anchor="ctr" anchorCtr="1"/>
          <a:lstStyle/>
          <a:p>
            <a:pPr>
              <a:defRPr sz="1600"/>
            </a:pPr>
            <a:endParaRPr lang="ko-KR"/>
          </a:p>
        </c:txPr>
        <c:crossAx val="88150016"/>
        <c:crosses val="autoZero"/>
        <c:auto val="1"/>
        <c:lblAlgn val="ctr"/>
        <c:lblOffset val="100"/>
        <c:noMultiLvlLbl val="0"/>
      </c:catAx>
      <c:valAx>
        <c:axId val="8815001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Speedup</a:t>
                </a:r>
              </a:p>
            </c:rich>
          </c:tx>
          <c:overlay val="0"/>
        </c:title>
        <c:numFmt formatCode="0;[Red]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ko-KR"/>
          </a:p>
        </c:txPr>
        <c:crossAx val="881400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600"/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1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737314085739285E-2"/>
          <c:y val="6.0778212111276195E-2"/>
          <c:w val="0.89303480926240397"/>
          <c:h val="0.757276857262530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3D-GHB (4MB)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Sheet1!$B$1:$R$1</c:f>
              <c:strCache>
                <c:ptCount val="17"/>
                <c:pt idx="0">
                  <c:v>410
459</c:v>
                </c:pt>
                <c:pt idx="1">
                  <c:v>410
462</c:v>
                </c:pt>
                <c:pt idx="2">
                  <c:v>410
473</c:v>
                </c:pt>
                <c:pt idx="3">
                  <c:v>429
450</c:v>
                </c:pt>
                <c:pt idx="4">
                  <c:v>429
473</c:v>
                </c:pt>
                <c:pt idx="5">
                  <c:v>433
437</c:v>
                </c:pt>
                <c:pt idx="6">
                  <c:v>433
450</c:v>
                </c:pt>
                <c:pt idx="7">
                  <c:v>436
450</c:v>
                </c:pt>
                <c:pt idx="8">
                  <c:v>436
462</c:v>
                </c:pt>
                <c:pt idx="9">
                  <c:v>436
483</c:v>
                </c:pt>
                <c:pt idx="10">
                  <c:v>437
483</c:v>
                </c:pt>
                <c:pt idx="11">
                  <c:v>450
482</c:v>
                </c:pt>
                <c:pt idx="12">
                  <c:v>459
462</c:v>
                </c:pt>
                <c:pt idx="13">
                  <c:v>462
473</c:v>
                </c:pt>
                <c:pt idx="14">
                  <c:v>462
482</c:v>
                </c:pt>
                <c:pt idx="15">
                  <c:v>462
483</c:v>
                </c:pt>
                <c:pt idx="16">
                  <c:v>Geo
mean</c:v>
                </c:pt>
              </c:strCache>
            </c:strRef>
          </c:cat>
          <c:val>
            <c:numRef>
              <c:f>Sheet1!$B$2:$R$2</c:f>
              <c:numCache>
                <c:formatCode>0.000</c:formatCode>
                <c:ptCount val="17"/>
                <c:pt idx="0">
                  <c:v>2.1885871068531459</c:v>
                </c:pt>
                <c:pt idx="1">
                  <c:v>2.2267008236930645</c:v>
                </c:pt>
                <c:pt idx="2">
                  <c:v>1.6406370384518543</c:v>
                </c:pt>
                <c:pt idx="3">
                  <c:v>1.7906020165439731</c:v>
                </c:pt>
                <c:pt idx="4">
                  <c:v>1.3393402980837015</c:v>
                </c:pt>
                <c:pt idx="5">
                  <c:v>1.7400124922266194</c:v>
                </c:pt>
                <c:pt idx="6">
                  <c:v>1.6225906055297266</c:v>
                </c:pt>
                <c:pt idx="7">
                  <c:v>1.4895349278007479</c:v>
                </c:pt>
                <c:pt idx="8">
                  <c:v>1.8339258487929777</c:v>
                </c:pt>
                <c:pt idx="9">
                  <c:v>1.6746833388097415</c:v>
                </c:pt>
                <c:pt idx="10">
                  <c:v>1.8942915881480058</c:v>
                </c:pt>
                <c:pt idx="11">
                  <c:v>1.9307894793919829</c:v>
                </c:pt>
                <c:pt idx="12">
                  <c:v>2.7960992394249176</c:v>
                </c:pt>
                <c:pt idx="13">
                  <c:v>2.2506083779797508</c:v>
                </c:pt>
                <c:pt idx="14">
                  <c:v>3.0107785974520067</c:v>
                </c:pt>
                <c:pt idx="15">
                  <c:v>2.8964578325241344</c:v>
                </c:pt>
                <c:pt idx="16">
                  <c:v>1.965745037378148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SMART-3D (1MB)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00B0F0" mc:Ignorable=""/>
            </a:solidFill>
          </c:spPr>
          <c:invertIfNegative val="0"/>
          <c:cat>
            <c:strRef>
              <c:f>Sheet1!$B$1:$R$1</c:f>
              <c:strCache>
                <c:ptCount val="17"/>
                <c:pt idx="0">
                  <c:v>410
459</c:v>
                </c:pt>
                <c:pt idx="1">
                  <c:v>410
462</c:v>
                </c:pt>
                <c:pt idx="2">
                  <c:v>410
473</c:v>
                </c:pt>
                <c:pt idx="3">
                  <c:v>429
450</c:v>
                </c:pt>
                <c:pt idx="4">
                  <c:v>429
473</c:v>
                </c:pt>
                <c:pt idx="5">
                  <c:v>433
437</c:v>
                </c:pt>
                <c:pt idx="6">
                  <c:v>433
450</c:v>
                </c:pt>
                <c:pt idx="7">
                  <c:v>436
450</c:v>
                </c:pt>
                <c:pt idx="8">
                  <c:v>436
462</c:v>
                </c:pt>
                <c:pt idx="9">
                  <c:v>436
483</c:v>
                </c:pt>
                <c:pt idx="10">
                  <c:v>437
483</c:v>
                </c:pt>
                <c:pt idx="11">
                  <c:v>450
482</c:v>
                </c:pt>
                <c:pt idx="12">
                  <c:v>459
462</c:v>
                </c:pt>
                <c:pt idx="13">
                  <c:v>462
473</c:v>
                </c:pt>
                <c:pt idx="14">
                  <c:v>462
482</c:v>
                </c:pt>
                <c:pt idx="15">
                  <c:v>462
483</c:v>
                </c:pt>
                <c:pt idx="16">
                  <c:v>Geo
mean</c:v>
                </c:pt>
              </c:strCache>
            </c:strRef>
          </c:cat>
          <c:val>
            <c:numRef>
              <c:f>Sheet1!$B$3:$R$3</c:f>
              <c:numCache>
                <c:formatCode>0.000</c:formatCode>
                <c:ptCount val="17"/>
                <c:pt idx="0">
                  <c:v>2.6821981546324016</c:v>
                </c:pt>
                <c:pt idx="1">
                  <c:v>3.4331223398078725</c:v>
                </c:pt>
                <c:pt idx="2">
                  <c:v>2.2333448028433072</c:v>
                </c:pt>
                <c:pt idx="3">
                  <c:v>1.9969785753764215</c:v>
                </c:pt>
                <c:pt idx="4">
                  <c:v>1.344618597623638</c:v>
                </c:pt>
                <c:pt idx="5">
                  <c:v>2.23683618479641</c:v>
                </c:pt>
                <c:pt idx="6">
                  <c:v>2.5698887299057884</c:v>
                </c:pt>
                <c:pt idx="7">
                  <c:v>1.1339591558856783</c:v>
                </c:pt>
                <c:pt idx="8">
                  <c:v>1.8286225166714931</c:v>
                </c:pt>
                <c:pt idx="9">
                  <c:v>0.91039412874644587</c:v>
                </c:pt>
                <c:pt idx="10">
                  <c:v>1.852989971602512</c:v>
                </c:pt>
                <c:pt idx="11">
                  <c:v>2.6847488179202887</c:v>
                </c:pt>
                <c:pt idx="12">
                  <c:v>3.483304894370713</c:v>
                </c:pt>
                <c:pt idx="13">
                  <c:v>3.244950391290736</c:v>
                </c:pt>
                <c:pt idx="14">
                  <c:v>4.6112377107970763</c:v>
                </c:pt>
                <c:pt idx="15">
                  <c:v>4.1104422178966251</c:v>
                </c:pt>
                <c:pt idx="16">
                  <c:v>2.3058477977697396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SMART-3D (2MB)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0070C0" mc:Ignorable=""/>
            </a:solidFill>
          </c:spPr>
          <c:invertIfNegative val="0"/>
          <c:cat>
            <c:strRef>
              <c:f>Sheet1!$B$1:$R$1</c:f>
              <c:strCache>
                <c:ptCount val="17"/>
                <c:pt idx="0">
                  <c:v>410
459</c:v>
                </c:pt>
                <c:pt idx="1">
                  <c:v>410
462</c:v>
                </c:pt>
                <c:pt idx="2">
                  <c:v>410
473</c:v>
                </c:pt>
                <c:pt idx="3">
                  <c:v>429
450</c:v>
                </c:pt>
                <c:pt idx="4">
                  <c:v>429
473</c:v>
                </c:pt>
                <c:pt idx="5">
                  <c:v>433
437</c:v>
                </c:pt>
                <c:pt idx="6">
                  <c:v>433
450</c:v>
                </c:pt>
                <c:pt idx="7">
                  <c:v>436
450</c:v>
                </c:pt>
                <c:pt idx="8">
                  <c:v>436
462</c:v>
                </c:pt>
                <c:pt idx="9">
                  <c:v>436
483</c:v>
                </c:pt>
                <c:pt idx="10">
                  <c:v>437
483</c:v>
                </c:pt>
                <c:pt idx="11">
                  <c:v>450
482</c:v>
                </c:pt>
                <c:pt idx="12">
                  <c:v>459
462</c:v>
                </c:pt>
                <c:pt idx="13">
                  <c:v>462
473</c:v>
                </c:pt>
                <c:pt idx="14">
                  <c:v>462
482</c:v>
                </c:pt>
                <c:pt idx="15">
                  <c:v>462
483</c:v>
                </c:pt>
                <c:pt idx="16">
                  <c:v>Geo
mean</c:v>
                </c:pt>
              </c:strCache>
            </c:strRef>
          </c:cat>
          <c:val>
            <c:numRef>
              <c:f>Sheet1!$B$4:$R$4</c:f>
              <c:numCache>
                <c:formatCode>0.000</c:formatCode>
                <c:ptCount val="17"/>
                <c:pt idx="0">
                  <c:v>2.715218811366102</c:v>
                </c:pt>
                <c:pt idx="1">
                  <c:v>3.3996222572767101</c:v>
                </c:pt>
                <c:pt idx="2">
                  <c:v>2.224483838881306</c:v>
                </c:pt>
                <c:pt idx="3">
                  <c:v>2.2020919615801136</c:v>
                </c:pt>
                <c:pt idx="4">
                  <c:v>1.4368505026381129</c:v>
                </c:pt>
                <c:pt idx="5">
                  <c:v>2.2537959947879505</c:v>
                </c:pt>
                <c:pt idx="6">
                  <c:v>2.7598429912680125</c:v>
                </c:pt>
                <c:pt idx="7">
                  <c:v>1.2784728760937731</c:v>
                </c:pt>
                <c:pt idx="8">
                  <c:v>1.8628542182901378</c:v>
                </c:pt>
                <c:pt idx="9">
                  <c:v>1.025086929738094</c:v>
                </c:pt>
                <c:pt idx="10">
                  <c:v>1.9336649918130637</c:v>
                </c:pt>
                <c:pt idx="11">
                  <c:v>2.9365682495755752</c:v>
                </c:pt>
                <c:pt idx="12">
                  <c:v>3.495186583612341</c:v>
                </c:pt>
                <c:pt idx="13">
                  <c:v>3.2362858562722177</c:v>
                </c:pt>
                <c:pt idx="14">
                  <c:v>4.6019750658389329</c:v>
                </c:pt>
                <c:pt idx="15">
                  <c:v>4.2243222995047445</c:v>
                </c:pt>
                <c:pt idx="16">
                  <c:v>2.4024887251667209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Perfect L2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Ref>
              <c:f>Sheet1!$B$1:$R$1</c:f>
              <c:strCache>
                <c:ptCount val="17"/>
                <c:pt idx="0">
                  <c:v>410
459</c:v>
                </c:pt>
                <c:pt idx="1">
                  <c:v>410
462</c:v>
                </c:pt>
                <c:pt idx="2">
                  <c:v>410
473</c:v>
                </c:pt>
                <c:pt idx="3">
                  <c:v>429
450</c:v>
                </c:pt>
                <c:pt idx="4">
                  <c:v>429
473</c:v>
                </c:pt>
                <c:pt idx="5">
                  <c:v>433
437</c:v>
                </c:pt>
                <c:pt idx="6">
                  <c:v>433
450</c:v>
                </c:pt>
                <c:pt idx="7">
                  <c:v>436
450</c:v>
                </c:pt>
                <c:pt idx="8">
                  <c:v>436
462</c:v>
                </c:pt>
                <c:pt idx="9">
                  <c:v>436
483</c:v>
                </c:pt>
                <c:pt idx="10">
                  <c:v>437
483</c:v>
                </c:pt>
                <c:pt idx="11">
                  <c:v>450
482</c:v>
                </c:pt>
                <c:pt idx="12">
                  <c:v>459
462</c:v>
                </c:pt>
                <c:pt idx="13">
                  <c:v>462
473</c:v>
                </c:pt>
                <c:pt idx="14">
                  <c:v>462
482</c:v>
                </c:pt>
                <c:pt idx="15">
                  <c:v>462
483</c:v>
                </c:pt>
                <c:pt idx="16">
                  <c:v>Geo
mean</c:v>
                </c:pt>
              </c:strCache>
            </c:strRef>
          </c:cat>
          <c:val>
            <c:numRef>
              <c:f>Sheet1!$B$5:$R$5</c:f>
              <c:numCache>
                <c:formatCode>0.000</c:formatCode>
                <c:ptCount val="17"/>
                <c:pt idx="0">
                  <c:v>2.8444094438285186</c:v>
                </c:pt>
                <c:pt idx="1">
                  <c:v>3.7622974048921316</c:v>
                </c:pt>
                <c:pt idx="2">
                  <c:v>2.3786065388913089</c:v>
                </c:pt>
                <c:pt idx="3">
                  <c:v>3.3006537754430569</c:v>
                </c:pt>
                <c:pt idx="4">
                  <c:v>1.8349619900046146</c:v>
                </c:pt>
                <c:pt idx="5">
                  <c:v>2.9441211474066784</c:v>
                </c:pt>
                <c:pt idx="6">
                  <c:v>4.3961485298269967</c:v>
                </c:pt>
                <c:pt idx="7">
                  <c:v>2.1676252893611041</c:v>
                </c:pt>
                <c:pt idx="8">
                  <c:v>2.6500055236133857</c:v>
                </c:pt>
                <c:pt idx="9">
                  <c:v>1.98053788476822</c:v>
                </c:pt>
                <c:pt idx="10">
                  <c:v>2.412809277097999</c:v>
                </c:pt>
                <c:pt idx="11">
                  <c:v>3.7228843582953601</c:v>
                </c:pt>
                <c:pt idx="12">
                  <c:v>3.8327056189706443</c:v>
                </c:pt>
                <c:pt idx="13">
                  <c:v>3.6430027902102737</c:v>
                </c:pt>
                <c:pt idx="14">
                  <c:v>5.1795879366295754</c:v>
                </c:pt>
                <c:pt idx="15">
                  <c:v>5.5943778573824714</c:v>
                </c:pt>
                <c:pt idx="16">
                  <c:v>3.1244834142222566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432000"/>
        <c:axId val="88437888"/>
      </c:barChart>
      <c:catAx>
        <c:axId val="884320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 anchor="ctr" anchorCtr="1"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ko-KR"/>
          </a:p>
        </c:txPr>
        <c:crossAx val="88437888"/>
        <c:crosses val="autoZero"/>
        <c:auto val="1"/>
        <c:lblAlgn val="ctr"/>
        <c:lblOffset val="100"/>
        <c:noMultiLvlLbl val="0"/>
      </c:catAx>
      <c:valAx>
        <c:axId val="8843788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smtClean="0"/>
                  <a:t>Speedup</a:t>
                </a:r>
                <a:endParaRPr lang="en-US" sz="1600" dirty="0"/>
              </a:p>
            </c:rich>
          </c:tx>
          <c:overlay val="0"/>
        </c:title>
        <c:numFmt formatCode="#,##0_);[Red]\(#,##0\)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ko-KR"/>
          </a:p>
        </c:txPr>
        <c:crossAx val="88432000"/>
        <c:crosses val="autoZero"/>
        <c:crossBetween val="between"/>
        <c:majorUnit val="1"/>
      </c:valAx>
    </c:plotArea>
    <c:legend>
      <c:legendPos val="t"/>
      <c:layout>
        <c:manualLayout>
          <c:xMode val="edge"/>
          <c:yMode val="edge"/>
          <c:x val="0.11546658158672271"/>
          <c:y val="2.3843244089950328E-2"/>
          <c:w val="0.81911277890177903"/>
          <c:h val="6.465172141766215E-2"/>
        </c:manualLayout>
      </c:layout>
      <c:overlay val="0"/>
      <c:txPr>
        <a:bodyPr/>
        <a:lstStyle/>
        <a:p>
          <a:pPr>
            <a:defRPr sz="1600"/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1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462.libquantum</a:t>
            </a:r>
            <a:endParaRPr lang="en-US" dirty="0"/>
          </a:p>
        </c:rich>
      </c:tx>
      <c:overlay val="0"/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L2 Read</c:v>
                </c:pt>
              </c:strCache>
            </c:strRef>
          </c:tx>
          <c:spPr>
            <a:gradFill flip="none" rotWithShape="1">
              <a:gsLst>
                <a:gs pos="0">
                  <a:srgbClr xmlns:mc="http://schemas.openxmlformats.org/markup-compatibility/2006" xmlns:a14="http://schemas.microsoft.com/office/drawing/2010/main" val="FFCC00" mc:Ignorable="">
                    <a:lumMod val="50000"/>
                  </a:srgbClr>
                </a:gs>
                <a:gs pos="100000">
                  <a:srgbClr xmlns:mc="http://schemas.openxmlformats.org/markup-compatibility/2006" xmlns:a14="http://schemas.microsoft.com/office/drawing/2010/main" val="FFCC00" mc:Ignorable="">
                    <a:lumMod val="100000"/>
                  </a:srgbClr>
                </a:gs>
              </a:gsLst>
              <a:lin ang="16200000" scaled="1"/>
              <a:tileRect/>
            </a:gradFill>
          </c:spPr>
          <c:invertIfNegative val="0"/>
          <c:cat>
            <c:strRef>
              <c:f>Sheet1!$B$1:$C$1</c:f>
              <c:strCache>
                <c:ptCount val="2"/>
                <c:pt idx="0">
                  <c:v>3D-Base</c:v>
                </c:pt>
                <c:pt idx="1">
                  <c:v>SMART-3D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1.9540549649760642E-2</c:v>
                </c:pt>
                <c:pt idx="1">
                  <c:v>2.0681259798462165E-2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L2 Write</c:v>
                </c:pt>
              </c:strCache>
            </c:strRef>
          </c:tx>
          <c:spPr>
            <a:gradFill>
              <a:gsLst>
                <a:gs pos="0">
                  <a:srgbClr xmlns:mc="http://schemas.openxmlformats.org/markup-compatibility/2006" xmlns:a14="http://schemas.microsoft.com/office/drawing/2010/main" val="CC9900" mc:Ignorable="">
                    <a:lumMod val="50000"/>
                  </a:srgbClr>
                </a:gs>
                <a:gs pos="100000">
                  <a:srgbClr xmlns:mc="http://schemas.openxmlformats.org/markup-compatibility/2006" xmlns:a14="http://schemas.microsoft.com/office/drawing/2010/main" val="CC9900" mc:Ignorable=""/>
                </a:gs>
              </a:gsLst>
              <a:lin ang="16200000" scaled="1"/>
            </a:gradFill>
          </c:spPr>
          <c:invertIfNegative val="0"/>
          <c:cat>
            <c:strRef>
              <c:f>Sheet1!$B$1:$C$1</c:f>
              <c:strCache>
                <c:ptCount val="2"/>
                <c:pt idx="0">
                  <c:v>3D-Base</c:v>
                </c:pt>
                <c:pt idx="1">
                  <c:v>SMART-3D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4.6712749191954771E-3</c:v>
                </c:pt>
                <c:pt idx="1">
                  <c:v>5.4618297370308154E-3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L2 Fill</c:v>
                </c:pt>
              </c:strCache>
            </c:strRef>
          </c:tx>
          <c:spPr>
            <a:gradFill>
              <a:gsLst>
                <a:gs pos="0">
                  <a:srgbClr xmlns:mc="http://schemas.openxmlformats.org/markup-compatibility/2006" xmlns:a14="http://schemas.microsoft.com/office/drawing/2010/main" val="33CC33" mc:Ignorable="">
                    <a:lumMod val="50000"/>
                  </a:srgbClr>
                </a:gs>
                <a:gs pos="100000">
                  <a:srgbClr xmlns:mc="http://schemas.openxmlformats.org/markup-compatibility/2006" xmlns:a14="http://schemas.microsoft.com/office/drawing/2010/main" val="33CC33" mc:Ignorable=""/>
                </a:gs>
              </a:gsLst>
              <a:lin ang="16200000" scaled="1"/>
            </a:gradFill>
          </c:spPr>
          <c:invertIfNegative val="0"/>
          <c:cat>
            <c:strRef>
              <c:f>Sheet1!$B$1:$C$1</c:f>
              <c:strCache>
                <c:ptCount val="2"/>
                <c:pt idx="0">
                  <c:v>3D-Base</c:v>
                </c:pt>
                <c:pt idx="1">
                  <c:v>SMART-3D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1.8977087150684878E-2</c:v>
                </c:pt>
                <c:pt idx="1">
                  <c:v>9.4568463717833008E-4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L2 Write-back</c:v>
                </c:pt>
              </c:strCache>
            </c:strRef>
          </c:tx>
          <c:spPr>
            <a:gradFill>
              <a:gsLst>
                <a:gs pos="0">
                  <a:srgbClr xmlns:mc="http://schemas.openxmlformats.org/markup-compatibility/2006" xmlns:a14="http://schemas.microsoft.com/office/drawing/2010/main" val="009900" mc:Ignorable="">
                    <a:lumMod val="50000"/>
                  </a:srgbClr>
                </a:gs>
                <a:gs pos="100000">
                  <a:srgbClr xmlns:mc="http://schemas.openxmlformats.org/markup-compatibility/2006" xmlns:a14="http://schemas.microsoft.com/office/drawing/2010/main" val="009900" mc:Ignorable=""/>
                </a:gs>
              </a:gsLst>
              <a:lin ang="16200000" scaled="1"/>
            </a:gradFill>
          </c:spPr>
          <c:invertIfNegative val="0"/>
          <c:cat>
            <c:strRef>
              <c:f>Sheet1!$B$1:$C$1</c:f>
              <c:strCache>
                <c:ptCount val="2"/>
                <c:pt idx="0">
                  <c:v>3D-Base</c:v>
                </c:pt>
                <c:pt idx="1">
                  <c:v>SMART-3D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4.8099731408424605E-3</c:v>
                </c:pt>
                <c:pt idx="1">
                  <c:v>3.1024395792593652E-4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TSVs for DRAM bus</c:v>
                </c:pt>
              </c:strCache>
            </c:strRef>
          </c:tx>
          <c:spPr>
            <a:gradFill>
              <a:gsLst>
                <a:gs pos="0">
                  <a:srgbClr xmlns:mc="http://schemas.openxmlformats.org/markup-compatibility/2006" xmlns:a14="http://schemas.microsoft.com/office/drawing/2010/main" val="FF00FF" mc:Ignorable="">
                    <a:lumMod val="50000"/>
                  </a:srgbClr>
                </a:gs>
                <a:gs pos="100000">
                  <a:srgbClr xmlns:mc="http://schemas.openxmlformats.org/markup-compatibility/2006" xmlns:a14="http://schemas.microsoft.com/office/drawing/2010/main" val="FF66FF" mc:Ignorable=""/>
                </a:gs>
              </a:gsLst>
              <a:lin ang="16200000" scaled="1"/>
            </a:gradFill>
          </c:spPr>
          <c:invertIfNegative val="0"/>
          <c:cat>
            <c:strRef>
              <c:f>Sheet1!$B$1:$C$1</c:f>
              <c:strCache>
                <c:ptCount val="2"/>
                <c:pt idx="0">
                  <c:v>3D-Base</c:v>
                </c:pt>
                <c:pt idx="1">
                  <c:v>SMART-3D</c:v>
                </c:pt>
              </c:strCache>
            </c:strRef>
          </c:cat>
          <c:val>
            <c:numRef>
              <c:f>Sheet1!$B$6:$C$6</c:f>
              <c:numCache>
                <c:formatCode>General</c:formatCode>
                <c:ptCount val="2"/>
                <c:pt idx="0">
                  <c:v>3.6095633897063853E-3</c:v>
                </c:pt>
                <c:pt idx="1">
                  <c:v>3.6252274807606027E-3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Wires on a DRAM layer</c:v>
                </c:pt>
              </c:strCache>
            </c:strRef>
          </c:tx>
          <c:spPr>
            <a:gradFill>
              <a:gsLst>
                <a:gs pos="0">
                  <a:srgbClr xmlns:mc="http://schemas.openxmlformats.org/markup-compatibility/2006" xmlns:a14="http://schemas.microsoft.com/office/drawing/2010/main" val="CC00CC" mc:Ignorable="">
                    <a:lumMod val="50000"/>
                  </a:srgbClr>
                </a:gs>
                <a:gs pos="100000">
                  <a:srgbClr xmlns:mc="http://schemas.openxmlformats.org/markup-compatibility/2006" xmlns:a14="http://schemas.microsoft.com/office/drawing/2010/main" val="CC00CC" mc:Ignorable=""/>
                </a:gs>
              </a:gsLst>
              <a:lin ang="16200000" scaled="1"/>
            </a:gradFill>
          </c:spPr>
          <c:invertIfNegative val="0"/>
          <c:cat>
            <c:strRef>
              <c:f>Sheet1!$B$1:$C$1</c:f>
              <c:strCache>
                <c:ptCount val="2"/>
                <c:pt idx="0">
                  <c:v>3D-Base</c:v>
                </c:pt>
                <c:pt idx="1">
                  <c:v>SMART-3D</c:v>
                </c:pt>
              </c:strCache>
            </c:strRef>
          </c:cat>
          <c:val>
            <c:numRef>
              <c:f>Sheet1!$B$7:$C$7</c:f>
              <c:numCache>
                <c:formatCode>General</c:formatCode>
                <c:ptCount val="2"/>
                <c:pt idx="0">
                  <c:v>2.8040506453999445E-2</c:v>
                </c:pt>
                <c:pt idx="1">
                  <c:v>2.8162191267058663E-2</c:v>
                </c:pt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DRAM array lookup</c:v>
                </c:pt>
              </c:strCache>
            </c:strRef>
          </c:tx>
          <c:spPr>
            <a:gradFill>
              <a:gsLst>
                <a:gs pos="0">
                  <a:srgbClr xmlns:mc="http://schemas.openxmlformats.org/markup-compatibility/2006" xmlns:a14="http://schemas.microsoft.com/office/drawing/2010/main" val="0070C0" mc:Ignorable="">
                    <a:lumMod val="50000"/>
                  </a:srgbClr>
                </a:gs>
                <a:gs pos="100000">
                  <a:srgbClr xmlns:mc="http://schemas.openxmlformats.org/markup-compatibility/2006" xmlns:a14="http://schemas.microsoft.com/office/drawing/2010/main" val="0070C0" mc:Ignorable=""/>
                </a:gs>
              </a:gsLst>
              <a:lin ang="16200000" scaled="1"/>
            </a:gradFill>
          </c:spPr>
          <c:invertIfNegative val="0"/>
          <c:cat>
            <c:strRef>
              <c:f>Sheet1!$B$1:$C$1</c:f>
              <c:strCache>
                <c:ptCount val="2"/>
                <c:pt idx="0">
                  <c:v>3D-Base</c:v>
                </c:pt>
                <c:pt idx="1">
                  <c:v>SMART-3D</c:v>
                </c:pt>
              </c:strCache>
            </c:strRef>
          </c:cat>
          <c:val>
            <c:numRef>
              <c:f>Sheet1!$B$8:$C$8</c:f>
              <c:numCache>
                <c:formatCode>General</c:formatCode>
                <c:ptCount val="2"/>
                <c:pt idx="0">
                  <c:v>0.92035104529581069</c:v>
                </c:pt>
                <c:pt idx="1">
                  <c:v>9.4440867245335222E-2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89045248"/>
        <c:axId val="89055232"/>
      </c:barChart>
      <c:catAx>
        <c:axId val="89045248"/>
        <c:scaling>
          <c:orientation val="minMax"/>
        </c:scaling>
        <c:delete val="0"/>
        <c:axPos val="l"/>
        <c:majorTickMark val="none"/>
        <c:minorTickMark val="none"/>
        <c:tickLblPos val="nextTo"/>
        <c:crossAx val="89055232"/>
        <c:crosses val="autoZero"/>
        <c:auto val="1"/>
        <c:lblAlgn val="ctr"/>
        <c:lblOffset val="100"/>
        <c:noMultiLvlLbl val="0"/>
      </c:catAx>
      <c:valAx>
        <c:axId val="89055232"/>
        <c:scaling>
          <c:orientation val="minMax"/>
          <c:max val="1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890452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5745352905754085E-2"/>
          <c:y val="0.73414469586879805"/>
          <c:w val="0.84403072943561108"/>
          <c:h val="0.2519301505524740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1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436.cactusADM</a:t>
            </a:r>
            <a:endParaRPr lang="en-US" dirty="0"/>
          </a:p>
        </c:rich>
      </c:tx>
      <c:overlay val="0"/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L2 Read</c:v>
                </c:pt>
              </c:strCache>
            </c:strRef>
          </c:tx>
          <c:spPr>
            <a:gradFill flip="none" rotWithShape="1">
              <a:gsLst>
                <a:gs pos="0">
                  <a:srgbClr xmlns:mc="http://schemas.openxmlformats.org/markup-compatibility/2006" xmlns:a14="http://schemas.microsoft.com/office/drawing/2010/main" val="FFCC00" mc:Ignorable="">
                    <a:lumMod val="50000"/>
                  </a:srgbClr>
                </a:gs>
                <a:gs pos="100000">
                  <a:srgbClr xmlns:mc="http://schemas.openxmlformats.org/markup-compatibility/2006" xmlns:a14="http://schemas.microsoft.com/office/drawing/2010/main" val="FFCC00" mc:Ignorable="">
                    <a:lumMod val="100000"/>
                  </a:srgbClr>
                </a:gs>
              </a:gsLst>
              <a:lin ang="16200000" scaled="1"/>
              <a:tileRect/>
            </a:gradFill>
          </c:spPr>
          <c:invertIfNegative val="0"/>
          <c:cat>
            <c:strRef>
              <c:f>Sheet1!$B$1:$C$1</c:f>
              <c:strCache>
                <c:ptCount val="2"/>
                <c:pt idx="0">
                  <c:v>3D-Base</c:v>
                </c:pt>
                <c:pt idx="1">
                  <c:v>SMART-3D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7.3120319231327838E-3</c:v>
                </c:pt>
                <c:pt idx="1">
                  <c:v>2.2629082967966452E-2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L2 Write</c:v>
                </c:pt>
              </c:strCache>
            </c:strRef>
          </c:tx>
          <c:spPr>
            <a:gradFill>
              <a:gsLst>
                <a:gs pos="0">
                  <a:srgbClr xmlns:mc="http://schemas.openxmlformats.org/markup-compatibility/2006" xmlns:a14="http://schemas.microsoft.com/office/drawing/2010/main" val="CC9900" mc:Ignorable="">
                    <a:lumMod val="50000"/>
                  </a:srgbClr>
                </a:gs>
                <a:gs pos="100000">
                  <a:srgbClr xmlns:mc="http://schemas.openxmlformats.org/markup-compatibility/2006" xmlns:a14="http://schemas.microsoft.com/office/drawing/2010/main" val="CC9900" mc:Ignorable=""/>
                </a:gs>
              </a:gsLst>
              <a:lin ang="16200000" scaled="1"/>
            </a:gradFill>
          </c:spPr>
          <c:invertIfNegative val="0"/>
          <c:cat>
            <c:strRef>
              <c:f>Sheet1!$B$1:$C$1</c:f>
              <c:strCache>
                <c:ptCount val="2"/>
                <c:pt idx="0">
                  <c:v>3D-Base</c:v>
                </c:pt>
                <c:pt idx="1">
                  <c:v>SMART-3D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1.4215158089877569E-3</c:v>
                </c:pt>
                <c:pt idx="1">
                  <c:v>6.5840221788946171E-3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L2 Fill</c:v>
                </c:pt>
              </c:strCache>
            </c:strRef>
          </c:tx>
          <c:spPr>
            <a:gradFill>
              <a:gsLst>
                <a:gs pos="0">
                  <a:srgbClr xmlns:mc="http://schemas.openxmlformats.org/markup-compatibility/2006" xmlns:a14="http://schemas.microsoft.com/office/drawing/2010/main" val="33CC33" mc:Ignorable="">
                    <a:lumMod val="50000"/>
                  </a:srgbClr>
                </a:gs>
                <a:gs pos="100000">
                  <a:srgbClr xmlns:mc="http://schemas.openxmlformats.org/markup-compatibility/2006" xmlns:a14="http://schemas.microsoft.com/office/drawing/2010/main" val="33CC33" mc:Ignorable=""/>
                </a:gs>
              </a:gsLst>
              <a:lin ang="16200000" scaled="1"/>
            </a:gradFill>
          </c:spPr>
          <c:invertIfNegative val="0"/>
          <c:cat>
            <c:strRef>
              <c:f>Sheet1!$B$1:$C$1</c:f>
              <c:strCache>
                <c:ptCount val="2"/>
                <c:pt idx="0">
                  <c:v>3D-Base</c:v>
                </c:pt>
                <c:pt idx="1">
                  <c:v>SMART-3D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4.5715870356005019E-3</c:v>
                </c:pt>
                <c:pt idx="1">
                  <c:v>3.6033090476620191E-2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L2 Write-back</c:v>
                </c:pt>
              </c:strCache>
            </c:strRef>
          </c:tx>
          <c:spPr>
            <a:gradFill>
              <a:gsLst>
                <a:gs pos="0">
                  <a:srgbClr xmlns:mc="http://schemas.openxmlformats.org/markup-compatibility/2006" xmlns:a14="http://schemas.microsoft.com/office/drawing/2010/main" val="009900" mc:Ignorable="">
                    <a:lumMod val="50000"/>
                  </a:srgbClr>
                </a:gs>
                <a:gs pos="100000">
                  <a:srgbClr xmlns:mc="http://schemas.openxmlformats.org/markup-compatibility/2006" xmlns:a14="http://schemas.microsoft.com/office/drawing/2010/main" val="009900" mc:Ignorable=""/>
                </a:gs>
              </a:gsLst>
              <a:lin ang="16200000" scaled="1"/>
            </a:gradFill>
          </c:spPr>
          <c:invertIfNegative val="0"/>
          <c:cat>
            <c:strRef>
              <c:f>Sheet1!$B$1:$C$1</c:f>
              <c:strCache>
                <c:ptCount val="2"/>
                <c:pt idx="0">
                  <c:v>3D-Base</c:v>
                </c:pt>
                <c:pt idx="1">
                  <c:v>SMART-3D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1.3739098279707508E-3</c:v>
                </c:pt>
                <c:pt idx="1">
                  <c:v>1.6144663421308426E-2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TSVs for DRAM bus</c:v>
                </c:pt>
              </c:strCache>
            </c:strRef>
          </c:tx>
          <c:spPr>
            <a:gradFill>
              <a:gsLst>
                <a:gs pos="0">
                  <a:srgbClr xmlns:mc="http://schemas.openxmlformats.org/markup-compatibility/2006" xmlns:a14="http://schemas.microsoft.com/office/drawing/2010/main" val="FF00FF" mc:Ignorable="">
                    <a:lumMod val="50000"/>
                  </a:srgbClr>
                </a:gs>
                <a:gs pos="100000">
                  <a:srgbClr xmlns:mc="http://schemas.openxmlformats.org/markup-compatibility/2006" xmlns:a14="http://schemas.microsoft.com/office/drawing/2010/main" val="FF66FF" mc:Ignorable=""/>
                </a:gs>
              </a:gsLst>
              <a:lin ang="16200000" scaled="1"/>
            </a:gradFill>
          </c:spPr>
          <c:invertIfNegative val="0"/>
          <c:cat>
            <c:strRef>
              <c:f>Sheet1!$B$1:$C$1</c:f>
              <c:strCache>
                <c:ptCount val="2"/>
                <c:pt idx="0">
                  <c:v>3D-Base</c:v>
                </c:pt>
                <c:pt idx="1">
                  <c:v>SMART-3D</c:v>
                </c:pt>
              </c:strCache>
            </c:strRef>
          </c:cat>
          <c:val>
            <c:numRef>
              <c:f>Sheet1!$B$6:$C$6</c:f>
              <c:numCache>
                <c:formatCode>General</c:formatCode>
                <c:ptCount val="2"/>
                <c:pt idx="0">
                  <c:v>9.0144281737938284E-4</c:v>
                </c:pt>
                <c:pt idx="1">
                  <c:v>0.14807773286906675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Wires on a DRAM layer</c:v>
                </c:pt>
              </c:strCache>
            </c:strRef>
          </c:tx>
          <c:spPr>
            <a:gradFill>
              <a:gsLst>
                <a:gs pos="0">
                  <a:srgbClr xmlns:mc="http://schemas.openxmlformats.org/markup-compatibility/2006" xmlns:a14="http://schemas.microsoft.com/office/drawing/2010/main" val="CC00CC" mc:Ignorable="">
                    <a:lumMod val="50000"/>
                  </a:srgbClr>
                </a:gs>
                <a:gs pos="100000">
                  <a:srgbClr xmlns:mc="http://schemas.openxmlformats.org/markup-compatibility/2006" xmlns:a14="http://schemas.microsoft.com/office/drawing/2010/main" val="CC00CC" mc:Ignorable=""/>
                </a:gs>
              </a:gsLst>
              <a:lin ang="16200000" scaled="1"/>
            </a:gradFill>
          </c:spPr>
          <c:invertIfNegative val="0"/>
          <c:cat>
            <c:strRef>
              <c:f>Sheet1!$B$1:$C$1</c:f>
              <c:strCache>
                <c:ptCount val="2"/>
                <c:pt idx="0">
                  <c:v>3D-Base</c:v>
                </c:pt>
                <c:pt idx="1">
                  <c:v>SMART-3D</c:v>
                </c:pt>
              </c:strCache>
            </c:strRef>
          </c:cat>
          <c:val>
            <c:numRef>
              <c:f>Sheet1!$B$7:$C$7</c:f>
              <c:numCache>
                <c:formatCode>General</c:formatCode>
                <c:ptCount val="2"/>
                <c:pt idx="0">
                  <c:v>7.0027619436527303E-3</c:v>
                </c:pt>
                <c:pt idx="1">
                  <c:v>1.1503260023219664</c:v>
                </c:pt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DRAM array lookup</c:v>
                </c:pt>
              </c:strCache>
            </c:strRef>
          </c:tx>
          <c:spPr>
            <a:gradFill>
              <a:gsLst>
                <a:gs pos="0">
                  <a:srgbClr xmlns:mc="http://schemas.openxmlformats.org/markup-compatibility/2006" xmlns:a14="http://schemas.microsoft.com/office/drawing/2010/main" val="0070C0" mc:Ignorable="">
                    <a:lumMod val="50000"/>
                  </a:srgbClr>
                </a:gs>
                <a:gs pos="100000">
                  <a:srgbClr xmlns:mc="http://schemas.openxmlformats.org/markup-compatibility/2006" xmlns:a14="http://schemas.microsoft.com/office/drawing/2010/main" val="0070C0" mc:Ignorable=""/>
                </a:gs>
              </a:gsLst>
              <a:lin ang="16200000" scaled="1"/>
            </a:gradFill>
          </c:spPr>
          <c:invertIfNegative val="0"/>
          <c:cat>
            <c:strRef>
              <c:f>Sheet1!$B$1:$C$1</c:f>
              <c:strCache>
                <c:ptCount val="2"/>
                <c:pt idx="0">
                  <c:v>3D-Base</c:v>
                </c:pt>
                <c:pt idx="1">
                  <c:v>SMART-3D</c:v>
                </c:pt>
              </c:strCache>
            </c:strRef>
          </c:cat>
          <c:val>
            <c:numRef>
              <c:f>Sheet1!$B$8:$C$8</c:f>
              <c:numCache>
                <c:formatCode>General</c:formatCode>
                <c:ptCount val="2"/>
                <c:pt idx="0">
                  <c:v>0.97741675064327604</c:v>
                </c:pt>
                <c:pt idx="1">
                  <c:v>3.4772089035122158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90089728"/>
        <c:axId val="90095616"/>
      </c:barChart>
      <c:catAx>
        <c:axId val="90089728"/>
        <c:scaling>
          <c:orientation val="minMax"/>
        </c:scaling>
        <c:delete val="0"/>
        <c:axPos val="l"/>
        <c:majorTickMark val="none"/>
        <c:minorTickMark val="none"/>
        <c:tickLblPos val="nextTo"/>
        <c:crossAx val="90095616"/>
        <c:crosses val="autoZero"/>
        <c:auto val="1"/>
        <c:lblAlgn val="ctr"/>
        <c:lblOffset val="100"/>
        <c:noMultiLvlLbl val="0"/>
      </c:catAx>
      <c:valAx>
        <c:axId val="90095616"/>
        <c:scaling>
          <c:orientation val="minMax"/>
          <c:max val="1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900897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5745352905754085E-2"/>
          <c:y val="0.73414469586879805"/>
          <c:w val="0.84403072943561108"/>
          <c:h val="0.2519301505524740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1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326020144917781E-2"/>
          <c:y val="2.8700851523031562E-2"/>
          <c:w val="0.92442896561006793"/>
          <c:h val="0.742322257435920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2D Base (nMB)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cat>
            <c:multiLvlStrRef>
              <c:f>Sheet1!$B$1:$V$2</c:f>
              <c:multiLvlStrCache>
                <c:ptCount val="18"/>
                <c:lvl>
                  <c:pt idx="0">
                    <c:v>2C</c:v>
                  </c:pt>
                  <c:pt idx="1">
                    <c:v>4C</c:v>
                  </c:pt>
                  <c:pt idx="2">
                    <c:v>8C</c:v>
                  </c:pt>
                  <c:pt idx="3">
                    <c:v>2C</c:v>
                  </c:pt>
                  <c:pt idx="4">
                    <c:v>4C</c:v>
                  </c:pt>
                  <c:pt idx="5">
                    <c:v>8C</c:v>
                  </c:pt>
                  <c:pt idx="6">
                    <c:v>2C</c:v>
                  </c:pt>
                  <c:pt idx="7">
                    <c:v>4C</c:v>
                  </c:pt>
                  <c:pt idx="8">
                    <c:v>8C</c:v>
                  </c:pt>
                  <c:pt idx="9">
                    <c:v>2C</c:v>
                  </c:pt>
                  <c:pt idx="10">
                    <c:v>4C</c:v>
                  </c:pt>
                  <c:pt idx="11">
                    <c:v>8C</c:v>
                  </c:pt>
                  <c:pt idx="12">
                    <c:v>2C</c:v>
                  </c:pt>
                  <c:pt idx="13">
                    <c:v>4C</c:v>
                  </c:pt>
                  <c:pt idx="14">
                    <c:v>8C</c:v>
                  </c:pt>
                  <c:pt idx="15">
                    <c:v>2C</c:v>
                  </c:pt>
                  <c:pt idx="16">
                    <c:v>4C</c:v>
                  </c:pt>
                  <c:pt idx="17">
                    <c:v>8C</c:v>
                  </c:pt>
                </c:lvl>
                <c:lvl>
                  <c:pt idx="0">
                    <c:v>barnes</c:v>
                  </c:pt>
                  <c:pt idx="3">
                    <c:v>cholesky</c:v>
                  </c:pt>
                  <c:pt idx="6">
                    <c:v>fft</c:v>
                  </c:pt>
                  <c:pt idx="9">
                    <c:v>fmm</c:v>
                  </c:pt>
                  <c:pt idx="12">
                    <c:v>lu</c:v>
                  </c:pt>
                  <c:pt idx="15">
                    <c:v>ocean</c:v>
                  </c:pt>
                </c:lvl>
              </c:multiLvlStrCache>
            </c:multiLvlStrRef>
          </c:cat>
          <c:val>
            <c:numRef>
              <c:f>Sheet1!$B$3:$V$3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3D Base (nMB)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multiLvlStrRef>
              <c:f>Sheet1!$B$1:$V$2</c:f>
              <c:multiLvlStrCache>
                <c:ptCount val="18"/>
                <c:lvl>
                  <c:pt idx="0">
                    <c:v>2C</c:v>
                  </c:pt>
                  <c:pt idx="1">
                    <c:v>4C</c:v>
                  </c:pt>
                  <c:pt idx="2">
                    <c:v>8C</c:v>
                  </c:pt>
                  <c:pt idx="3">
                    <c:v>2C</c:v>
                  </c:pt>
                  <c:pt idx="4">
                    <c:v>4C</c:v>
                  </c:pt>
                  <c:pt idx="5">
                    <c:v>8C</c:v>
                  </c:pt>
                  <c:pt idx="6">
                    <c:v>2C</c:v>
                  </c:pt>
                  <c:pt idx="7">
                    <c:v>4C</c:v>
                  </c:pt>
                  <c:pt idx="8">
                    <c:v>8C</c:v>
                  </c:pt>
                  <c:pt idx="9">
                    <c:v>2C</c:v>
                  </c:pt>
                  <c:pt idx="10">
                    <c:v>4C</c:v>
                  </c:pt>
                  <c:pt idx="11">
                    <c:v>8C</c:v>
                  </c:pt>
                  <c:pt idx="12">
                    <c:v>2C</c:v>
                  </c:pt>
                  <c:pt idx="13">
                    <c:v>4C</c:v>
                  </c:pt>
                  <c:pt idx="14">
                    <c:v>8C</c:v>
                  </c:pt>
                  <c:pt idx="15">
                    <c:v>2C</c:v>
                  </c:pt>
                  <c:pt idx="16">
                    <c:v>4C</c:v>
                  </c:pt>
                  <c:pt idx="17">
                    <c:v>8C</c:v>
                  </c:pt>
                </c:lvl>
                <c:lvl>
                  <c:pt idx="0">
                    <c:v>barnes</c:v>
                  </c:pt>
                  <c:pt idx="3">
                    <c:v>cholesky</c:v>
                  </c:pt>
                  <c:pt idx="6">
                    <c:v>fft</c:v>
                  </c:pt>
                  <c:pt idx="9">
                    <c:v>fmm</c:v>
                  </c:pt>
                  <c:pt idx="12">
                    <c:v>lu</c:v>
                  </c:pt>
                  <c:pt idx="15">
                    <c:v>ocean</c:v>
                  </c:pt>
                </c:lvl>
              </c:multiLvlStrCache>
            </c:multiLvlStrRef>
          </c:cat>
          <c:val>
            <c:numRef>
              <c:f>Sheet1!$B$4:$V$4</c:f>
              <c:numCache>
                <c:formatCode>General</c:formatCode>
                <c:ptCount val="21"/>
                <c:pt idx="0">
                  <c:v>1.016584036698559</c:v>
                </c:pt>
                <c:pt idx="1">
                  <c:v>1.0163991272553035</c:v>
                </c:pt>
                <c:pt idx="2">
                  <c:v>1.0107674987273849</c:v>
                </c:pt>
                <c:pt idx="3">
                  <c:v>1.089816237751756</c:v>
                </c:pt>
                <c:pt idx="4">
                  <c:v>1.0688960918742338</c:v>
                </c:pt>
                <c:pt idx="5">
                  <c:v>1.0500859173923702</c:v>
                </c:pt>
                <c:pt idx="6">
                  <c:v>1.1496905202742838</c:v>
                </c:pt>
                <c:pt idx="7">
                  <c:v>1.1738961717711398</c:v>
                </c:pt>
                <c:pt idx="8">
                  <c:v>1.1910283004061222</c:v>
                </c:pt>
                <c:pt idx="9">
                  <c:v>1.0191978726935906</c:v>
                </c:pt>
                <c:pt idx="10">
                  <c:v>1.0193114491646493</c:v>
                </c:pt>
                <c:pt idx="11">
                  <c:v>1.0194797435912082</c:v>
                </c:pt>
                <c:pt idx="12">
                  <c:v>1.0499241695696448</c:v>
                </c:pt>
                <c:pt idx="13">
                  <c:v>1.0501769817199149</c:v>
                </c:pt>
                <c:pt idx="14">
                  <c:v>1.0531843603264925</c:v>
                </c:pt>
                <c:pt idx="15">
                  <c:v>1.3199188973856402</c:v>
                </c:pt>
                <c:pt idx="16">
                  <c:v>1.3399808064612408</c:v>
                </c:pt>
                <c:pt idx="17">
                  <c:v>1.3690951475453712</c:v>
                </c:pt>
              </c:numCache>
            </c:numRef>
          </c:val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SMART-3D (nMB)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multiLvlStrRef>
              <c:f>Sheet1!$B$1:$V$2</c:f>
              <c:multiLvlStrCache>
                <c:ptCount val="18"/>
                <c:lvl>
                  <c:pt idx="0">
                    <c:v>2C</c:v>
                  </c:pt>
                  <c:pt idx="1">
                    <c:v>4C</c:v>
                  </c:pt>
                  <c:pt idx="2">
                    <c:v>8C</c:v>
                  </c:pt>
                  <c:pt idx="3">
                    <c:v>2C</c:v>
                  </c:pt>
                  <c:pt idx="4">
                    <c:v>4C</c:v>
                  </c:pt>
                  <c:pt idx="5">
                    <c:v>8C</c:v>
                  </c:pt>
                  <c:pt idx="6">
                    <c:v>2C</c:v>
                  </c:pt>
                  <c:pt idx="7">
                    <c:v>4C</c:v>
                  </c:pt>
                  <c:pt idx="8">
                    <c:v>8C</c:v>
                  </c:pt>
                  <c:pt idx="9">
                    <c:v>2C</c:v>
                  </c:pt>
                  <c:pt idx="10">
                    <c:v>4C</c:v>
                  </c:pt>
                  <c:pt idx="11">
                    <c:v>8C</c:v>
                  </c:pt>
                  <c:pt idx="12">
                    <c:v>2C</c:v>
                  </c:pt>
                  <c:pt idx="13">
                    <c:v>4C</c:v>
                  </c:pt>
                  <c:pt idx="14">
                    <c:v>8C</c:v>
                  </c:pt>
                  <c:pt idx="15">
                    <c:v>2C</c:v>
                  </c:pt>
                  <c:pt idx="16">
                    <c:v>4C</c:v>
                  </c:pt>
                  <c:pt idx="17">
                    <c:v>8C</c:v>
                  </c:pt>
                </c:lvl>
                <c:lvl>
                  <c:pt idx="0">
                    <c:v>barnes</c:v>
                  </c:pt>
                  <c:pt idx="3">
                    <c:v>cholesky</c:v>
                  </c:pt>
                  <c:pt idx="6">
                    <c:v>fft</c:v>
                  </c:pt>
                  <c:pt idx="9">
                    <c:v>fmm</c:v>
                  </c:pt>
                  <c:pt idx="12">
                    <c:v>lu</c:v>
                  </c:pt>
                  <c:pt idx="15">
                    <c:v>ocean</c:v>
                  </c:pt>
                </c:lvl>
              </c:multiLvlStrCache>
            </c:multiLvlStrRef>
          </c:cat>
          <c:val>
            <c:numRef>
              <c:f>Sheet1!$B$5:$V$5</c:f>
              <c:numCache>
                <c:formatCode>General</c:formatCode>
                <c:ptCount val="21"/>
                <c:pt idx="0">
                  <c:v>1.0243166698014514</c:v>
                </c:pt>
                <c:pt idx="1">
                  <c:v>1.0336724645057636</c:v>
                </c:pt>
                <c:pt idx="2">
                  <c:v>1.0211221331398928</c:v>
                </c:pt>
                <c:pt idx="3">
                  <c:v>1.36475123787945</c:v>
                </c:pt>
                <c:pt idx="4">
                  <c:v>1.256761742716191</c:v>
                </c:pt>
                <c:pt idx="5">
                  <c:v>1.1775403769629682</c:v>
                </c:pt>
                <c:pt idx="6">
                  <c:v>1.2097661308220686</c:v>
                </c:pt>
                <c:pt idx="7">
                  <c:v>1.2970654501504895</c:v>
                </c:pt>
                <c:pt idx="8">
                  <c:v>1.6768481047305703</c:v>
                </c:pt>
                <c:pt idx="9">
                  <c:v>1.0089069784830607</c:v>
                </c:pt>
                <c:pt idx="10">
                  <c:v>1.0149846475461848</c:v>
                </c:pt>
                <c:pt idx="11">
                  <c:v>1.0219979704498965</c:v>
                </c:pt>
                <c:pt idx="12">
                  <c:v>1.1489462239917552</c:v>
                </c:pt>
                <c:pt idx="13">
                  <c:v>1.1513241834658596</c:v>
                </c:pt>
                <c:pt idx="14">
                  <c:v>1.1628014862764535</c:v>
                </c:pt>
                <c:pt idx="15">
                  <c:v>3.6017278984855134</c:v>
                </c:pt>
                <c:pt idx="16">
                  <c:v>4.5408817174721721</c:v>
                </c:pt>
                <c:pt idx="17">
                  <c:v>6.4863754764848629</c:v>
                </c:pt>
              </c:numCache>
            </c:numRef>
          </c:val>
        </c:ser>
        <c:ser>
          <c:idx val="3"/>
          <c:order val="3"/>
          <c:tx>
            <c:strRef>
              <c:f>Sheet1!$A$6</c:f>
              <c:strCache>
                <c:ptCount val="1"/>
                <c:pt idx="0">
                  <c:v>Perfect L2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multiLvlStrRef>
              <c:f>Sheet1!$B$1:$V$2</c:f>
              <c:multiLvlStrCache>
                <c:ptCount val="18"/>
                <c:lvl>
                  <c:pt idx="0">
                    <c:v>2C</c:v>
                  </c:pt>
                  <c:pt idx="1">
                    <c:v>4C</c:v>
                  </c:pt>
                  <c:pt idx="2">
                    <c:v>8C</c:v>
                  </c:pt>
                  <c:pt idx="3">
                    <c:v>2C</c:v>
                  </c:pt>
                  <c:pt idx="4">
                    <c:v>4C</c:v>
                  </c:pt>
                  <c:pt idx="5">
                    <c:v>8C</c:v>
                  </c:pt>
                  <c:pt idx="6">
                    <c:v>2C</c:v>
                  </c:pt>
                  <c:pt idx="7">
                    <c:v>4C</c:v>
                  </c:pt>
                  <c:pt idx="8">
                    <c:v>8C</c:v>
                  </c:pt>
                  <c:pt idx="9">
                    <c:v>2C</c:v>
                  </c:pt>
                  <c:pt idx="10">
                    <c:v>4C</c:v>
                  </c:pt>
                  <c:pt idx="11">
                    <c:v>8C</c:v>
                  </c:pt>
                  <c:pt idx="12">
                    <c:v>2C</c:v>
                  </c:pt>
                  <c:pt idx="13">
                    <c:v>4C</c:v>
                  </c:pt>
                  <c:pt idx="14">
                    <c:v>8C</c:v>
                  </c:pt>
                  <c:pt idx="15">
                    <c:v>2C</c:v>
                  </c:pt>
                  <c:pt idx="16">
                    <c:v>4C</c:v>
                  </c:pt>
                  <c:pt idx="17">
                    <c:v>8C</c:v>
                  </c:pt>
                </c:lvl>
                <c:lvl>
                  <c:pt idx="0">
                    <c:v>barnes</c:v>
                  </c:pt>
                  <c:pt idx="3">
                    <c:v>cholesky</c:v>
                  </c:pt>
                  <c:pt idx="6">
                    <c:v>fft</c:v>
                  </c:pt>
                  <c:pt idx="9">
                    <c:v>fmm</c:v>
                  </c:pt>
                  <c:pt idx="12">
                    <c:v>lu</c:v>
                  </c:pt>
                  <c:pt idx="15">
                    <c:v>ocean</c:v>
                  </c:pt>
                </c:lvl>
              </c:multiLvlStrCache>
            </c:multiLvlStrRef>
          </c:cat>
          <c:val>
            <c:numRef>
              <c:f>Sheet1!$B$6:$V$6</c:f>
              <c:numCache>
                <c:formatCode>General</c:formatCode>
                <c:ptCount val="21"/>
                <c:pt idx="0">
                  <c:v>1.055977288668521</c:v>
                </c:pt>
                <c:pt idx="1">
                  <c:v>1.053483191043382</c:v>
                </c:pt>
                <c:pt idx="2">
                  <c:v>1.0344100532913532</c:v>
                </c:pt>
                <c:pt idx="3">
                  <c:v>1.3809079017344823</c:v>
                </c:pt>
                <c:pt idx="4">
                  <c:v>1.2673762262805963</c:v>
                </c:pt>
                <c:pt idx="5">
                  <c:v>1.182476525454526</c:v>
                </c:pt>
                <c:pt idx="6">
                  <c:v>1.6438555735595333</c:v>
                </c:pt>
                <c:pt idx="7">
                  <c:v>1.8667380220070724</c:v>
                </c:pt>
                <c:pt idx="8">
                  <c:v>2.1416918825765219</c:v>
                </c:pt>
                <c:pt idx="9">
                  <c:v>1.0584047841797559</c:v>
                </c:pt>
                <c:pt idx="10">
                  <c:v>1.0589570798843502</c:v>
                </c:pt>
                <c:pt idx="11">
                  <c:v>1.059746689873323</c:v>
                </c:pt>
                <c:pt idx="12">
                  <c:v>1.1519467751881323</c:v>
                </c:pt>
                <c:pt idx="13">
                  <c:v>1.1553976995877695</c:v>
                </c:pt>
                <c:pt idx="14">
                  <c:v>1.1663615137942356</c:v>
                </c:pt>
                <c:pt idx="15">
                  <c:v>3.8511065651232754</c:v>
                </c:pt>
                <c:pt idx="16">
                  <c:v>4.7554562720081899</c:v>
                </c:pt>
                <c:pt idx="17">
                  <c:v>6.6287857161223798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446656"/>
        <c:axId val="85448192"/>
      </c:barChart>
      <c:catAx>
        <c:axId val="85446656"/>
        <c:scaling>
          <c:orientation val="minMax"/>
        </c:scaling>
        <c:delete val="0"/>
        <c:axPos val="b"/>
        <c:majorTickMark val="none"/>
        <c:minorTickMark val="none"/>
        <c:tickLblPos val="nextTo"/>
        <c:crossAx val="85448192"/>
        <c:crosses val="autoZero"/>
        <c:auto val="1"/>
        <c:lblAlgn val="ctr"/>
        <c:lblOffset val="100"/>
        <c:noMultiLvlLbl val="0"/>
      </c:catAx>
      <c:valAx>
        <c:axId val="854481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en-US"/>
                  <a:t>Speedup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85446656"/>
        <c:crosses val="autoZero"/>
        <c:crossBetween val="between"/>
        <c:majorUnit val="1"/>
      </c:valAx>
    </c:plotArea>
    <c:legend>
      <c:legendPos val="b"/>
      <c:layout>
        <c:manualLayout>
          <c:xMode val="edge"/>
          <c:yMode val="edge"/>
          <c:x val="0.26971218341297082"/>
          <c:y val="5.8987060138397489E-2"/>
          <c:w val="0.47197164457006979"/>
          <c:h val="8.5046020164883065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Sheet1!$A$10</c:f>
              <c:strCache>
                <c:ptCount val="1"/>
                <c:pt idx="0">
                  <c:v>2D Base (nMB)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cat>
            <c:multiLvlStrRef>
              <c:f>Sheet1!$B$8:$V$9</c:f>
              <c:multiLvlStrCache>
                <c:ptCount val="21"/>
                <c:lvl>
                  <c:pt idx="0">
                    <c:v>2C</c:v>
                  </c:pt>
                  <c:pt idx="1">
                    <c:v>4C</c:v>
                  </c:pt>
                  <c:pt idx="2">
                    <c:v>8C</c:v>
                  </c:pt>
                  <c:pt idx="3">
                    <c:v>2C</c:v>
                  </c:pt>
                  <c:pt idx="4">
                    <c:v>4C</c:v>
                  </c:pt>
                  <c:pt idx="5">
                    <c:v>8C</c:v>
                  </c:pt>
                  <c:pt idx="6">
                    <c:v>2C</c:v>
                  </c:pt>
                  <c:pt idx="7">
                    <c:v>4C</c:v>
                  </c:pt>
                  <c:pt idx="8">
                    <c:v>8C</c:v>
                  </c:pt>
                  <c:pt idx="9">
                    <c:v>2C</c:v>
                  </c:pt>
                  <c:pt idx="10">
                    <c:v>4C</c:v>
                  </c:pt>
                  <c:pt idx="11">
                    <c:v>8C</c:v>
                  </c:pt>
                  <c:pt idx="12">
                    <c:v>2C</c:v>
                  </c:pt>
                  <c:pt idx="13">
                    <c:v>4C</c:v>
                  </c:pt>
                  <c:pt idx="14">
                    <c:v>8C</c:v>
                  </c:pt>
                  <c:pt idx="15">
                    <c:v>2C</c:v>
                  </c:pt>
                  <c:pt idx="16">
                    <c:v>4C</c:v>
                  </c:pt>
                  <c:pt idx="17">
                    <c:v>8C</c:v>
                  </c:pt>
                  <c:pt idx="18">
                    <c:v>2C</c:v>
                  </c:pt>
                  <c:pt idx="19">
                    <c:v>4C</c:v>
                  </c:pt>
                  <c:pt idx="20">
                    <c:v>8C</c:v>
                  </c:pt>
                </c:lvl>
                <c:lvl>
                  <c:pt idx="0">
                    <c:v>radiosity</c:v>
                  </c:pt>
                  <c:pt idx="3">
                    <c:v>radix</c:v>
                  </c:pt>
                  <c:pt idx="6">
                    <c:v>raytrace</c:v>
                  </c:pt>
                  <c:pt idx="9">
                    <c:v>volrend</c:v>
                  </c:pt>
                  <c:pt idx="12">
                    <c:v>water-n2</c:v>
                  </c:pt>
                  <c:pt idx="15">
                    <c:v>water-sp</c:v>
                  </c:pt>
                  <c:pt idx="18">
                    <c:v>Geomean</c:v>
                  </c:pt>
                </c:lvl>
              </c:multiLvlStrCache>
            </c:multiLvlStrRef>
          </c:cat>
          <c:val>
            <c:numRef>
              <c:f>Sheet1!$B$10:$V$10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Sheet1!$A$11</c:f>
              <c:strCache>
                <c:ptCount val="1"/>
                <c:pt idx="0">
                  <c:v>3D Base (nMB)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multiLvlStrRef>
              <c:f>Sheet1!$B$8:$V$9</c:f>
              <c:multiLvlStrCache>
                <c:ptCount val="21"/>
                <c:lvl>
                  <c:pt idx="0">
                    <c:v>2C</c:v>
                  </c:pt>
                  <c:pt idx="1">
                    <c:v>4C</c:v>
                  </c:pt>
                  <c:pt idx="2">
                    <c:v>8C</c:v>
                  </c:pt>
                  <c:pt idx="3">
                    <c:v>2C</c:v>
                  </c:pt>
                  <c:pt idx="4">
                    <c:v>4C</c:v>
                  </c:pt>
                  <c:pt idx="5">
                    <c:v>8C</c:v>
                  </c:pt>
                  <c:pt idx="6">
                    <c:v>2C</c:v>
                  </c:pt>
                  <c:pt idx="7">
                    <c:v>4C</c:v>
                  </c:pt>
                  <c:pt idx="8">
                    <c:v>8C</c:v>
                  </c:pt>
                  <c:pt idx="9">
                    <c:v>2C</c:v>
                  </c:pt>
                  <c:pt idx="10">
                    <c:v>4C</c:v>
                  </c:pt>
                  <c:pt idx="11">
                    <c:v>8C</c:v>
                  </c:pt>
                  <c:pt idx="12">
                    <c:v>2C</c:v>
                  </c:pt>
                  <c:pt idx="13">
                    <c:v>4C</c:v>
                  </c:pt>
                  <c:pt idx="14">
                    <c:v>8C</c:v>
                  </c:pt>
                  <c:pt idx="15">
                    <c:v>2C</c:v>
                  </c:pt>
                  <c:pt idx="16">
                    <c:v>4C</c:v>
                  </c:pt>
                  <c:pt idx="17">
                    <c:v>8C</c:v>
                  </c:pt>
                  <c:pt idx="18">
                    <c:v>2C</c:v>
                  </c:pt>
                  <c:pt idx="19">
                    <c:v>4C</c:v>
                  </c:pt>
                  <c:pt idx="20">
                    <c:v>8C</c:v>
                  </c:pt>
                </c:lvl>
                <c:lvl>
                  <c:pt idx="0">
                    <c:v>radiosity</c:v>
                  </c:pt>
                  <c:pt idx="3">
                    <c:v>radix</c:v>
                  </c:pt>
                  <c:pt idx="6">
                    <c:v>raytrace</c:v>
                  </c:pt>
                  <c:pt idx="9">
                    <c:v>volrend</c:v>
                  </c:pt>
                  <c:pt idx="12">
                    <c:v>water-n2</c:v>
                  </c:pt>
                  <c:pt idx="15">
                    <c:v>water-sp</c:v>
                  </c:pt>
                  <c:pt idx="18">
                    <c:v>Geomean</c:v>
                  </c:pt>
                </c:lvl>
              </c:multiLvlStrCache>
            </c:multiLvlStrRef>
          </c:cat>
          <c:val>
            <c:numRef>
              <c:f>Sheet1!$B$11:$V$11</c:f>
              <c:numCache>
                <c:formatCode>General</c:formatCode>
                <c:ptCount val="21"/>
                <c:pt idx="0">
                  <c:v>1.0006879986709161</c:v>
                </c:pt>
                <c:pt idx="1">
                  <c:v>1.0010423948867813</c:v>
                </c:pt>
                <c:pt idx="2">
                  <c:v>1.0009458198282284</c:v>
                </c:pt>
                <c:pt idx="3">
                  <c:v>1.2297344065427789</c:v>
                </c:pt>
                <c:pt idx="4">
                  <c:v>1.2270558410061905</c:v>
                </c:pt>
                <c:pt idx="5">
                  <c:v>1.2994587940262292</c:v>
                </c:pt>
                <c:pt idx="6">
                  <c:v>1.0142818259087214</c:v>
                </c:pt>
                <c:pt idx="7">
                  <c:v>1.006248141448167</c:v>
                </c:pt>
                <c:pt idx="8">
                  <c:v>1.0064344813319266</c:v>
                </c:pt>
                <c:pt idx="9">
                  <c:v>1.1067756755636851</c:v>
                </c:pt>
                <c:pt idx="10">
                  <c:v>1.1491993708780661</c:v>
                </c:pt>
                <c:pt idx="11">
                  <c:v>1.1892346405697283</c:v>
                </c:pt>
                <c:pt idx="12">
                  <c:v>1.000810943079552</c:v>
                </c:pt>
                <c:pt idx="13">
                  <c:v>1.0010420936587456</c:v>
                </c:pt>
                <c:pt idx="14">
                  <c:v>1.0011776565807109</c:v>
                </c:pt>
                <c:pt idx="15">
                  <c:v>1.0070436327550565</c:v>
                </c:pt>
                <c:pt idx="16">
                  <c:v>1.0016140524815371</c:v>
                </c:pt>
                <c:pt idx="17">
                  <c:v>1.0022261731174524</c:v>
                </c:pt>
                <c:pt idx="18">
                  <c:v>1.0795203073695128</c:v>
                </c:pt>
                <c:pt idx="19">
                  <c:v>1.0830677417721035</c:v>
                </c:pt>
                <c:pt idx="20">
                  <c:v>1.0928691180813324</c:v>
                </c:pt>
              </c:numCache>
            </c:numRef>
          </c:val>
        </c:ser>
        <c:ser>
          <c:idx val="2"/>
          <c:order val="2"/>
          <c:tx>
            <c:strRef>
              <c:f>Sheet1!$A$12</c:f>
              <c:strCache>
                <c:ptCount val="1"/>
                <c:pt idx="0">
                  <c:v>SMART-3D (nMB)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multiLvlStrRef>
              <c:f>Sheet1!$B$8:$V$9</c:f>
              <c:multiLvlStrCache>
                <c:ptCount val="21"/>
                <c:lvl>
                  <c:pt idx="0">
                    <c:v>2C</c:v>
                  </c:pt>
                  <c:pt idx="1">
                    <c:v>4C</c:v>
                  </c:pt>
                  <c:pt idx="2">
                    <c:v>8C</c:v>
                  </c:pt>
                  <c:pt idx="3">
                    <c:v>2C</c:v>
                  </c:pt>
                  <c:pt idx="4">
                    <c:v>4C</c:v>
                  </c:pt>
                  <c:pt idx="5">
                    <c:v>8C</c:v>
                  </c:pt>
                  <c:pt idx="6">
                    <c:v>2C</c:v>
                  </c:pt>
                  <c:pt idx="7">
                    <c:v>4C</c:v>
                  </c:pt>
                  <c:pt idx="8">
                    <c:v>8C</c:v>
                  </c:pt>
                  <c:pt idx="9">
                    <c:v>2C</c:v>
                  </c:pt>
                  <c:pt idx="10">
                    <c:v>4C</c:v>
                  </c:pt>
                  <c:pt idx="11">
                    <c:v>8C</c:v>
                  </c:pt>
                  <c:pt idx="12">
                    <c:v>2C</c:v>
                  </c:pt>
                  <c:pt idx="13">
                    <c:v>4C</c:v>
                  </c:pt>
                  <c:pt idx="14">
                    <c:v>8C</c:v>
                  </c:pt>
                  <c:pt idx="15">
                    <c:v>2C</c:v>
                  </c:pt>
                  <c:pt idx="16">
                    <c:v>4C</c:v>
                  </c:pt>
                  <c:pt idx="17">
                    <c:v>8C</c:v>
                  </c:pt>
                  <c:pt idx="18">
                    <c:v>2C</c:v>
                  </c:pt>
                  <c:pt idx="19">
                    <c:v>4C</c:v>
                  </c:pt>
                  <c:pt idx="20">
                    <c:v>8C</c:v>
                  </c:pt>
                </c:lvl>
                <c:lvl>
                  <c:pt idx="0">
                    <c:v>radiosity</c:v>
                  </c:pt>
                  <c:pt idx="3">
                    <c:v>radix</c:v>
                  </c:pt>
                  <c:pt idx="6">
                    <c:v>raytrace</c:v>
                  </c:pt>
                  <c:pt idx="9">
                    <c:v>volrend</c:v>
                  </c:pt>
                  <c:pt idx="12">
                    <c:v>water-n2</c:v>
                  </c:pt>
                  <c:pt idx="15">
                    <c:v>water-sp</c:v>
                  </c:pt>
                  <c:pt idx="18">
                    <c:v>Geomean</c:v>
                  </c:pt>
                </c:lvl>
              </c:multiLvlStrCache>
            </c:multiLvlStrRef>
          </c:cat>
          <c:val>
            <c:numRef>
              <c:f>Sheet1!$B$12:$V$12</c:f>
              <c:numCache>
                <c:formatCode>General</c:formatCode>
                <c:ptCount val="21"/>
                <c:pt idx="0">
                  <c:v>1.002009706257313</c:v>
                </c:pt>
                <c:pt idx="1">
                  <c:v>1.0026280648489261</c:v>
                </c:pt>
                <c:pt idx="2">
                  <c:v>1.0029505804583425</c:v>
                </c:pt>
                <c:pt idx="3">
                  <c:v>2.7288491082020916</c:v>
                </c:pt>
                <c:pt idx="4">
                  <c:v>2.7180027720746547</c:v>
                </c:pt>
                <c:pt idx="5">
                  <c:v>3.0525513797274502</c:v>
                </c:pt>
                <c:pt idx="6">
                  <c:v>1.010037691446608</c:v>
                </c:pt>
                <c:pt idx="7">
                  <c:v>1.0098198670796903</c:v>
                </c:pt>
                <c:pt idx="8">
                  <c:v>1.0076334857129523</c:v>
                </c:pt>
                <c:pt idx="9">
                  <c:v>1.2758380487614485</c:v>
                </c:pt>
                <c:pt idx="10">
                  <c:v>1.4086679563494164</c:v>
                </c:pt>
                <c:pt idx="11">
                  <c:v>1.5669311467369083</c:v>
                </c:pt>
                <c:pt idx="12">
                  <c:v>0.92265115564117139</c:v>
                </c:pt>
                <c:pt idx="13">
                  <c:v>0.99473647176386537</c:v>
                </c:pt>
                <c:pt idx="14">
                  <c:v>1.0002646945429341</c:v>
                </c:pt>
                <c:pt idx="15">
                  <c:v>1.0204064798260062</c:v>
                </c:pt>
                <c:pt idx="16">
                  <c:v>1.004467863762901</c:v>
                </c:pt>
                <c:pt idx="17">
                  <c:v>1.0063041283411762</c:v>
                </c:pt>
                <c:pt idx="18">
                  <c:v>1.3005803371054303</c:v>
                </c:pt>
                <c:pt idx="19">
                  <c:v>1.3436622696851368</c:v>
                </c:pt>
                <c:pt idx="20">
                  <c:v>1.4340149463041458</c:v>
                </c:pt>
              </c:numCache>
            </c:numRef>
          </c:val>
        </c:ser>
        <c:ser>
          <c:idx val="3"/>
          <c:order val="3"/>
          <c:tx>
            <c:strRef>
              <c:f>Sheet1!$A$13</c:f>
              <c:strCache>
                <c:ptCount val="1"/>
                <c:pt idx="0">
                  <c:v>Perfect L2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multiLvlStrRef>
              <c:f>Sheet1!$B$8:$V$9</c:f>
              <c:multiLvlStrCache>
                <c:ptCount val="21"/>
                <c:lvl>
                  <c:pt idx="0">
                    <c:v>2C</c:v>
                  </c:pt>
                  <c:pt idx="1">
                    <c:v>4C</c:v>
                  </c:pt>
                  <c:pt idx="2">
                    <c:v>8C</c:v>
                  </c:pt>
                  <c:pt idx="3">
                    <c:v>2C</c:v>
                  </c:pt>
                  <c:pt idx="4">
                    <c:v>4C</c:v>
                  </c:pt>
                  <c:pt idx="5">
                    <c:v>8C</c:v>
                  </c:pt>
                  <c:pt idx="6">
                    <c:v>2C</c:v>
                  </c:pt>
                  <c:pt idx="7">
                    <c:v>4C</c:v>
                  </c:pt>
                  <c:pt idx="8">
                    <c:v>8C</c:v>
                  </c:pt>
                  <c:pt idx="9">
                    <c:v>2C</c:v>
                  </c:pt>
                  <c:pt idx="10">
                    <c:v>4C</c:v>
                  </c:pt>
                  <c:pt idx="11">
                    <c:v>8C</c:v>
                  </c:pt>
                  <c:pt idx="12">
                    <c:v>2C</c:v>
                  </c:pt>
                  <c:pt idx="13">
                    <c:v>4C</c:v>
                  </c:pt>
                  <c:pt idx="14">
                    <c:v>8C</c:v>
                  </c:pt>
                  <c:pt idx="15">
                    <c:v>2C</c:v>
                  </c:pt>
                  <c:pt idx="16">
                    <c:v>4C</c:v>
                  </c:pt>
                  <c:pt idx="17">
                    <c:v>8C</c:v>
                  </c:pt>
                  <c:pt idx="18">
                    <c:v>2C</c:v>
                  </c:pt>
                  <c:pt idx="19">
                    <c:v>4C</c:v>
                  </c:pt>
                  <c:pt idx="20">
                    <c:v>8C</c:v>
                  </c:pt>
                </c:lvl>
                <c:lvl>
                  <c:pt idx="0">
                    <c:v>radiosity</c:v>
                  </c:pt>
                  <c:pt idx="3">
                    <c:v>radix</c:v>
                  </c:pt>
                  <c:pt idx="6">
                    <c:v>raytrace</c:v>
                  </c:pt>
                  <c:pt idx="9">
                    <c:v>volrend</c:v>
                  </c:pt>
                  <c:pt idx="12">
                    <c:v>water-n2</c:v>
                  </c:pt>
                  <c:pt idx="15">
                    <c:v>water-sp</c:v>
                  </c:pt>
                  <c:pt idx="18">
                    <c:v>Geomean</c:v>
                  </c:pt>
                </c:lvl>
              </c:multiLvlStrCache>
            </c:multiLvlStrRef>
          </c:cat>
          <c:val>
            <c:numRef>
              <c:f>Sheet1!$B$13:$V$13</c:f>
              <c:numCache>
                <c:formatCode>General</c:formatCode>
                <c:ptCount val="21"/>
                <c:pt idx="0">
                  <c:v>1.0020909004242358</c:v>
                </c:pt>
                <c:pt idx="1">
                  <c:v>1.0028582800175241</c:v>
                </c:pt>
                <c:pt idx="2">
                  <c:v>1.0032299478174254</c:v>
                </c:pt>
                <c:pt idx="3">
                  <c:v>2.7960513404408269</c:v>
                </c:pt>
                <c:pt idx="4">
                  <c:v>2.7804053813902891</c:v>
                </c:pt>
                <c:pt idx="5">
                  <c:v>3.1337777985947204</c:v>
                </c:pt>
                <c:pt idx="6">
                  <c:v>1.0504219910859327</c:v>
                </c:pt>
                <c:pt idx="7">
                  <c:v>1.0230334132807102</c:v>
                </c:pt>
                <c:pt idx="8">
                  <c:v>1.0230652400246611</c:v>
                </c:pt>
                <c:pt idx="9">
                  <c:v>1.2915684205490887</c:v>
                </c:pt>
                <c:pt idx="10">
                  <c:v>1.4187887256815044</c:v>
                </c:pt>
                <c:pt idx="11">
                  <c:v>1.5784217217863508</c:v>
                </c:pt>
                <c:pt idx="12">
                  <c:v>1.0027456910631805</c:v>
                </c:pt>
                <c:pt idx="13">
                  <c:v>1.0034897993674765</c:v>
                </c:pt>
                <c:pt idx="14">
                  <c:v>1.0042549036189683</c:v>
                </c:pt>
                <c:pt idx="15">
                  <c:v>1.0227065026058406</c:v>
                </c:pt>
                <c:pt idx="16">
                  <c:v>1.0048657709758406</c:v>
                </c:pt>
                <c:pt idx="17">
                  <c:v>1.0066260999979137</c:v>
                </c:pt>
                <c:pt idx="18">
                  <c:v>1.3704157248717748</c:v>
                </c:pt>
                <c:pt idx="19">
                  <c:v>1.405021283531525</c:v>
                </c:pt>
                <c:pt idx="20">
                  <c:v>1.4796814336469126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49120"/>
        <c:axId val="85350656"/>
      </c:barChart>
      <c:catAx>
        <c:axId val="85349120"/>
        <c:scaling>
          <c:orientation val="minMax"/>
        </c:scaling>
        <c:delete val="0"/>
        <c:axPos val="b"/>
        <c:majorTickMark val="none"/>
        <c:minorTickMark val="none"/>
        <c:tickLblPos val="nextTo"/>
        <c:crossAx val="85350656"/>
        <c:crosses val="autoZero"/>
        <c:auto val="1"/>
        <c:lblAlgn val="ctr"/>
        <c:lblOffset val="100"/>
        <c:noMultiLvlLbl val="0"/>
      </c:catAx>
      <c:valAx>
        <c:axId val="85350656"/>
        <c:scaling>
          <c:orientation val="minMax"/>
          <c:max val="7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en-US"/>
                  <a:t>Speedup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85349120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Sheet1!$A$52</c:f>
              <c:strCache>
                <c:ptCount val="1"/>
                <c:pt idx="0">
                  <c:v>2D Base (1MB each)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cat>
            <c:strRef>
              <c:f>Sheet1!$B$51:$N$51</c:f>
              <c:strCache>
                <c:ptCount val="13"/>
                <c:pt idx="0">
                  <c:v>barnes</c:v>
                </c:pt>
                <c:pt idx="1">
                  <c:v>cholesky</c:v>
                </c:pt>
                <c:pt idx="2">
                  <c:v>fft</c:v>
                </c:pt>
                <c:pt idx="3">
                  <c:v>fmm</c:v>
                </c:pt>
                <c:pt idx="4">
                  <c:v>lu</c:v>
                </c:pt>
                <c:pt idx="5">
                  <c:v>ocean</c:v>
                </c:pt>
                <c:pt idx="6">
                  <c:v>radiosity</c:v>
                </c:pt>
                <c:pt idx="7">
                  <c:v>radix</c:v>
                </c:pt>
                <c:pt idx="8">
                  <c:v>raytrace</c:v>
                </c:pt>
                <c:pt idx="9">
                  <c:v>volrend</c:v>
                </c:pt>
                <c:pt idx="10">
                  <c:v>water-n2</c:v>
                </c:pt>
                <c:pt idx="11">
                  <c:v>water-sp</c:v>
                </c:pt>
                <c:pt idx="12">
                  <c:v>Geomean</c:v>
                </c:pt>
              </c:strCache>
            </c:strRef>
          </c:cat>
          <c:val>
            <c:numRef>
              <c:f>Sheet1!$B$52:$N$52</c:f>
              <c:numCache>
                <c:formatCode>0.00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Sheet1!$A$53</c:f>
              <c:strCache>
                <c:ptCount val="1"/>
                <c:pt idx="0">
                  <c:v>3D Base (1MB each)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strRef>
              <c:f>Sheet1!$B$51:$N$51</c:f>
              <c:strCache>
                <c:ptCount val="13"/>
                <c:pt idx="0">
                  <c:v>barnes</c:v>
                </c:pt>
                <c:pt idx="1">
                  <c:v>cholesky</c:v>
                </c:pt>
                <c:pt idx="2">
                  <c:v>fft</c:v>
                </c:pt>
                <c:pt idx="3">
                  <c:v>fmm</c:v>
                </c:pt>
                <c:pt idx="4">
                  <c:v>lu</c:v>
                </c:pt>
                <c:pt idx="5">
                  <c:v>ocean</c:v>
                </c:pt>
                <c:pt idx="6">
                  <c:v>radiosity</c:v>
                </c:pt>
                <c:pt idx="7">
                  <c:v>radix</c:v>
                </c:pt>
                <c:pt idx="8">
                  <c:v>raytrace</c:v>
                </c:pt>
                <c:pt idx="9">
                  <c:v>volrend</c:v>
                </c:pt>
                <c:pt idx="10">
                  <c:v>water-n2</c:v>
                </c:pt>
                <c:pt idx="11">
                  <c:v>water-sp</c:v>
                </c:pt>
                <c:pt idx="12">
                  <c:v>Geomean</c:v>
                </c:pt>
              </c:strCache>
            </c:strRef>
          </c:cat>
          <c:val>
            <c:numRef>
              <c:f>Sheet1!$B$53:$N$53</c:f>
              <c:numCache>
                <c:formatCode>0.00</c:formatCode>
                <c:ptCount val="13"/>
                <c:pt idx="0">
                  <c:v>1.0133595105565933</c:v>
                </c:pt>
                <c:pt idx="1">
                  <c:v>1.0786975135128092</c:v>
                </c:pt>
                <c:pt idx="2">
                  <c:v>1.1281116475533446</c:v>
                </c:pt>
                <c:pt idx="3">
                  <c:v>1.0184263126511515</c:v>
                </c:pt>
                <c:pt idx="4">
                  <c:v>1.0452072714767542</c:v>
                </c:pt>
                <c:pt idx="5">
                  <c:v>1</c:v>
                </c:pt>
                <c:pt idx="6">
                  <c:v>1.0006622766426221</c:v>
                </c:pt>
                <c:pt idx="7">
                  <c:v>1</c:v>
                </c:pt>
                <c:pt idx="8">
                  <c:v>1.0144337366542024</c:v>
                </c:pt>
                <c:pt idx="9">
                  <c:v>1.0832338740019829</c:v>
                </c:pt>
                <c:pt idx="10">
                  <c:v>1.0310047476325157</c:v>
                </c:pt>
                <c:pt idx="11">
                  <c:v>1.0056600254068409</c:v>
                </c:pt>
                <c:pt idx="12">
                  <c:v>1.0341678997768533</c:v>
                </c:pt>
              </c:numCache>
            </c:numRef>
          </c:val>
        </c:ser>
        <c:ser>
          <c:idx val="2"/>
          <c:order val="2"/>
          <c:tx>
            <c:strRef>
              <c:f>Sheet1!$A$54</c:f>
              <c:strCache>
                <c:ptCount val="1"/>
                <c:pt idx="0">
                  <c:v>SMART-3D (1MB each)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strRef>
              <c:f>Sheet1!$B$51:$N$51</c:f>
              <c:strCache>
                <c:ptCount val="13"/>
                <c:pt idx="0">
                  <c:v>barnes</c:v>
                </c:pt>
                <c:pt idx="1">
                  <c:v>cholesky</c:v>
                </c:pt>
                <c:pt idx="2">
                  <c:v>fft</c:v>
                </c:pt>
                <c:pt idx="3">
                  <c:v>fmm</c:v>
                </c:pt>
                <c:pt idx="4">
                  <c:v>lu</c:v>
                </c:pt>
                <c:pt idx="5">
                  <c:v>ocean</c:v>
                </c:pt>
                <c:pt idx="6">
                  <c:v>radiosity</c:v>
                </c:pt>
                <c:pt idx="7">
                  <c:v>radix</c:v>
                </c:pt>
                <c:pt idx="8">
                  <c:v>raytrace</c:v>
                </c:pt>
                <c:pt idx="9">
                  <c:v>volrend</c:v>
                </c:pt>
                <c:pt idx="10">
                  <c:v>water-n2</c:v>
                </c:pt>
                <c:pt idx="11">
                  <c:v>water-sp</c:v>
                </c:pt>
                <c:pt idx="12">
                  <c:v>Geomean</c:v>
                </c:pt>
              </c:strCache>
            </c:strRef>
          </c:cat>
          <c:val>
            <c:numRef>
              <c:f>Sheet1!$B$54:$N$54</c:f>
              <c:numCache>
                <c:formatCode>0.00</c:formatCode>
                <c:ptCount val="13"/>
                <c:pt idx="0">
                  <c:v>0.94266128738367472</c:v>
                </c:pt>
                <c:pt idx="1">
                  <c:v>1.4428509335662427</c:v>
                </c:pt>
                <c:pt idx="2">
                  <c:v>1.4085876444718954</c:v>
                </c:pt>
                <c:pt idx="3">
                  <c:v>0.97518708266118626</c:v>
                </c:pt>
                <c:pt idx="4">
                  <c:v>1.2520575455983471</c:v>
                </c:pt>
                <c:pt idx="5">
                  <c:v>3.6286780833594454</c:v>
                </c:pt>
                <c:pt idx="6">
                  <c:v>0.95769114621894369</c:v>
                </c:pt>
                <c:pt idx="7">
                  <c:v>1.5998577014263431</c:v>
                </c:pt>
                <c:pt idx="8">
                  <c:v>0.80162414173004426</c:v>
                </c:pt>
                <c:pt idx="9">
                  <c:v>1.30320281460733</c:v>
                </c:pt>
                <c:pt idx="10">
                  <c:v>0.94713231847216195</c:v>
                </c:pt>
                <c:pt idx="11">
                  <c:v>0.97549122471629457</c:v>
                </c:pt>
                <c:pt idx="12">
                  <c:v>1.2347018844828712</c:v>
                </c:pt>
              </c:numCache>
            </c:numRef>
          </c:val>
        </c:ser>
        <c:ser>
          <c:idx val="3"/>
          <c:order val="3"/>
          <c:tx>
            <c:strRef>
              <c:f>Sheet1!$A$55</c:f>
              <c:strCache>
                <c:ptCount val="1"/>
                <c:pt idx="0">
                  <c:v>Perfect L2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Sheet1!$B$51:$N$51</c:f>
              <c:strCache>
                <c:ptCount val="13"/>
                <c:pt idx="0">
                  <c:v>barnes</c:v>
                </c:pt>
                <c:pt idx="1">
                  <c:v>cholesky</c:v>
                </c:pt>
                <c:pt idx="2">
                  <c:v>fft</c:v>
                </c:pt>
                <c:pt idx="3">
                  <c:v>fmm</c:v>
                </c:pt>
                <c:pt idx="4">
                  <c:v>lu</c:v>
                </c:pt>
                <c:pt idx="5">
                  <c:v>ocean</c:v>
                </c:pt>
                <c:pt idx="6">
                  <c:v>radiosity</c:v>
                </c:pt>
                <c:pt idx="7">
                  <c:v>radix</c:v>
                </c:pt>
                <c:pt idx="8">
                  <c:v>raytrace</c:v>
                </c:pt>
                <c:pt idx="9">
                  <c:v>volrend</c:v>
                </c:pt>
                <c:pt idx="10">
                  <c:v>water-n2</c:v>
                </c:pt>
                <c:pt idx="11">
                  <c:v>water-sp</c:v>
                </c:pt>
                <c:pt idx="12">
                  <c:v>Geomean</c:v>
                </c:pt>
              </c:strCache>
            </c:strRef>
          </c:cat>
          <c:val>
            <c:numRef>
              <c:f>Sheet1!$B$55:$N$55</c:f>
              <c:numCache>
                <c:formatCode>0.00</c:formatCode>
                <c:ptCount val="13"/>
                <c:pt idx="0">
                  <c:v>1.0773576041657533</c:v>
                </c:pt>
                <c:pt idx="1">
                  <c:v>1.6774032563604908</c:v>
                </c:pt>
                <c:pt idx="2">
                  <c:v>2.0427297830773421</c:v>
                </c:pt>
                <c:pt idx="3">
                  <c:v>1.098195628538355</c:v>
                </c:pt>
                <c:pt idx="4">
                  <c:v>1.2638231548183392</c:v>
                </c:pt>
                <c:pt idx="5">
                  <c:v>4.3048065157454225</c:v>
                </c:pt>
                <c:pt idx="6">
                  <c:v>1.009047695471327</c:v>
                </c:pt>
                <c:pt idx="7">
                  <c:v>3.0062925619241643</c:v>
                </c:pt>
                <c:pt idx="8">
                  <c:v>1.1193808085606325</c:v>
                </c:pt>
                <c:pt idx="9">
                  <c:v>1.4655966160097536</c:v>
                </c:pt>
                <c:pt idx="10">
                  <c:v>1.3100531617800411</c:v>
                </c:pt>
                <c:pt idx="11">
                  <c:v>1.0384616215202049</c:v>
                </c:pt>
                <c:pt idx="12">
                  <c:v>1.5176741829114335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719040"/>
        <c:axId val="35720576"/>
      </c:barChart>
      <c:catAx>
        <c:axId val="35719040"/>
        <c:scaling>
          <c:orientation val="minMax"/>
        </c:scaling>
        <c:delete val="0"/>
        <c:axPos val="b"/>
        <c:majorTickMark val="out"/>
        <c:minorTickMark val="none"/>
        <c:tickLblPos val="nextTo"/>
        <c:crossAx val="35720576"/>
        <c:crosses val="autoZero"/>
        <c:auto val="1"/>
        <c:lblAlgn val="ctr"/>
        <c:lblOffset val="100"/>
        <c:noMultiLvlLbl val="0"/>
      </c:catAx>
      <c:valAx>
        <c:axId val="35720576"/>
        <c:scaling>
          <c:orientation val="minMax"/>
        </c:scaling>
        <c:delete val="0"/>
        <c:axPos val="l"/>
        <c:majorGridlines/>
        <c:numFmt formatCode="#,##0_);[Red]\(#,##0\)" sourceLinked="0"/>
        <c:majorTickMark val="out"/>
        <c:minorTickMark val="none"/>
        <c:tickLblPos val="nextTo"/>
        <c:crossAx val="35719040"/>
        <c:crosses val="autoZero"/>
        <c:crossBetween val="between"/>
        <c:majorUnit val="1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51E37A-F1D5-4800-9662-EBE9E77B8245}" type="doc">
      <dgm:prSet loTypeId="urn:microsoft.com/office/officeart/2005/8/layout/arrow2" loCatId="process" qsTypeId="urn:microsoft.com/office/officeart/2005/8/quickstyle/simple1" qsCatId="simple" csTypeId="urn:microsoft.com/office/officeart/2005/8/colors/accent1_1" csCatId="accent1" phldr="1"/>
      <dgm:spPr/>
    </dgm:pt>
    <dgm:pt modelId="{817C2875-8748-425C-BB2E-ACF9ED1DEBC6}">
      <dgm:prSet phldrT="[Text]" custT="1"/>
      <dgm:spPr/>
      <dgm:t>
        <a:bodyPr/>
        <a:lstStyle/>
        <a:p>
          <a:pPr algn="ctr" latinLnBrk="1">
            <a:lnSpc>
              <a:spcPct val="100000"/>
            </a:lnSpc>
            <a:spcAft>
              <a:spcPts val="0"/>
            </a:spcAft>
          </a:pPr>
          <a:r>
            <a:rPr lang="en-US" altLang="ko-KR" sz="2400" b="1" dirty="0" smtClean="0">
              <a:solidFill>
                <a:schemeClr val="bg1"/>
              </a:solidFill>
              <a:latin typeface="+mj-lt"/>
              <a:ea typeface="굴림" pitchFamily="50" charset="-127"/>
              <a:cs typeface="+mj-cs"/>
            </a:rPr>
            <a:t>Higher </a:t>
          </a:r>
        </a:p>
        <a:p>
          <a:pPr algn="ctr" latinLnBrk="1">
            <a:lnSpc>
              <a:spcPct val="100000"/>
            </a:lnSpc>
            <a:spcAft>
              <a:spcPts val="0"/>
            </a:spcAft>
          </a:pPr>
          <a:r>
            <a:rPr lang="en-US" altLang="ko-KR" sz="2400" b="1" dirty="0" smtClean="0">
              <a:solidFill>
                <a:schemeClr val="bg1"/>
              </a:solidFill>
              <a:latin typeface="+mj-lt"/>
              <a:ea typeface="굴림" pitchFamily="50" charset="-127"/>
              <a:cs typeface="+mj-cs"/>
            </a:rPr>
            <a:t>bus clock</a:t>
          </a:r>
          <a:endParaRPr lang="ko-KR" altLang="en-US" sz="2400" b="1" dirty="0">
            <a:solidFill>
              <a:schemeClr val="bg1"/>
            </a:solidFill>
            <a:latin typeface="+mj-lt"/>
            <a:ea typeface="굴림" pitchFamily="50" charset="-127"/>
            <a:cs typeface="+mj-cs"/>
          </a:endParaRPr>
        </a:p>
      </dgm:t>
    </dgm:pt>
    <dgm:pt modelId="{BA210351-1F3E-48D9-8A44-7DA8F2D9ABCF}" type="parTrans" cxnId="{54C216F2-E0D2-4FD3-B187-0EE69A44FC6A}">
      <dgm:prSet/>
      <dgm:spPr/>
      <dgm:t>
        <a:bodyPr/>
        <a:lstStyle/>
        <a:p>
          <a:pPr latinLnBrk="1"/>
          <a:endParaRPr lang="ko-KR" altLang="en-US"/>
        </a:p>
      </dgm:t>
    </dgm:pt>
    <dgm:pt modelId="{F4DECC82-88C8-48BD-91BD-E084075E8DAA}" type="sibTrans" cxnId="{54C216F2-E0D2-4FD3-B187-0EE69A44FC6A}">
      <dgm:prSet/>
      <dgm:spPr/>
      <dgm:t>
        <a:bodyPr/>
        <a:lstStyle/>
        <a:p>
          <a:pPr latinLnBrk="1"/>
          <a:endParaRPr lang="ko-KR" altLang="en-US"/>
        </a:p>
      </dgm:t>
    </dgm:pt>
    <dgm:pt modelId="{C09939E8-C239-4350-A9C6-9CDDCE643806}">
      <dgm:prSet phldrT="[Text]" custT="1"/>
      <dgm:spPr/>
      <dgm:t>
        <a:bodyPr/>
        <a:lstStyle/>
        <a:p>
          <a:pPr algn="ctr" latinLnBrk="1">
            <a:lnSpc>
              <a:spcPct val="100000"/>
            </a:lnSpc>
            <a:spcAft>
              <a:spcPts val="0"/>
            </a:spcAft>
          </a:pPr>
          <a:r>
            <a:rPr lang="en-US" altLang="ko-KR" sz="2400" b="1" dirty="0" smtClean="0">
              <a:solidFill>
                <a:schemeClr val="bg1"/>
              </a:solidFill>
              <a:latin typeface="+mj-lt"/>
              <a:ea typeface="굴림" pitchFamily="50" charset="-127"/>
              <a:cs typeface="+mj-cs"/>
            </a:rPr>
            <a:t>Cache </a:t>
          </a:r>
          <a:r>
            <a:rPr lang="en-US" altLang="ko-KR" sz="2400" b="1" smtClean="0">
              <a:solidFill>
                <a:schemeClr val="bg1"/>
              </a:solidFill>
              <a:latin typeface="+mj-lt"/>
              <a:ea typeface="굴림" pitchFamily="50" charset="-127"/>
              <a:cs typeface="+mj-cs"/>
            </a:rPr>
            <a:t>line-wide bus</a:t>
          </a:r>
          <a:endParaRPr lang="ko-KR" altLang="en-US" sz="2400" b="1" dirty="0">
            <a:solidFill>
              <a:schemeClr val="bg1"/>
            </a:solidFill>
            <a:latin typeface="+mj-lt"/>
            <a:ea typeface="굴림" pitchFamily="50" charset="-127"/>
            <a:cs typeface="+mj-cs"/>
          </a:endParaRPr>
        </a:p>
      </dgm:t>
    </dgm:pt>
    <dgm:pt modelId="{6DE6AAD2-779F-455C-99A1-EFA1E0A8A962}" type="parTrans" cxnId="{EA9EC3EA-0938-48CB-835F-0691C51BE539}">
      <dgm:prSet/>
      <dgm:spPr/>
      <dgm:t>
        <a:bodyPr/>
        <a:lstStyle/>
        <a:p>
          <a:pPr latinLnBrk="1"/>
          <a:endParaRPr lang="ko-KR" altLang="en-US"/>
        </a:p>
      </dgm:t>
    </dgm:pt>
    <dgm:pt modelId="{B138DCC6-EA92-4C9B-A4BA-B7ACD99FD9A2}" type="sibTrans" cxnId="{EA9EC3EA-0938-48CB-835F-0691C51BE539}">
      <dgm:prSet/>
      <dgm:spPr/>
      <dgm:t>
        <a:bodyPr/>
        <a:lstStyle/>
        <a:p>
          <a:pPr latinLnBrk="1"/>
          <a:endParaRPr lang="ko-KR" altLang="en-US"/>
        </a:p>
      </dgm:t>
    </dgm:pt>
    <dgm:pt modelId="{4C11C66D-5C61-420E-B8C5-BA7EE099FA97}">
      <dgm:prSet phldrT="[Text]" custT="1"/>
      <dgm:spPr/>
      <dgm:t>
        <a:bodyPr/>
        <a:lstStyle/>
        <a:p>
          <a:pPr algn="ctr" latinLnBrk="1">
            <a:lnSpc>
              <a:spcPct val="100000"/>
            </a:lnSpc>
            <a:spcAft>
              <a:spcPts val="0"/>
            </a:spcAft>
          </a:pPr>
          <a:r>
            <a:rPr lang="en-US" altLang="ko-KR" sz="2400" b="1" dirty="0" smtClean="0">
              <a:solidFill>
                <a:schemeClr val="bg1"/>
              </a:solidFill>
              <a:latin typeface="+mj-lt"/>
              <a:ea typeface="굴림" pitchFamily="50" charset="-127"/>
              <a:cs typeface="+mj-cs"/>
            </a:rPr>
            <a:t>Multiple channels</a:t>
          </a:r>
          <a:endParaRPr lang="ko-KR" altLang="en-US" sz="2400" b="1" dirty="0">
            <a:solidFill>
              <a:schemeClr val="bg1"/>
            </a:solidFill>
            <a:latin typeface="+mj-lt"/>
            <a:ea typeface="굴림" pitchFamily="50" charset="-127"/>
            <a:cs typeface="+mj-cs"/>
          </a:endParaRPr>
        </a:p>
      </dgm:t>
    </dgm:pt>
    <dgm:pt modelId="{F1169107-8EE0-4378-9FC2-789E9C5F3DB9}" type="parTrans" cxnId="{10D6FF48-8C05-437E-AFBD-E71F06DD5487}">
      <dgm:prSet/>
      <dgm:spPr/>
      <dgm:t>
        <a:bodyPr/>
        <a:lstStyle/>
        <a:p>
          <a:pPr latinLnBrk="1"/>
          <a:endParaRPr lang="ko-KR" altLang="en-US"/>
        </a:p>
      </dgm:t>
    </dgm:pt>
    <dgm:pt modelId="{653EA103-F904-481F-93F5-52F81999EFD9}" type="sibTrans" cxnId="{10D6FF48-8C05-437E-AFBD-E71F06DD5487}">
      <dgm:prSet/>
      <dgm:spPr/>
      <dgm:t>
        <a:bodyPr/>
        <a:lstStyle/>
        <a:p>
          <a:pPr latinLnBrk="1"/>
          <a:endParaRPr lang="ko-KR" altLang="en-US"/>
        </a:p>
      </dgm:t>
    </dgm:pt>
    <dgm:pt modelId="{84C7E4B5-E9C1-4E97-A969-2E5651F57D57}" type="pres">
      <dgm:prSet presAssocID="{0E51E37A-F1D5-4800-9662-EBE9E77B8245}" presName="arrowDiagram" presStyleCnt="0">
        <dgm:presLayoutVars>
          <dgm:chMax val="5"/>
          <dgm:dir/>
          <dgm:resizeHandles val="exact"/>
        </dgm:presLayoutVars>
      </dgm:prSet>
      <dgm:spPr/>
    </dgm:pt>
    <dgm:pt modelId="{EDEF4177-A251-4FC3-A908-F28A08BD1F62}" type="pres">
      <dgm:prSet presAssocID="{0E51E37A-F1D5-4800-9662-EBE9E77B8245}" presName="arrow" presStyleLbl="bgShp" presStyleIdx="0" presStyleCnt="1"/>
      <dgm:spPr>
        <a:gradFill rotWithShape="0">
          <a:gsLst>
            <a:gs pos="0">
              <a:srgbClr xmlns:mc="http://schemas.openxmlformats.org/markup-compatibility/2006" xmlns:a14="http://schemas.microsoft.com/office/drawing/2010/main" val="0091E4" mc:Ignorable="">
                <a:alpha val="15000"/>
              </a:srgbClr>
            </a:gs>
            <a:gs pos="100000">
              <a:srgbClr xmlns:mc="http://schemas.openxmlformats.org/markup-compatibility/2006" xmlns:a14="http://schemas.microsoft.com/office/drawing/2010/main" val="0153BF" mc:Ignorable=""/>
            </a:gs>
          </a:gsLst>
          <a:lin ang="16200000" scaled="0"/>
        </a:gra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latinLnBrk="1"/>
          <a:endParaRPr lang="ko-KR" altLang="en-US"/>
        </a:p>
      </dgm:t>
    </dgm:pt>
    <dgm:pt modelId="{979B8E8B-72D5-40F4-B838-89780BA805B4}" type="pres">
      <dgm:prSet presAssocID="{0E51E37A-F1D5-4800-9662-EBE9E77B8245}" presName="arrowDiagram3" presStyleCnt="0"/>
      <dgm:spPr/>
    </dgm:pt>
    <dgm:pt modelId="{2033E224-5434-4B8E-A65E-D22074C1C40F}" type="pres">
      <dgm:prSet presAssocID="{817C2875-8748-425C-BB2E-ACF9ED1DEBC6}" presName="bullet3a" presStyleLbl="node1" presStyleIdx="0" presStyleCnt="3"/>
      <dgm:spPr>
        <a:noFill/>
        <a:ln>
          <a:noFill/>
        </a:ln>
      </dgm:spPr>
    </dgm:pt>
    <dgm:pt modelId="{285DC5B9-9C7D-40BB-92E6-5FC2509359A2}" type="pres">
      <dgm:prSet presAssocID="{817C2875-8748-425C-BB2E-ACF9ED1DEBC6}" presName="textBox3a" presStyleLbl="revTx" presStyleIdx="0" presStyleCnt="3" custScaleY="56801" custLinFactY="-33537" custLinFactNeighborX="41614" custLinFactNeighborY="-10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B0B1C91-B337-4877-9AB6-E995937CBF7C}" type="pres">
      <dgm:prSet presAssocID="{C09939E8-C239-4350-A9C6-9CDDCE643806}" presName="bullet3b" presStyleLbl="node1" presStyleIdx="1" presStyleCnt="3"/>
      <dgm:spPr>
        <a:noFill/>
        <a:ln>
          <a:noFill/>
        </a:ln>
      </dgm:spPr>
    </dgm:pt>
    <dgm:pt modelId="{79D00FDF-25D6-46CD-B705-9C304328050C}" type="pres">
      <dgm:prSet presAssocID="{C09939E8-C239-4350-A9C6-9CDDCE643806}" presName="textBox3b" presStyleLbl="revTx" presStyleIdx="1" presStyleCnt="3" custScaleY="38833" custLinFactNeighborX="42976" custLinFactNeighborY="-6715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03DEDBC-EB0D-43EE-A85C-B91599F7CD38}" type="pres">
      <dgm:prSet presAssocID="{4C11C66D-5C61-420E-B8C5-BA7EE099FA97}" presName="bullet3c" presStyleLbl="node1" presStyleIdx="2" presStyleCnt="3"/>
      <dgm:spPr>
        <a:noFill/>
        <a:ln>
          <a:noFill/>
        </a:ln>
      </dgm:spPr>
    </dgm:pt>
    <dgm:pt modelId="{4D9D9DF4-8A6F-47B6-9B6D-61524A1994C2}" type="pres">
      <dgm:prSet presAssocID="{4C11C66D-5C61-420E-B8C5-BA7EE099FA97}" presName="textBox3c" presStyleLbl="revTx" presStyleIdx="2" presStyleCnt="3" custScaleY="30847" custLinFactNeighborX="33295" custLinFactNeighborY="-5728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8B189CB8-4D47-4951-9523-91DA1B5AA008}" type="presOf" srcId="{C09939E8-C239-4350-A9C6-9CDDCE643806}" destId="{79D00FDF-25D6-46CD-B705-9C304328050C}" srcOrd="0" destOrd="0" presId="urn:microsoft.com/office/officeart/2005/8/layout/arrow2"/>
    <dgm:cxn modelId="{EA9EC3EA-0938-48CB-835F-0691C51BE539}" srcId="{0E51E37A-F1D5-4800-9662-EBE9E77B8245}" destId="{C09939E8-C239-4350-A9C6-9CDDCE643806}" srcOrd="1" destOrd="0" parTransId="{6DE6AAD2-779F-455C-99A1-EFA1E0A8A962}" sibTransId="{B138DCC6-EA92-4C9B-A4BA-B7ACD99FD9A2}"/>
    <dgm:cxn modelId="{10D6FF48-8C05-437E-AFBD-E71F06DD5487}" srcId="{0E51E37A-F1D5-4800-9662-EBE9E77B8245}" destId="{4C11C66D-5C61-420E-B8C5-BA7EE099FA97}" srcOrd="2" destOrd="0" parTransId="{F1169107-8EE0-4378-9FC2-789E9C5F3DB9}" sibTransId="{653EA103-F904-481F-93F5-52F81999EFD9}"/>
    <dgm:cxn modelId="{3644E39D-655D-42B2-97B6-06B5F7ECBD01}" type="presOf" srcId="{4C11C66D-5C61-420E-B8C5-BA7EE099FA97}" destId="{4D9D9DF4-8A6F-47B6-9B6D-61524A1994C2}" srcOrd="0" destOrd="0" presId="urn:microsoft.com/office/officeart/2005/8/layout/arrow2"/>
    <dgm:cxn modelId="{FBB72181-69C6-4BF1-9866-6CE3F2F0A080}" type="presOf" srcId="{0E51E37A-F1D5-4800-9662-EBE9E77B8245}" destId="{84C7E4B5-E9C1-4E97-A969-2E5651F57D57}" srcOrd="0" destOrd="0" presId="urn:microsoft.com/office/officeart/2005/8/layout/arrow2"/>
    <dgm:cxn modelId="{54C216F2-E0D2-4FD3-B187-0EE69A44FC6A}" srcId="{0E51E37A-F1D5-4800-9662-EBE9E77B8245}" destId="{817C2875-8748-425C-BB2E-ACF9ED1DEBC6}" srcOrd="0" destOrd="0" parTransId="{BA210351-1F3E-48D9-8A44-7DA8F2D9ABCF}" sibTransId="{F4DECC82-88C8-48BD-91BD-E084075E8DAA}"/>
    <dgm:cxn modelId="{C0915D82-381B-4D99-88BA-30823389F312}" type="presOf" srcId="{817C2875-8748-425C-BB2E-ACF9ED1DEBC6}" destId="{285DC5B9-9C7D-40BB-92E6-5FC2509359A2}" srcOrd="0" destOrd="0" presId="urn:microsoft.com/office/officeart/2005/8/layout/arrow2"/>
    <dgm:cxn modelId="{4F7BE02A-3B6C-471E-8303-C646F4CD6884}" type="presParOf" srcId="{84C7E4B5-E9C1-4E97-A969-2E5651F57D57}" destId="{EDEF4177-A251-4FC3-A908-F28A08BD1F62}" srcOrd="0" destOrd="0" presId="urn:microsoft.com/office/officeart/2005/8/layout/arrow2"/>
    <dgm:cxn modelId="{3F0A1522-C4AC-41F0-BA1E-EEA032BAAA32}" type="presParOf" srcId="{84C7E4B5-E9C1-4E97-A969-2E5651F57D57}" destId="{979B8E8B-72D5-40F4-B838-89780BA805B4}" srcOrd="1" destOrd="0" presId="urn:microsoft.com/office/officeart/2005/8/layout/arrow2"/>
    <dgm:cxn modelId="{D40D4572-E50E-42B5-8B89-FB0959B2D096}" type="presParOf" srcId="{979B8E8B-72D5-40F4-B838-89780BA805B4}" destId="{2033E224-5434-4B8E-A65E-D22074C1C40F}" srcOrd="0" destOrd="0" presId="urn:microsoft.com/office/officeart/2005/8/layout/arrow2"/>
    <dgm:cxn modelId="{312EBC96-205F-46D4-BCB3-01CCA9DFF7C3}" type="presParOf" srcId="{979B8E8B-72D5-40F4-B838-89780BA805B4}" destId="{285DC5B9-9C7D-40BB-92E6-5FC2509359A2}" srcOrd="1" destOrd="0" presId="urn:microsoft.com/office/officeart/2005/8/layout/arrow2"/>
    <dgm:cxn modelId="{C137831B-AE5B-47A5-888F-77D0DB524E36}" type="presParOf" srcId="{979B8E8B-72D5-40F4-B838-89780BA805B4}" destId="{3B0B1C91-B337-4877-9AB6-E995937CBF7C}" srcOrd="2" destOrd="0" presId="urn:microsoft.com/office/officeart/2005/8/layout/arrow2"/>
    <dgm:cxn modelId="{6DAA5661-C870-4798-B71B-0E9AAF70E93D}" type="presParOf" srcId="{979B8E8B-72D5-40F4-B838-89780BA805B4}" destId="{79D00FDF-25D6-46CD-B705-9C304328050C}" srcOrd="3" destOrd="0" presId="urn:microsoft.com/office/officeart/2005/8/layout/arrow2"/>
    <dgm:cxn modelId="{71FCCBC1-2AE5-4A9B-87EE-082FD8F6E895}" type="presParOf" srcId="{979B8E8B-72D5-40F4-B838-89780BA805B4}" destId="{803DEDBC-EB0D-43EE-A85C-B91599F7CD38}" srcOrd="4" destOrd="0" presId="urn:microsoft.com/office/officeart/2005/8/layout/arrow2"/>
    <dgm:cxn modelId="{F48E13A1-B273-48ED-8003-5E940796D255}" type="presParOf" srcId="{979B8E8B-72D5-40F4-B838-89780BA805B4}" destId="{4D9D9DF4-8A6F-47B6-9B6D-61524A1994C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995850-6B34-47BF-9AD5-ECBDB06C090A}" type="doc">
      <dgm:prSet loTypeId="urn:microsoft.com/office/officeart/2005/8/layout/h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pPr latinLnBrk="1"/>
          <a:endParaRPr lang="ko-KR" altLang="en-US"/>
        </a:p>
      </dgm:t>
    </dgm:pt>
    <dgm:pt modelId="{D94A3442-702D-4957-90F1-B766B5E51036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 latinLnBrk="1"/>
          <a:r>
            <a:rPr lang="en-US" b="1" dirty="0" smtClean="0"/>
            <a:t>64B lines</a:t>
          </a:r>
          <a:endParaRPr lang="ko-KR"/>
        </a:p>
      </dgm:t>
    </dgm:pt>
    <dgm:pt modelId="{6DDFF720-0087-4008-B01A-D653F39E2FDB}" type="parTrans" cxnId="{274F115F-44F3-4138-B27F-7F87875ADC74}">
      <dgm:prSet/>
      <dgm:spPr/>
      <dgm:t>
        <a:bodyPr/>
        <a:lstStyle/>
        <a:p>
          <a:pPr latinLnBrk="1"/>
          <a:endParaRPr lang="ko-KR" altLang="en-US"/>
        </a:p>
      </dgm:t>
    </dgm:pt>
    <dgm:pt modelId="{0417405B-9CD5-45EF-AB4D-8C5C1CD1EC49}" type="sibTrans" cxnId="{274F115F-44F3-4138-B27F-7F87875ADC74}">
      <dgm:prSet/>
      <dgm:spPr/>
      <dgm:t>
        <a:bodyPr/>
        <a:lstStyle/>
        <a:p>
          <a:pPr latinLnBrk="1"/>
          <a:endParaRPr lang="ko-KR" altLang="en-US"/>
        </a:p>
      </dgm:t>
    </dgm:pt>
    <dgm:pt modelId="{204C54D3-0F83-40BD-921D-DF2895C7CEC7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 latinLnBrk="1"/>
          <a:r>
            <a:rPr lang="en-US" b="1" dirty="0" smtClean="0"/>
            <a:t>2^12 bit lines</a:t>
          </a:r>
          <a:endParaRPr lang="ko-KR"/>
        </a:p>
      </dgm:t>
    </dgm:pt>
    <dgm:pt modelId="{557899E3-A630-4392-BF84-2BB79B58470C}" type="parTrans" cxnId="{661C7293-1A08-4E5D-BBF1-42ADDEC0386E}">
      <dgm:prSet/>
      <dgm:spPr/>
      <dgm:t>
        <a:bodyPr/>
        <a:lstStyle/>
        <a:p>
          <a:pPr latinLnBrk="1"/>
          <a:endParaRPr lang="ko-KR" altLang="en-US"/>
        </a:p>
      </dgm:t>
    </dgm:pt>
    <dgm:pt modelId="{3CE7D9D4-B286-4457-9151-6A17FC85F112}" type="sibTrans" cxnId="{661C7293-1A08-4E5D-BBF1-42ADDEC0386E}">
      <dgm:prSet/>
      <dgm:spPr/>
      <dgm:t>
        <a:bodyPr/>
        <a:lstStyle/>
        <a:p>
          <a:pPr latinLnBrk="1"/>
          <a:endParaRPr lang="ko-KR" altLang="en-US"/>
        </a:p>
      </dgm:t>
    </dgm:pt>
    <dgm:pt modelId="{67395A33-5041-4086-9DA0-B570978BB2EA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 latinLnBrk="1"/>
          <a:r>
            <a:rPr lang="en-US" b="1" dirty="0" smtClean="0"/>
            <a:t>2^11 word lines</a:t>
          </a:r>
          <a:endParaRPr lang="ko-KR"/>
        </a:p>
      </dgm:t>
    </dgm:pt>
    <dgm:pt modelId="{7102B7DB-6269-45B9-84C1-4DE025A88C96}" type="parTrans" cxnId="{1604DA08-5225-4500-BE67-719C91B31026}">
      <dgm:prSet/>
      <dgm:spPr/>
      <dgm:t>
        <a:bodyPr/>
        <a:lstStyle/>
        <a:p>
          <a:pPr latinLnBrk="1"/>
          <a:endParaRPr lang="ko-KR" altLang="en-US"/>
        </a:p>
      </dgm:t>
    </dgm:pt>
    <dgm:pt modelId="{BC00D800-6894-4E76-B01D-BA5E9DBF3A01}" type="sibTrans" cxnId="{1604DA08-5225-4500-BE67-719C91B31026}">
      <dgm:prSet/>
      <dgm:spPr/>
      <dgm:t>
        <a:bodyPr/>
        <a:lstStyle/>
        <a:p>
          <a:pPr latinLnBrk="1"/>
          <a:endParaRPr lang="ko-KR" altLang="en-US"/>
        </a:p>
      </dgm:t>
    </dgm:pt>
    <dgm:pt modelId="{A03A261F-FCBB-4848-9291-22842136397E}" type="pres">
      <dgm:prSet presAssocID="{EE995850-6B34-47BF-9AD5-ECBDB06C090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1DEC39D-6EEC-41F7-89E2-5A6320FEF598}" type="pres">
      <dgm:prSet presAssocID="{D94A3442-702D-4957-90F1-B766B5E51036}" presName="composit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D931FB76-BF68-49F0-AA4B-B263F0DAD64D}" type="pres">
      <dgm:prSet presAssocID="{D94A3442-702D-4957-90F1-B766B5E51036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D6D937F-4F9A-44A1-8F63-47992F988372}" type="pres">
      <dgm:prSet presAssocID="{D94A3442-702D-4957-90F1-B766B5E51036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1604DA08-5225-4500-BE67-719C91B31026}" srcId="{D94A3442-702D-4957-90F1-B766B5E51036}" destId="{67395A33-5041-4086-9DA0-B570978BB2EA}" srcOrd="1" destOrd="0" parTransId="{7102B7DB-6269-45B9-84C1-4DE025A88C96}" sibTransId="{BC00D800-6894-4E76-B01D-BA5E9DBF3A01}"/>
    <dgm:cxn modelId="{117EF32F-2849-42CA-B3CD-1059A9F36956}" type="presOf" srcId="{EE995850-6B34-47BF-9AD5-ECBDB06C090A}" destId="{A03A261F-FCBB-4848-9291-22842136397E}" srcOrd="0" destOrd="0" presId="urn:microsoft.com/office/officeart/2005/8/layout/hList1"/>
    <dgm:cxn modelId="{36C3FAC9-D2D6-47CC-B1D4-657E6B745446}" type="presOf" srcId="{204C54D3-0F83-40BD-921D-DF2895C7CEC7}" destId="{7D6D937F-4F9A-44A1-8F63-47992F988372}" srcOrd="0" destOrd="0" presId="urn:microsoft.com/office/officeart/2005/8/layout/hList1"/>
    <dgm:cxn modelId="{CFB4D916-C472-49BB-B187-005E05D4D1E6}" type="presOf" srcId="{67395A33-5041-4086-9DA0-B570978BB2EA}" destId="{7D6D937F-4F9A-44A1-8F63-47992F988372}" srcOrd="0" destOrd="1" presId="urn:microsoft.com/office/officeart/2005/8/layout/hList1"/>
    <dgm:cxn modelId="{274F115F-44F3-4138-B27F-7F87875ADC74}" srcId="{EE995850-6B34-47BF-9AD5-ECBDB06C090A}" destId="{D94A3442-702D-4957-90F1-B766B5E51036}" srcOrd="0" destOrd="0" parTransId="{6DDFF720-0087-4008-B01A-D653F39E2FDB}" sibTransId="{0417405B-9CD5-45EF-AB4D-8C5C1CD1EC49}"/>
    <dgm:cxn modelId="{30421CD0-DCAA-4B75-A001-98453676180F}" type="presOf" srcId="{D94A3442-702D-4957-90F1-B766B5E51036}" destId="{D931FB76-BF68-49F0-AA4B-B263F0DAD64D}" srcOrd="0" destOrd="0" presId="urn:microsoft.com/office/officeart/2005/8/layout/hList1"/>
    <dgm:cxn modelId="{661C7293-1A08-4E5D-BBF1-42ADDEC0386E}" srcId="{D94A3442-702D-4957-90F1-B766B5E51036}" destId="{204C54D3-0F83-40BD-921D-DF2895C7CEC7}" srcOrd="0" destOrd="0" parTransId="{557899E3-A630-4392-BF84-2BB79B58470C}" sibTransId="{3CE7D9D4-B286-4457-9151-6A17FC85F112}"/>
    <dgm:cxn modelId="{D8F36D9D-DFA0-4229-A1D9-095C3222CEE8}" type="presParOf" srcId="{A03A261F-FCBB-4848-9291-22842136397E}" destId="{11DEC39D-6EEC-41F7-89E2-5A6320FEF598}" srcOrd="0" destOrd="0" presId="urn:microsoft.com/office/officeart/2005/8/layout/hList1"/>
    <dgm:cxn modelId="{31EB2793-A66C-4829-8547-C42209989E3B}" type="presParOf" srcId="{11DEC39D-6EEC-41F7-89E2-5A6320FEF598}" destId="{D931FB76-BF68-49F0-AA4B-B263F0DAD64D}" srcOrd="0" destOrd="0" presId="urn:microsoft.com/office/officeart/2005/8/layout/hList1"/>
    <dgm:cxn modelId="{3CD2C487-E935-484F-9575-CED7D143F4AC}" type="presParOf" srcId="{11DEC39D-6EEC-41F7-89E2-5A6320FEF598}" destId="{7D6D937F-4F9A-44A1-8F63-47992F988372}" srcOrd="1" destOrd="0" presId="urn:microsoft.com/office/officeart/2005/8/layout/hList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648C6E-49B0-4BD0-80BB-B56EDE8EF578}" type="doc">
      <dgm:prSet loTypeId="urn:microsoft.com/office/officeart/2005/8/layout/h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pPr latinLnBrk="1"/>
          <a:endParaRPr lang="ko-KR" altLang="en-US"/>
        </a:p>
      </dgm:t>
    </dgm:pt>
    <dgm:pt modelId="{8990D146-67A6-41D4-9915-F40860AC6A8E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 latinLnBrk="1"/>
          <a:r>
            <a:rPr lang="en-US" b="1" dirty="0" smtClean="0"/>
            <a:t>4KB lines</a:t>
          </a:r>
          <a:endParaRPr lang="ko-KR"/>
        </a:p>
      </dgm:t>
    </dgm:pt>
    <dgm:pt modelId="{B2C967CC-1803-46DD-A527-B29F65A381B6}" type="parTrans" cxnId="{643B5BC3-7907-45E5-967A-99C335F68E78}">
      <dgm:prSet/>
      <dgm:spPr/>
      <dgm:t>
        <a:bodyPr/>
        <a:lstStyle/>
        <a:p>
          <a:pPr latinLnBrk="1"/>
          <a:endParaRPr lang="ko-KR" altLang="en-US"/>
        </a:p>
      </dgm:t>
    </dgm:pt>
    <dgm:pt modelId="{823D0DB2-3DDC-4E08-A491-CF556ACA2C3E}" type="sibTrans" cxnId="{643B5BC3-7907-45E5-967A-99C335F68E78}">
      <dgm:prSet/>
      <dgm:spPr/>
      <dgm:t>
        <a:bodyPr/>
        <a:lstStyle/>
        <a:p>
          <a:pPr latinLnBrk="1"/>
          <a:endParaRPr lang="ko-KR" altLang="en-US"/>
        </a:p>
      </dgm:t>
    </dgm:pt>
    <dgm:pt modelId="{45B653A7-3E13-4A8E-871B-E8BC71FE04DD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 latinLnBrk="1"/>
          <a:r>
            <a:rPr lang="en-US" b="1" dirty="0" smtClean="0"/>
            <a:t>2^18 bit lines</a:t>
          </a:r>
          <a:endParaRPr lang="ko-KR" dirty="0"/>
        </a:p>
      </dgm:t>
    </dgm:pt>
    <dgm:pt modelId="{3D95291F-3CB1-4AEB-B230-202DF6A5F8FC}" type="parTrans" cxnId="{C1DDCACC-C15B-456C-9724-C4A71B6C0D0A}">
      <dgm:prSet/>
      <dgm:spPr/>
      <dgm:t>
        <a:bodyPr/>
        <a:lstStyle/>
        <a:p>
          <a:pPr latinLnBrk="1"/>
          <a:endParaRPr lang="ko-KR" altLang="en-US"/>
        </a:p>
      </dgm:t>
    </dgm:pt>
    <dgm:pt modelId="{D183111F-ADC0-43A8-BCB7-AF215AAD576C}" type="sibTrans" cxnId="{C1DDCACC-C15B-456C-9724-C4A71B6C0D0A}">
      <dgm:prSet/>
      <dgm:spPr/>
      <dgm:t>
        <a:bodyPr/>
        <a:lstStyle/>
        <a:p>
          <a:pPr latinLnBrk="1"/>
          <a:endParaRPr lang="ko-KR" altLang="en-US"/>
        </a:p>
      </dgm:t>
    </dgm:pt>
    <dgm:pt modelId="{AEDE5E82-BC78-4105-8C3C-EB7F82057D0C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 latinLnBrk="1"/>
          <a:r>
            <a:rPr lang="en-US" b="1" dirty="0" smtClean="0"/>
            <a:t>2^5 word lines</a:t>
          </a:r>
          <a:endParaRPr lang="ko-KR" dirty="0"/>
        </a:p>
      </dgm:t>
    </dgm:pt>
    <dgm:pt modelId="{09855D91-F715-4199-A2D1-4D2D33A124C0}" type="parTrans" cxnId="{E886CD1A-57A2-4CBA-9323-6BC8838B518A}">
      <dgm:prSet/>
      <dgm:spPr/>
      <dgm:t>
        <a:bodyPr/>
        <a:lstStyle/>
        <a:p>
          <a:pPr latinLnBrk="1"/>
          <a:endParaRPr lang="ko-KR" altLang="en-US"/>
        </a:p>
      </dgm:t>
    </dgm:pt>
    <dgm:pt modelId="{2C832D4A-468A-43B0-978A-A2D68CD95F5F}" type="sibTrans" cxnId="{E886CD1A-57A2-4CBA-9323-6BC8838B518A}">
      <dgm:prSet/>
      <dgm:spPr/>
      <dgm:t>
        <a:bodyPr/>
        <a:lstStyle/>
        <a:p>
          <a:pPr latinLnBrk="1"/>
          <a:endParaRPr lang="ko-KR" altLang="en-US"/>
        </a:p>
      </dgm:t>
    </dgm:pt>
    <dgm:pt modelId="{B55B4732-BB31-4555-A1D0-E72E392444D6}" type="pres">
      <dgm:prSet presAssocID="{E3648C6E-49B0-4BD0-80BB-B56EDE8EF57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180121C-7A75-4A9F-AEC7-268111185B1C}" type="pres">
      <dgm:prSet presAssocID="{8990D146-67A6-41D4-9915-F40860AC6A8E}" presName="composit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072B6596-A192-4276-8C83-28D53CCB9245}" type="pres">
      <dgm:prSet presAssocID="{8990D146-67A6-41D4-9915-F40860AC6A8E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020979B-02BE-4557-9766-99CBC2353D66}" type="pres">
      <dgm:prSet presAssocID="{8990D146-67A6-41D4-9915-F40860AC6A8E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43B5BC3-7907-45E5-967A-99C335F68E78}" srcId="{E3648C6E-49B0-4BD0-80BB-B56EDE8EF578}" destId="{8990D146-67A6-41D4-9915-F40860AC6A8E}" srcOrd="0" destOrd="0" parTransId="{B2C967CC-1803-46DD-A527-B29F65A381B6}" sibTransId="{823D0DB2-3DDC-4E08-A491-CF556ACA2C3E}"/>
    <dgm:cxn modelId="{C1DDCACC-C15B-456C-9724-C4A71B6C0D0A}" srcId="{8990D146-67A6-41D4-9915-F40860AC6A8E}" destId="{45B653A7-3E13-4A8E-871B-E8BC71FE04DD}" srcOrd="0" destOrd="0" parTransId="{3D95291F-3CB1-4AEB-B230-202DF6A5F8FC}" sibTransId="{D183111F-ADC0-43A8-BCB7-AF215AAD576C}"/>
    <dgm:cxn modelId="{FAA2FA73-F928-4A51-A052-5BC1E9ED2EBF}" type="presOf" srcId="{AEDE5E82-BC78-4105-8C3C-EB7F82057D0C}" destId="{D020979B-02BE-4557-9766-99CBC2353D66}" srcOrd="0" destOrd="1" presId="urn:microsoft.com/office/officeart/2005/8/layout/hList1"/>
    <dgm:cxn modelId="{E7D4F4A3-E0BB-44D0-9BE0-BA33BEE3CF3E}" type="presOf" srcId="{45B653A7-3E13-4A8E-871B-E8BC71FE04DD}" destId="{D020979B-02BE-4557-9766-99CBC2353D66}" srcOrd="0" destOrd="0" presId="urn:microsoft.com/office/officeart/2005/8/layout/hList1"/>
    <dgm:cxn modelId="{E886CD1A-57A2-4CBA-9323-6BC8838B518A}" srcId="{8990D146-67A6-41D4-9915-F40860AC6A8E}" destId="{AEDE5E82-BC78-4105-8C3C-EB7F82057D0C}" srcOrd="1" destOrd="0" parTransId="{09855D91-F715-4199-A2D1-4D2D33A124C0}" sibTransId="{2C832D4A-468A-43B0-978A-A2D68CD95F5F}"/>
    <dgm:cxn modelId="{48647A99-A9AB-460E-AC64-F2AFC78DD26B}" type="presOf" srcId="{8990D146-67A6-41D4-9915-F40860AC6A8E}" destId="{072B6596-A192-4276-8C83-28D53CCB9245}" srcOrd="0" destOrd="0" presId="urn:microsoft.com/office/officeart/2005/8/layout/hList1"/>
    <dgm:cxn modelId="{ACCB5D0E-90E0-4935-BBAA-B1D0D0232F29}" type="presOf" srcId="{E3648C6E-49B0-4BD0-80BB-B56EDE8EF578}" destId="{B55B4732-BB31-4555-A1D0-E72E392444D6}" srcOrd="0" destOrd="0" presId="urn:microsoft.com/office/officeart/2005/8/layout/hList1"/>
    <dgm:cxn modelId="{E69A2631-F49F-4159-90A1-8B207D5F1F61}" type="presParOf" srcId="{B55B4732-BB31-4555-A1D0-E72E392444D6}" destId="{6180121C-7A75-4A9F-AEC7-268111185B1C}" srcOrd="0" destOrd="0" presId="urn:microsoft.com/office/officeart/2005/8/layout/hList1"/>
    <dgm:cxn modelId="{56DD0027-6E7A-4A9E-B0A4-91477B5FE37F}" type="presParOf" srcId="{6180121C-7A75-4A9F-AEC7-268111185B1C}" destId="{072B6596-A192-4276-8C83-28D53CCB9245}" srcOrd="0" destOrd="0" presId="urn:microsoft.com/office/officeart/2005/8/layout/hList1"/>
    <dgm:cxn modelId="{44AC2116-70F0-4866-9423-552F7F5BBF4F}" type="presParOf" srcId="{6180121C-7A75-4A9F-AEC7-268111185B1C}" destId="{D020979B-02BE-4557-9766-99CBC2353D66}" srcOrd="1" destOrd="0" presId="urn:microsoft.com/office/officeart/2005/8/layout/hList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0DC07B-D6FD-4CDE-B735-F04F57C26406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A9810EE3-39CA-4703-8451-06377999ECE9}">
      <dgm:prSet/>
      <dgm:spPr>
        <a:gradFill flip="none" rotWithShape="1">
          <a:gsLst>
            <a:gs pos="0">
              <a:srgbClr xmlns:mc="http://schemas.openxmlformats.org/markup-compatibility/2006" xmlns:a14="http://schemas.microsoft.com/office/drawing/2010/main" val="FF0000" mc:Ignorable=""/>
            </a:gs>
            <a:gs pos="100000">
              <a:srgbClr xmlns:mc="http://schemas.openxmlformats.org/markup-compatibility/2006" xmlns:a14="http://schemas.microsoft.com/office/drawing/2010/main" val="FF0000" mc:Ignorable="">
                <a:alpha val="0"/>
              </a:srgbClr>
            </a:gs>
          </a:gsLst>
          <a:lin ang="13500000" scaled="1"/>
          <a:tileRect/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r" rtl="0" latinLnBrk="1"/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Read / write </a:t>
          </a:r>
        </a:p>
        <a:p>
          <a:pPr algn="r" rtl="0" latinLnBrk="1"/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from L1$</a:t>
          </a:r>
          <a:endParaRPr lang="ko-KR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8BD299ED-FDFE-4761-B494-6D5FD4736ED1}" type="parTrans" cxnId="{52F66874-63B6-4DBF-9EB9-E829C609E36D}">
      <dgm:prSet/>
      <dgm:spPr/>
      <dgm:t>
        <a:bodyPr/>
        <a:lstStyle/>
        <a:p>
          <a:pPr latinLnBrk="1"/>
          <a:endParaRPr lang="ko-KR" altLang="en-US"/>
        </a:p>
      </dgm:t>
    </dgm:pt>
    <dgm:pt modelId="{3EB0D8C4-BEBD-4318-B9AA-B30BE212E6AA}" type="sibTrans" cxnId="{52F66874-63B6-4DBF-9EB9-E829C609E36D}">
      <dgm:prSet/>
      <dgm:spPr/>
      <dgm:t>
        <a:bodyPr/>
        <a:lstStyle/>
        <a:p>
          <a:pPr latinLnBrk="1"/>
          <a:endParaRPr lang="ko-KR" altLang="en-US"/>
        </a:p>
      </dgm:t>
    </dgm:pt>
    <dgm:pt modelId="{5B168662-0D22-448E-8618-01631A84EA24}">
      <dgm:prSet/>
      <dgm:spPr>
        <a:gradFill flip="none" rotWithShape="1">
          <a:gsLst>
            <a:gs pos="0">
              <a:srgbClr xmlns:mc="http://schemas.openxmlformats.org/markup-compatibility/2006" xmlns:a14="http://schemas.microsoft.com/office/drawing/2010/main" val="FF0000" mc:Ignorable=""/>
            </a:gs>
            <a:gs pos="100000">
              <a:srgbClr xmlns:mc="http://schemas.openxmlformats.org/markup-compatibility/2006" xmlns:a14="http://schemas.microsoft.com/office/drawing/2010/main" val="FF0000" mc:Ignorable="">
                <a:alpha val="0"/>
              </a:srgbClr>
            </a:gs>
          </a:gsLst>
          <a:lin ang="13500000" scaled="1"/>
          <a:tileRect/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r" rtl="0" latinLnBrk="1"/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64B access</a:t>
          </a:r>
          <a:endParaRPr lang="ko-KR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00DFA9A1-6AFB-4166-B56A-D304404F5109}" type="parTrans" cxnId="{E5E621AA-96DF-41C0-8A88-A2447F070E23}">
      <dgm:prSet/>
      <dgm:spPr/>
      <dgm:t>
        <a:bodyPr/>
        <a:lstStyle/>
        <a:p>
          <a:pPr latinLnBrk="1"/>
          <a:endParaRPr lang="ko-KR" altLang="en-US"/>
        </a:p>
      </dgm:t>
    </dgm:pt>
    <dgm:pt modelId="{D2E73D58-F6AC-4412-AF29-DB5EF047CC22}" type="sibTrans" cxnId="{E5E621AA-96DF-41C0-8A88-A2447F070E23}">
      <dgm:prSet/>
      <dgm:spPr/>
      <dgm:t>
        <a:bodyPr/>
        <a:lstStyle/>
        <a:p>
          <a:pPr latinLnBrk="1"/>
          <a:endParaRPr lang="ko-KR" altLang="en-US"/>
        </a:p>
      </dgm:t>
    </dgm:pt>
    <dgm:pt modelId="{1A81BFB7-9DE7-41CA-BB6E-D099F50B98F7}">
      <dgm:prSet/>
      <dgm:spPr>
        <a:gradFill flip="none" rotWithShape="1">
          <a:gsLst>
            <a:gs pos="0">
              <a:srgbClr xmlns:mc="http://schemas.openxmlformats.org/markup-compatibility/2006" xmlns:a14="http://schemas.microsoft.com/office/drawing/2010/main" val="FF0000" mc:Ignorable=""/>
            </a:gs>
            <a:gs pos="100000">
              <a:srgbClr xmlns:mc="http://schemas.openxmlformats.org/markup-compatibility/2006" xmlns:a14="http://schemas.microsoft.com/office/drawing/2010/main" val="FF0000" mc:Ignorable="">
                <a:alpha val="0"/>
              </a:srgbClr>
            </a:gs>
          </a:gsLst>
          <a:lin ang="13500000" scaled="1"/>
          <a:tileRect/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r" rtl="0" latinLnBrk="1"/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Common event</a:t>
          </a:r>
          <a:endParaRPr lang="ko-KR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B72C0E8-901A-4EF7-AC27-AFB6E87E2A46}" type="parTrans" cxnId="{82DA2FF0-6FB4-4768-B68B-B7635AC9544E}">
      <dgm:prSet/>
      <dgm:spPr/>
      <dgm:t>
        <a:bodyPr/>
        <a:lstStyle/>
        <a:p>
          <a:pPr latinLnBrk="1"/>
          <a:endParaRPr lang="ko-KR" altLang="en-US"/>
        </a:p>
      </dgm:t>
    </dgm:pt>
    <dgm:pt modelId="{D852EF52-9B9E-4761-A324-D1FADDA91303}" type="sibTrans" cxnId="{82DA2FF0-6FB4-4768-B68B-B7635AC9544E}">
      <dgm:prSet/>
      <dgm:spPr/>
      <dgm:t>
        <a:bodyPr/>
        <a:lstStyle/>
        <a:p>
          <a:pPr latinLnBrk="1"/>
          <a:endParaRPr lang="ko-KR" altLang="en-US"/>
        </a:p>
      </dgm:t>
    </dgm:pt>
    <dgm:pt modelId="{ED09D280-C480-4B5F-BC0B-CEABFBC3F522}">
      <dgm:prSet/>
      <dgm:spPr>
        <a:gradFill flip="none" rotWithShape="1">
          <a:gsLst>
            <a:gs pos="0">
              <a:srgbClr xmlns:mc="http://schemas.openxmlformats.org/markup-compatibility/2006" xmlns:a14="http://schemas.microsoft.com/office/drawing/2010/main" val="0070C0" mc:Ignorable=""/>
            </a:gs>
            <a:gs pos="100000">
              <a:srgbClr xmlns:mc="http://schemas.openxmlformats.org/markup-compatibility/2006" xmlns:a14="http://schemas.microsoft.com/office/drawing/2010/main" val="FF0000" mc:Ignorable="">
                <a:alpha val="0"/>
              </a:srgbClr>
            </a:gs>
          </a:gsLst>
          <a:lin ang="18900000" scaled="1"/>
          <a:tileRect/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 latinLnBrk="1"/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Fill / write-back</a:t>
          </a:r>
        </a:p>
        <a:p>
          <a:pPr rtl="0" latinLnBrk="1"/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from/to DRAM</a:t>
          </a:r>
          <a:endParaRPr lang="ko-KR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AF32180B-F723-459D-8E67-20EFFCA82DA0}" type="parTrans" cxnId="{C6C60744-630C-4322-92AB-680A814372BB}">
      <dgm:prSet/>
      <dgm:spPr/>
      <dgm:t>
        <a:bodyPr/>
        <a:lstStyle/>
        <a:p>
          <a:pPr latinLnBrk="1"/>
          <a:endParaRPr lang="ko-KR" altLang="en-US"/>
        </a:p>
      </dgm:t>
    </dgm:pt>
    <dgm:pt modelId="{E00385B1-67CF-40DD-9C87-AE05FC7B39D2}" type="sibTrans" cxnId="{C6C60744-630C-4322-92AB-680A814372BB}">
      <dgm:prSet/>
      <dgm:spPr/>
      <dgm:t>
        <a:bodyPr/>
        <a:lstStyle/>
        <a:p>
          <a:pPr latinLnBrk="1"/>
          <a:endParaRPr lang="ko-KR" altLang="en-US"/>
        </a:p>
      </dgm:t>
    </dgm:pt>
    <dgm:pt modelId="{7C5FB6CD-F7D7-47C9-B0AF-4A92029CE48A}">
      <dgm:prSet/>
      <dgm:spPr>
        <a:gradFill flip="none" rotWithShape="1">
          <a:gsLst>
            <a:gs pos="0">
              <a:srgbClr xmlns:mc="http://schemas.openxmlformats.org/markup-compatibility/2006" xmlns:a14="http://schemas.microsoft.com/office/drawing/2010/main" val="0070C0" mc:Ignorable=""/>
            </a:gs>
            <a:gs pos="100000">
              <a:srgbClr xmlns:mc="http://schemas.openxmlformats.org/markup-compatibility/2006" xmlns:a14="http://schemas.microsoft.com/office/drawing/2010/main" val="FF0000" mc:Ignorable="">
                <a:alpha val="0"/>
              </a:srgbClr>
            </a:gs>
          </a:gsLst>
          <a:lin ang="18900000" scaled="1"/>
          <a:tileRect/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 latinLnBrk="1"/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4KB access</a:t>
          </a:r>
          <a:endParaRPr lang="ko-KR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8BFC4E22-5764-4AA7-A340-1B5F44A43AAB}" type="parTrans" cxnId="{03D087C7-67B8-4E1E-A4D0-CD0AF041A588}">
      <dgm:prSet/>
      <dgm:spPr/>
      <dgm:t>
        <a:bodyPr/>
        <a:lstStyle/>
        <a:p>
          <a:pPr latinLnBrk="1"/>
          <a:endParaRPr lang="ko-KR" altLang="en-US"/>
        </a:p>
      </dgm:t>
    </dgm:pt>
    <dgm:pt modelId="{2C7C3D7E-4C2B-42F4-B676-DD692445F13C}" type="sibTrans" cxnId="{03D087C7-67B8-4E1E-A4D0-CD0AF041A588}">
      <dgm:prSet/>
      <dgm:spPr/>
      <dgm:t>
        <a:bodyPr/>
        <a:lstStyle/>
        <a:p>
          <a:pPr latinLnBrk="1"/>
          <a:endParaRPr lang="ko-KR" altLang="en-US"/>
        </a:p>
      </dgm:t>
    </dgm:pt>
    <dgm:pt modelId="{FA7A69D0-F4E7-407C-8881-90F22A8108B8}">
      <dgm:prSet/>
      <dgm:spPr>
        <a:gradFill flip="none" rotWithShape="1">
          <a:gsLst>
            <a:gs pos="0">
              <a:srgbClr xmlns:mc="http://schemas.openxmlformats.org/markup-compatibility/2006" xmlns:a14="http://schemas.microsoft.com/office/drawing/2010/main" val="0070C0" mc:Ignorable=""/>
            </a:gs>
            <a:gs pos="100000">
              <a:srgbClr xmlns:mc="http://schemas.openxmlformats.org/markup-compatibility/2006" xmlns:a14="http://schemas.microsoft.com/office/drawing/2010/main" val="FF0000" mc:Ignorable="">
                <a:alpha val="0"/>
              </a:srgbClr>
            </a:gs>
          </a:gsLst>
          <a:lin ang="18900000" scaled="1"/>
          <a:tileRect/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 latinLnBrk="1"/>
          <a:r>
            <a: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Rare event</a:t>
          </a:r>
          <a:endParaRPr lang="ko-KR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6057821-1F00-472C-8FCF-6C69EA8F7F34}" type="parTrans" cxnId="{108E8FEC-0357-42B1-856A-C286D6727378}">
      <dgm:prSet/>
      <dgm:spPr/>
      <dgm:t>
        <a:bodyPr/>
        <a:lstStyle/>
        <a:p>
          <a:pPr latinLnBrk="1"/>
          <a:endParaRPr lang="ko-KR" altLang="en-US"/>
        </a:p>
      </dgm:t>
    </dgm:pt>
    <dgm:pt modelId="{0927240E-9BDF-466F-91C9-B8E9072DE8D2}" type="sibTrans" cxnId="{108E8FEC-0357-42B1-856A-C286D6727378}">
      <dgm:prSet/>
      <dgm:spPr/>
      <dgm:t>
        <a:bodyPr/>
        <a:lstStyle/>
        <a:p>
          <a:pPr latinLnBrk="1"/>
          <a:endParaRPr lang="ko-KR" altLang="en-US"/>
        </a:p>
      </dgm:t>
    </dgm:pt>
    <dgm:pt modelId="{B26A488D-0BEF-44B1-AC1F-FAA2A8E619BF}" type="pres">
      <dgm:prSet presAssocID="{B10DC07B-D6FD-4CDE-B735-F04F57C2640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DBF4811-CF89-4920-A387-825C608F84DB}" type="pres">
      <dgm:prSet presAssocID="{A9810EE3-39CA-4703-8451-06377999ECE9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64FE954-EDEB-4128-A188-ACBFC9A43327}" type="pres">
      <dgm:prSet presAssocID="{ED09D280-C480-4B5F-BC0B-CEABFBC3F522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545777DC-3C7C-4B50-AEEB-1B88BFE4A8C2}" type="presOf" srcId="{5B168662-0D22-448E-8618-01631A84EA24}" destId="{8DBF4811-CF89-4920-A387-825C608F84DB}" srcOrd="0" destOrd="1" presId="urn:microsoft.com/office/officeart/2005/8/layout/arrow5"/>
    <dgm:cxn modelId="{BDD10993-7947-4FEA-A1EA-56F39FBD0E1F}" type="presOf" srcId="{7C5FB6CD-F7D7-47C9-B0AF-4A92029CE48A}" destId="{A64FE954-EDEB-4128-A188-ACBFC9A43327}" srcOrd="0" destOrd="1" presId="urn:microsoft.com/office/officeart/2005/8/layout/arrow5"/>
    <dgm:cxn modelId="{F5AC1CE0-8011-434E-9C55-DBCFFA5D59DE}" type="presOf" srcId="{FA7A69D0-F4E7-407C-8881-90F22A8108B8}" destId="{A64FE954-EDEB-4128-A188-ACBFC9A43327}" srcOrd="0" destOrd="2" presId="urn:microsoft.com/office/officeart/2005/8/layout/arrow5"/>
    <dgm:cxn modelId="{C6C60744-630C-4322-92AB-680A814372BB}" srcId="{B10DC07B-D6FD-4CDE-B735-F04F57C26406}" destId="{ED09D280-C480-4B5F-BC0B-CEABFBC3F522}" srcOrd="1" destOrd="0" parTransId="{AF32180B-F723-459D-8E67-20EFFCA82DA0}" sibTransId="{E00385B1-67CF-40DD-9C87-AE05FC7B39D2}"/>
    <dgm:cxn modelId="{E5E621AA-96DF-41C0-8A88-A2447F070E23}" srcId="{A9810EE3-39CA-4703-8451-06377999ECE9}" destId="{5B168662-0D22-448E-8618-01631A84EA24}" srcOrd="0" destOrd="0" parTransId="{00DFA9A1-6AFB-4166-B56A-D304404F5109}" sibTransId="{D2E73D58-F6AC-4412-AF29-DB5EF047CC22}"/>
    <dgm:cxn modelId="{6C1BE9E5-FD0F-41CC-AC2A-EB9689802F3B}" type="presOf" srcId="{1A81BFB7-9DE7-41CA-BB6E-D099F50B98F7}" destId="{8DBF4811-CF89-4920-A387-825C608F84DB}" srcOrd="0" destOrd="2" presId="urn:microsoft.com/office/officeart/2005/8/layout/arrow5"/>
    <dgm:cxn modelId="{E167D7FA-C8F3-4A87-A4C4-BE2A42869A31}" type="presOf" srcId="{ED09D280-C480-4B5F-BC0B-CEABFBC3F522}" destId="{A64FE954-EDEB-4128-A188-ACBFC9A43327}" srcOrd="0" destOrd="0" presId="urn:microsoft.com/office/officeart/2005/8/layout/arrow5"/>
    <dgm:cxn modelId="{52F66874-63B6-4DBF-9EB9-E829C609E36D}" srcId="{B10DC07B-D6FD-4CDE-B735-F04F57C26406}" destId="{A9810EE3-39CA-4703-8451-06377999ECE9}" srcOrd="0" destOrd="0" parTransId="{8BD299ED-FDFE-4761-B494-6D5FD4736ED1}" sibTransId="{3EB0D8C4-BEBD-4318-B9AA-B30BE212E6AA}"/>
    <dgm:cxn modelId="{82DA2FF0-6FB4-4768-B68B-B7635AC9544E}" srcId="{A9810EE3-39CA-4703-8451-06377999ECE9}" destId="{1A81BFB7-9DE7-41CA-BB6E-D099F50B98F7}" srcOrd="1" destOrd="0" parTransId="{6B72C0E8-901A-4EF7-AC27-AFB6E87E2A46}" sibTransId="{D852EF52-9B9E-4761-A324-D1FADDA91303}"/>
    <dgm:cxn modelId="{98F20CA0-8D9B-4430-895E-BD418B669CD1}" type="presOf" srcId="{A9810EE3-39CA-4703-8451-06377999ECE9}" destId="{8DBF4811-CF89-4920-A387-825C608F84DB}" srcOrd="0" destOrd="0" presId="urn:microsoft.com/office/officeart/2005/8/layout/arrow5"/>
    <dgm:cxn modelId="{108E8FEC-0357-42B1-856A-C286D6727378}" srcId="{ED09D280-C480-4B5F-BC0B-CEABFBC3F522}" destId="{FA7A69D0-F4E7-407C-8881-90F22A8108B8}" srcOrd="1" destOrd="0" parTransId="{E6057821-1F00-472C-8FCF-6C69EA8F7F34}" sibTransId="{0927240E-9BDF-466F-91C9-B8E9072DE8D2}"/>
    <dgm:cxn modelId="{03D087C7-67B8-4E1E-A4D0-CD0AF041A588}" srcId="{ED09D280-C480-4B5F-BC0B-CEABFBC3F522}" destId="{7C5FB6CD-F7D7-47C9-B0AF-4A92029CE48A}" srcOrd="0" destOrd="0" parTransId="{8BFC4E22-5764-4AA7-A340-1B5F44A43AAB}" sibTransId="{2C7C3D7E-4C2B-42F4-B676-DD692445F13C}"/>
    <dgm:cxn modelId="{498070BF-6B14-4EEA-871B-F46E107B2C9A}" type="presOf" srcId="{B10DC07B-D6FD-4CDE-B735-F04F57C26406}" destId="{B26A488D-0BEF-44B1-AC1F-FAA2A8E619BF}" srcOrd="0" destOrd="0" presId="urn:microsoft.com/office/officeart/2005/8/layout/arrow5"/>
    <dgm:cxn modelId="{C1D89749-CED1-4BCD-8F64-3096E0C2872D}" type="presParOf" srcId="{B26A488D-0BEF-44B1-AC1F-FAA2A8E619BF}" destId="{8DBF4811-CF89-4920-A387-825C608F84DB}" srcOrd="0" destOrd="0" presId="urn:microsoft.com/office/officeart/2005/8/layout/arrow5"/>
    <dgm:cxn modelId="{95A05006-7E37-44CE-A0E9-3FA3E0B60922}" type="presParOf" srcId="{B26A488D-0BEF-44B1-AC1F-FAA2A8E619BF}" destId="{A64FE954-EDEB-4128-A188-ACBFC9A43327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CDB232-7A94-4522-A76F-F91A6A877708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pPr latinLnBrk="1"/>
          <a:endParaRPr lang="ko-KR" altLang="en-US"/>
        </a:p>
      </dgm:t>
    </dgm:pt>
    <dgm:pt modelId="{1C4D97FA-5867-4E53-B508-9A971AB340EB}">
      <dgm:prSet custT="1"/>
      <dgm:spPr/>
      <dgm:t>
        <a:bodyPr/>
        <a:lstStyle/>
        <a:p>
          <a:pPr rtl="0" latinLnBrk="1"/>
          <a:r>
            <a:rPr lang="en-US" b="1" dirty="0" smtClean="0"/>
            <a:t>2D-Base</a:t>
          </a:r>
          <a:endParaRPr lang="ko-KR" b="1" dirty="0"/>
        </a:p>
      </dgm:t>
    </dgm:pt>
    <dgm:pt modelId="{8473AF63-8080-439C-868D-87497C61B307}" type="parTrans" cxnId="{2EB6B746-D96A-4E9D-AC4A-AE8B059258C8}">
      <dgm:prSet/>
      <dgm:spPr/>
      <dgm:t>
        <a:bodyPr/>
        <a:lstStyle/>
        <a:p>
          <a:pPr latinLnBrk="1"/>
          <a:endParaRPr lang="ko-KR" altLang="en-US"/>
        </a:p>
      </dgm:t>
    </dgm:pt>
    <dgm:pt modelId="{CF1F4554-94C5-430D-9674-8D231109FAC2}" type="sibTrans" cxnId="{2EB6B746-D96A-4E9D-AC4A-AE8B059258C8}">
      <dgm:prSet/>
      <dgm:spPr/>
      <dgm:t>
        <a:bodyPr/>
        <a:lstStyle/>
        <a:p>
          <a:pPr latinLnBrk="1"/>
          <a:endParaRPr lang="ko-KR" altLang="en-US"/>
        </a:p>
      </dgm:t>
    </dgm:pt>
    <dgm:pt modelId="{D87CDA2B-BB81-4D24-9867-F4A7B44085CA}">
      <dgm:prSet/>
      <dgm:spPr/>
      <dgm:t>
        <a:bodyPr/>
        <a:lstStyle/>
        <a:p>
          <a:pPr rtl="0" latinLnBrk="1"/>
          <a:r>
            <a:rPr lang="en-US" dirty="0" smtClean="0"/>
            <a:t>L2$: 8-way, 64B line, 1MB, 6-cycle</a:t>
          </a:r>
          <a:endParaRPr lang="ko-KR" dirty="0"/>
        </a:p>
      </dgm:t>
    </dgm:pt>
    <dgm:pt modelId="{093142C3-B4B9-42BC-A79D-D19B84308E76}" type="parTrans" cxnId="{49414486-F7D2-4625-9482-3437499627B5}">
      <dgm:prSet/>
      <dgm:spPr/>
      <dgm:t>
        <a:bodyPr/>
        <a:lstStyle/>
        <a:p>
          <a:pPr latinLnBrk="1"/>
          <a:endParaRPr lang="ko-KR" altLang="en-US"/>
        </a:p>
      </dgm:t>
    </dgm:pt>
    <dgm:pt modelId="{F62F2FF2-9A1F-4A34-9FF2-FA4502976CD8}" type="sibTrans" cxnId="{49414486-F7D2-4625-9482-3437499627B5}">
      <dgm:prSet/>
      <dgm:spPr/>
      <dgm:t>
        <a:bodyPr/>
        <a:lstStyle/>
        <a:p>
          <a:pPr latinLnBrk="1"/>
          <a:endParaRPr lang="ko-KR" altLang="en-US"/>
        </a:p>
      </dgm:t>
    </dgm:pt>
    <dgm:pt modelId="{9BB51F1D-53CB-4493-88DC-254160542A21}">
      <dgm:prSet/>
      <dgm:spPr/>
      <dgm:t>
        <a:bodyPr/>
        <a:lstStyle/>
        <a:p>
          <a:pPr rtl="0" latinLnBrk="1"/>
          <a:r>
            <a:rPr lang="en-US" dirty="0" smtClean="0"/>
            <a:t>DRAM: 8B-wide, 12.8 </a:t>
          </a:r>
          <a:r>
            <a:rPr lang="en-US" dirty="0" err="1" smtClean="0"/>
            <a:t>GBps</a:t>
          </a:r>
          <a:r>
            <a:rPr lang="en-US" dirty="0" smtClean="0"/>
            <a:t> bus, 350-cycle</a:t>
          </a:r>
          <a:endParaRPr lang="ko-KR" dirty="0"/>
        </a:p>
      </dgm:t>
    </dgm:pt>
    <dgm:pt modelId="{CC8B5B42-D625-4798-81ED-DF6DD9C2791E}" type="parTrans" cxnId="{F0A11A6B-98AA-4306-BC90-63E29430D52A}">
      <dgm:prSet/>
      <dgm:spPr/>
      <dgm:t>
        <a:bodyPr/>
        <a:lstStyle/>
        <a:p>
          <a:pPr latinLnBrk="1"/>
          <a:endParaRPr lang="ko-KR" altLang="en-US"/>
        </a:p>
      </dgm:t>
    </dgm:pt>
    <dgm:pt modelId="{9BF61D40-EE2E-4931-BA5D-1E8F8CE9EA7D}" type="sibTrans" cxnId="{F0A11A6B-98AA-4306-BC90-63E29430D52A}">
      <dgm:prSet/>
      <dgm:spPr/>
      <dgm:t>
        <a:bodyPr/>
        <a:lstStyle/>
        <a:p>
          <a:pPr latinLnBrk="1"/>
          <a:endParaRPr lang="ko-KR" altLang="en-US"/>
        </a:p>
      </dgm:t>
    </dgm:pt>
    <dgm:pt modelId="{B636A4F9-B6D0-4676-8A02-FA29926ADCDD}">
      <dgm:prSet/>
      <dgm:spPr/>
      <dgm:t>
        <a:bodyPr/>
        <a:lstStyle/>
        <a:p>
          <a:pPr rtl="0" latinLnBrk="1"/>
          <a:r>
            <a:rPr lang="en-US" b="1" dirty="0" smtClean="0"/>
            <a:t>2D-GHB</a:t>
          </a:r>
          <a:endParaRPr lang="ko-KR" b="1" dirty="0"/>
        </a:p>
      </dgm:t>
    </dgm:pt>
    <dgm:pt modelId="{A780D54D-16AC-49D5-9EC0-57F83A001B7E}" type="parTrans" cxnId="{DA927DF8-EEF0-4497-94FE-74D55DB0B253}">
      <dgm:prSet/>
      <dgm:spPr/>
      <dgm:t>
        <a:bodyPr/>
        <a:lstStyle/>
        <a:p>
          <a:pPr latinLnBrk="1"/>
          <a:endParaRPr lang="ko-KR" altLang="en-US"/>
        </a:p>
      </dgm:t>
    </dgm:pt>
    <dgm:pt modelId="{EC059462-3EBD-4562-A7F6-43CC3E6250E4}" type="sibTrans" cxnId="{DA927DF8-EEF0-4497-94FE-74D55DB0B253}">
      <dgm:prSet/>
      <dgm:spPr/>
      <dgm:t>
        <a:bodyPr/>
        <a:lstStyle/>
        <a:p>
          <a:pPr latinLnBrk="1"/>
          <a:endParaRPr lang="ko-KR" altLang="en-US"/>
        </a:p>
      </dgm:t>
    </dgm:pt>
    <dgm:pt modelId="{092177C3-25AD-4F9C-959A-EAA9E7CB2656}">
      <dgm:prSet/>
      <dgm:spPr/>
      <dgm:t>
        <a:bodyPr/>
        <a:lstStyle/>
        <a:p>
          <a:pPr rtl="0" latinLnBrk="1"/>
          <a:r>
            <a:rPr lang="en-US" b="1" dirty="0" smtClean="0"/>
            <a:t>2D-VLS</a:t>
          </a:r>
          <a:endParaRPr lang="ko-KR" b="1" dirty="0"/>
        </a:p>
      </dgm:t>
    </dgm:pt>
    <dgm:pt modelId="{D4614E19-1A44-4E4D-B766-0DA69EC6DF50}" type="parTrans" cxnId="{45453B7B-9C75-47F7-9DAD-94A333BFA54F}">
      <dgm:prSet/>
      <dgm:spPr/>
      <dgm:t>
        <a:bodyPr/>
        <a:lstStyle/>
        <a:p>
          <a:pPr latinLnBrk="1"/>
          <a:endParaRPr lang="ko-KR" altLang="en-US"/>
        </a:p>
      </dgm:t>
    </dgm:pt>
    <dgm:pt modelId="{E8A73B71-8F4D-4DCE-AF4F-BA9A816A9857}" type="sibTrans" cxnId="{45453B7B-9C75-47F7-9DAD-94A333BFA54F}">
      <dgm:prSet/>
      <dgm:spPr/>
      <dgm:t>
        <a:bodyPr/>
        <a:lstStyle/>
        <a:p>
          <a:pPr latinLnBrk="1"/>
          <a:endParaRPr lang="ko-KR" altLang="en-US"/>
        </a:p>
      </dgm:t>
    </dgm:pt>
    <dgm:pt modelId="{03A49F81-DE45-4B35-B9E1-444B52EF39D3}">
      <dgm:prSet/>
      <dgm:spPr/>
      <dgm:t>
        <a:bodyPr/>
        <a:lstStyle/>
        <a:p>
          <a:pPr rtl="0" latinLnBrk="1"/>
          <a:r>
            <a:rPr lang="en-US" b="1" dirty="0" smtClean="0"/>
            <a:t>3D-Base</a:t>
          </a:r>
          <a:endParaRPr lang="ko-KR" b="1" dirty="0"/>
        </a:p>
      </dgm:t>
    </dgm:pt>
    <dgm:pt modelId="{5EECD5CE-1B53-470E-84F1-516A080776CD}" type="parTrans" cxnId="{30D2EB6D-B869-429E-A0DC-BDA420779A0B}">
      <dgm:prSet/>
      <dgm:spPr/>
      <dgm:t>
        <a:bodyPr/>
        <a:lstStyle/>
        <a:p>
          <a:pPr latinLnBrk="1"/>
          <a:endParaRPr lang="ko-KR" altLang="en-US"/>
        </a:p>
      </dgm:t>
    </dgm:pt>
    <dgm:pt modelId="{B99214A0-8CE5-4D68-9590-D7B7C87CF81C}" type="sibTrans" cxnId="{30D2EB6D-B869-429E-A0DC-BDA420779A0B}">
      <dgm:prSet/>
      <dgm:spPr/>
      <dgm:t>
        <a:bodyPr/>
        <a:lstStyle/>
        <a:p>
          <a:pPr latinLnBrk="1"/>
          <a:endParaRPr lang="ko-KR" altLang="en-US"/>
        </a:p>
      </dgm:t>
    </dgm:pt>
    <dgm:pt modelId="{A85FFDBC-6C65-4B2A-96C6-E73779ABDF14}">
      <dgm:prSet/>
      <dgm:spPr/>
      <dgm:t>
        <a:bodyPr/>
        <a:lstStyle/>
        <a:p>
          <a:pPr rtl="0" latinLnBrk="1"/>
          <a:r>
            <a:rPr lang="en-US" b="1" dirty="0" smtClean="0"/>
            <a:t>3D-GHB</a:t>
          </a:r>
          <a:endParaRPr lang="ko-KR" b="1" dirty="0"/>
        </a:p>
      </dgm:t>
    </dgm:pt>
    <dgm:pt modelId="{3FCAF344-9F38-48EC-95FC-6F7B8F845AB1}" type="parTrans" cxnId="{AF40F071-ADD3-4E7E-8B43-7F7B12A26E1B}">
      <dgm:prSet/>
      <dgm:spPr/>
      <dgm:t>
        <a:bodyPr/>
        <a:lstStyle/>
        <a:p>
          <a:pPr latinLnBrk="1"/>
          <a:endParaRPr lang="ko-KR" altLang="en-US"/>
        </a:p>
      </dgm:t>
    </dgm:pt>
    <dgm:pt modelId="{256B3357-9347-446F-8C4E-9ACB9389EE65}" type="sibTrans" cxnId="{AF40F071-ADD3-4E7E-8B43-7F7B12A26E1B}">
      <dgm:prSet/>
      <dgm:spPr/>
      <dgm:t>
        <a:bodyPr/>
        <a:lstStyle/>
        <a:p>
          <a:pPr latinLnBrk="1"/>
          <a:endParaRPr lang="ko-KR" altLang="en-US"/>
        </a:p>
      </dgm:t>
    </dgm:pt>
    <dgm:pt modelId="{BD932F91-DDD2-41EE-A141-49955FCFD8A9}">
      <dgm:prSet/>
      <dgm:spPr/>
      <dgm:t>
        <a:bodyPr/>
        <a:lstStyle/>
        <a:p>
          <a:pPr rtl="0" latinLnBrk="1"/>
          <a:r>
            <a:rPr lang="en-US" b="1" dirty="0" smtClean="0"/>
            <a:t>SMART-3D</a:t>
          </a:r>
          <a:endParaRPr lang="ko-KR" b="1" dirty="0"/>
        </a:p>
      </dgm:t>
    </dgm:pt>
    <dgm:pt modelId="{8AAD3BA8-1BB5-4936-8B2F-14907E6B5015}" type="parTrans" cxnId="{36F860D7-C461-4045-86F9-545673D0B07C}">
      <dgm:prSet/>
      <dgm:spPr/>
      <dgm:t>
        <a:bodyPr/>
        <a:lstStyle/>
        <a:p>
          <a:pPr latinLnBrk="1"/>
          <a:endParaRPr lang="ko-KR" altLang="en-US"/>
        </a:p>
      </dgm:t>
    </dgm:pt>
    <dgm:pt modelId="{D7A29001-8504-4CE9-B695-D9E991BE4224}" type="sibTrans" cxnId="{36F860D7-C461-4045-86F9-545673D0B07C}">
      <dgm:prSet/>
      <dgm:spPr/>
      <dgm:t>
        <a:bodyPr/>
        <a:lstStyle/>
        <a:p>
          <a:pPr latinLnBrk="1"/>
          <a:endParaRPr lang="ko-KR" altLang="en-US"/>
        </a:p>
      </dgm:t>
    </dgm:pt>
    <dgm:pt modelId="{F67EFC4A-841B-4082-A758-760B5D7C63E7}">
      <dgm:prSet/>
      <dgm:spPr/>
      <dgm:t>
        <a:bodyPr/>
        <a:lstStyle/>
        <a:p>
          <a:pPr rtl="0" latinLnBrk="1"/>
          <a:r>
            <a:rPr lang="en-US" altLang="ko-KR" dirty="0" smtClean="0"/>
            <a:t>2D-Base + Global History Buffer </a:t>
          </a:r>
          <a:r>
            <a:rPr lang="en-US" altLang="ko-KR" dirty="0" err="1" smtClean="0"/>
            <a:t>prefetcher</a:t>
          </a:r>
          <a:endParaRPr lang="ko-KR" dirty="0"/>
        </a:p>
      </dgm:t>
    </dgm:pt>
    <dgm:pt modelId="{AC313C14-F522-45D4-8256-70D571811BDC}" type="parTrans" cxnId="{2C276CD3-327A-4F3D-A2FA-B227D2DFE1FB}">
      <dgm:prSet/>
      <dgm:spPr/>
      <dgm:t>
        <a:bodyPr/>
        <a:lstStyle/>
        <a:p>
          <a:pPr latinLnBrk="1"/>
          <a:endParaRPr lang="ko-KR" altLang="en-US"/>
        </a:p>
      </dgm:t>
    </dgm:pt>
    <dgm:pt modelId="{62A37E24-ACDF-4E21-8355-156B29D00E6B}" type="sibTrans" cxnId="{2C276CD3-327A-4F3D-A2FA-B227D2DFE1FB}">
      <dgm:prSet/>
      <dgm:spPr/>
      <dgm:t>
        <a:bodyPr/>
        <a:lstStyle/>
        <a:p>
          <a:pPr latinLnBrk="1"/>
          <a:endParaRPr lang="ko-KR" altLang="en-US"/>
        </a:p>
      </dgm:t>
    </dgm:pt>
    <dgm:pt modelId="{19F872C0-DF47-4467-8615-BFF1962A6649}">
      <dgm:prSet/>
      <dgm:spPr/>
      <dgm:t>
        <a:bodyPr/>
        <a:lstStyle/>
        <a:p>
          <a:pPr rtl="0" latinLnBrk="1"/>
          <a:r>
            <a:rPr lang="en-US" altLang="ko-KR" dirty="0" smtClean="0"/>
            <a:t>2D-Base + Virtual Line Scheme w/o software control</a:t>
          </a:r>
          <a:endParaRPr lang="ko-KR" dirty="0"/>
        </a:p>
      </dgm:t>
    </dgm:pt>
    <dgm:pt modelId="{F76AC6BE-3757-462F-AAB2-A5F2125CD937}" type="parTrans" cxnId="{E796FB25-D37C-4D6C-B768-59715357CEAA}">
      <dgm:prSet/>
      <dgm:spPr/>
      <dgm:t>
        <a:bodyPr/>
        <a:lstStyle/>
        <a:p>
          <a:pPr latinLnBrk="1"/>
          <a:endParaRPr lang="ko-KR" altLang="en-US"/>
        </a:p>
      </dgm:t>
    </dgm:pt>
    <dgm:pt modelId="{FC93E356-72C2-4472-9825-431DD52FA851}" type="sibTrans" cxnId="{E796FB25-D37C-4D6C-B768-59715357CEAA}">
      <dgm:prSet/>
      <dgm:spPr/>
      <dgm:t>
        <a:bodyPr/>
        <a:lstStyle/>
        <a:p>
          <a:pPr latinLnBrk="1"/>
          <a:endParaRPr lang="ko-KR" altLang="en-US"/>
        </a:p>
      </dgm:t>
    </dgm:pt>
    <dgm:pt modelId="{581C242A-04D9-443E-9379-AB1F8464AF7D}">
      <dgm:prSet/>
      <dgm:spPr/>
      <dgm:t>
        <a:bodyPr/>
        <a:lstStyle/>
        <a:p>
          <a:pPr rtl="0" latinLnBrk="1"/>
          <a:r>
            <a:rPr lang="en-US" altLang="ko-KR" dirty="0" smtClean="0"/>
            <a:t>Same L2$ as 2D-Base</a:t>
          </a:r>
          <a:endParaRPr lang="ko-KR" dirty="0"/>
        </a:p>
      </dgm:t>
    </dgm:pt>
    <dgm:pt modelId="{072683D8-A61E-47BB-8352-A554CFA94FA3}" type="parTrans" cxnId="{A0D7B150-4C87-4C3E-A55D-0871465CFB6B}">
      <dgm:prSet/>
      <dgm:spPr/>
      <dgm:t>
        <a:bodyPr/>
        <a:lstStyle/>
        <a:p>
          <a:pPr latinLnBrk="1"/>
          <a:endParaRPr lang="ko-KR" altLang="en-US"/>
        </a:p>
      </dgm:t>
    </dgm:pt>
    <dgm:pt modelId="{AF649840-F14A-4782-A0CD-9E318B3F63A6}" type="sibTrans" cxnId="{A0D7B150-4C87-4C3E-A55D-0871465CFB6B}">
      <dgm:prSet/>
      <dgm:spPr/>
      <dgm:t>
        <a:bodyPr/>
        <a:lstStyle/>
        <a:p>
          <a:pPr latinLnBrk="1"/>
          <a:endParaRPr lang="ko-KR" altLang="en-US"/>
        </a:p>
      </dgm:t>
    </dgm:pt>
    <dgm:pt modelId="{10DF8007-5869-4EF8-8C64-B60DDEA2A851}">
      <dgm:prSet/>
      <dgm:spPr/>
      <dgm:t>
        <a:bodyPr/>
        <a:lstStyle/>
        <a:p>
          <a:pPr rtl="0" latinLnBrk="1"/>
          <a:r>
            <a:rPr lang="en-US" altLang="ko-KR" dirty="0" smtClean="0"/>
            <a:t>3D-Base + GHB</a:t>
          </a:r>
          <a:endParaRPr lang="ko-KR" dirty="0"/>
        </a:p>
      </dgm:t>
    </dgm:pt>
    <dgm:pt modelId="{73C93D2B-70FB-4DE1-AB23-A0D5251250EA}" type="parTrans" cxnId="{37BD3387-9956-40C9-9678-8B641D78EAA9}">
      <dgm:prSet/>
      <dgm:spPr/>
      <dgm:t>
        <a:bodyPr/>
        <a:lstStyle/>
        <a:p>
          <a:pPr latinLnBrk="1"/>
          <a:endParaRPr lang="ko-KR" altLang="en-US"/>
        </a:p>
      </dgm:t>
    </dgm:pt>
    <dgm:pt modelId="{35F59888-03B9-468E-B78F-CE5E9F7F2607}" type="sibTrans" cxnId="{37BD3387-9956-40C9-9678-8B641D78EAA9}">
      <dgm:prSet/>
      <dgm:spPr/>
      <dgm:t>
        <a:bodyPr/>
        <a:lstStyle/>
        <a:p>
          <a:pPr latinLnBrk="1"/>
          <a:endParaRPr lang="ko-KR" altLang="en-US"/>
        </a:p>
      </dgm:t>
    </dgm:pt>
    <dgm:pt modelId="{47F42E0C-22D8-4AE0-9503-A209058010D2}">
      <dgm:prSet/>
      <dgm:spPr/>
      <dgm:t>
        <a:bodyPr/>
        <a:lstStyle/>
        <a:p>
          <a:pPr rtl="0" latinLnBrk="1"/>
          <a:r>
            <a:rPr lang="en-US" altLang="ko-KR" dirty="0" smtClean="0"/>
            <a:t>L2$: 8-way, (4KB line), 1MB, 7-cycle</a:t>
          </a:r>
          <a:endParaRPr lang="ko-KR" dirty="0"/>
        </a:p>
      </dgm:t>
    </dgm:pt>
    <dgm:pt modelId="{89C89B1D-2039-4133-89D3-57FF375914ED}" type="parTrans" cxnId="{4BF448D6-FDC6-424C-8D33-11D106CBD4E0}">
      <dgm:prSet/>
      <dgm:spPr/>
      <dgm:t>
        <a:bodyPr/>
        <a:lstStyle/>
        <a:p>
          <a:pPr latinLnBrk="1"/>
          <a:endParaRPr lang="ko-KR" altLang="en-US"/>
        </a:p>
      </dgm:t>
    </dgm:pt>
    <dgm:pt modelId="{2AFF14C0-3D28-482F-9A28-469BEA4C720F}" type="sibTrans" cxnId="{4BF448D6-FDC6-424C-8D33-11D106CBD4E0}">
      <dgm:prSet/>
      <dgm:spPr/>
      <dgm:t>
        <a:bodyPr/>
        <a:lstStyle/>
        <a:p>
          <a:pPr latinLnBrk="1"/>
          <a:endParaRPr lang="ko-KR" altLang="en-US"/>
        </a:p>
      </dgm:t>
    </dgm:pt>
    <dgm:pt modelId="{F11E8318-2D6F-4ADA-8BAD-C317187AB46C}">
      <dgm:prSet/>
      <dgm:spPr/>
      <dgm:t>
        <a:bodyPr/>
        <a:lstStyle/>
        <a:p>
          <a:pPr rtl="0" latinLnBrk="1"/>
          <a:r>
            <a:rPr lang="en-US" altLang="ko-KR" dirty="0" smtClean="0"/>
            <a:t>DRAM: 4KB-wide, 250-cycle</a:t>
          </a:r>
          <a:endParaRPr lang="ko-KR" dirty="0"/>
        </a:p>
      </dgm:t>
    </dgm:pt>
    <dgm:pt modelId="{AA43EA3C-22D4-4A36-8EF7-55248079CB4F}" type="parTrans" cxnId="{9361952E-6DF9-46EC-BC11-77D610154982}">
      <dgm:prSet/>
      <dgm:spPr/>
      <dgm:t>
        <a:bodyPr/>
        <a:lstStyle/>
        <a:p>
          <a:pPr latinLnBrk="1"/>
          <a:endParaRPr lang="ko-KR" altLang="en-US"/>
        </a:p>
      </dgm:t>
    </dgm:pt>
    <dgm:pt modelId="{992752BB-FF67-48EB-8058-84D8ED4EC30B}" type="sibTrans" cxnId="{9361952E-6DF9-46EC-BC11-77D610154982}">
      <dgm:prSet/>
      <dgm:spPr/>
      <dgm:t>
        <a:bodyPr/>
        <a:lstStyle/>
        <a:p>
          <a:pPr latinLnBrk="1"/>
          <a:endParaRPr lang="ko-KR" altLang="en-US"/>
        </a:p>
      </dgm:t>
    </dgm:pt>
    <dgm:pt modelId="{B6467847-63E8-4825-AD9B-8F19B2143FD9}">
      <dgm:prSet/>
      <dgm:spPr/>
      <dgm:t>
        <a:bodyPr/>
        <a:lstStyle/>
        <a:p>
          <a:pPr rtl="0" latinLnBrk="1"/>
          <a:r>
            <a:rPr lang="en-US" altLang="ko-KR" dirty="0" smtClean="0"/>
            <a:t>DRAM: 64B-wide, 250-cycle</a:t>
          </a:r>
          <a:endParaRPr lang="ko-KR" dirty="0"/>
        </a:p>
      </dgm:t>
    </dgm:pt>
    <dgm:pt modelId="{11FF3998-37D7-4B45-985D-3C605C8529FF}" type="sibTrans" cxnId="{94BBE201-96F8-4100-A809-F382B33447CF}">
      <dgm:prSet/>
      <dgm:spPr/>
      <dgm:t>
        <a:bodyPr/>
        <a:lstStyle/>
        <a:p>
          <a:pPr latinLnBrk="1"/>
          <a:endParaRPr lang="ko-KR" altLang="en-US"/>
        </a:p>
      </dgm:t>
    </dgm:pt>
    <dgm:pt modelId="{B04D6C15-2DCA-4C68-B187-D027073D00C5}" type="parTrans" cxnId="{94BBE201-96F8-4100-A809-F382B33447CF}">
      <dgm:prSet/>
      <dgm:spPr/>
      <dgm:t>
        <a:bodyPr/>
        <a:lstStyle/>
        <a:p>
          <a:pPr latinLnBrk="1"/>
          <a:endParaRPr lang="ko-KR" altLang="en-US"/>
        </a:p>
      </dgm:t>
    </dgm:pt>
    <dgm:pt modelId="{5719646F-44CA-4087-ADF3-EF863FD7BEA0}" type="pres">
      <dgm:prSet presAssocID="{34CDB232-7A94-4522-A76F-F91A6A8777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CD38182-61F8-4C56-9AD5-23F6F4A3BFE4}" type="pres">
      <dgm:prSet presAssocID="{1C4D97FA-5867-4E53-B508-9A971AB340EB}" presName="linNode" presStyleCnt="0"/>
      <dgm:spPr/>
    </dgm:pt>
    <dgm:pt modelId="{67F98C7A-897C-4A4C-85E2-E627942B30DC}" type="pres">
      <dgm:prSet presAssocID="{1C4D97FA-5867-4E53-B508-9A971AB340EB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DC8B981-CAFF-4ADC-B941-311EBEC20458}" type="pres">
      <dgm:prSet presAssocID="{1C4D97FA-5867-4E53-B508-9A971AB340EB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3C44C80-2641-4B71-AF5E-CAF4AAE2F45E}" type="pres">
      <dgm:prSet presAssocID="{CF1F4554-94C5-430D-9674-8D231109FAC2}" presName="sp" presStyleCnt="0"/>
      <dgm:spPr/>
    </dgm:pt>
    <dgm:pt modelId="{2E7F7D1A-ECCD-4FD1-95AD-D06EF61F11B0}" type="pres">
      <dgm:prSet presAssocID="{B636A4F9-B6D0-4676-8A02-FA29926ADCDD}" presName="linNode" presStyleCnt="0"/>
      <dgm:spPr/>
    </dgm:pt>
    <dgm:pt modelId="{6E62D08E-584E-4426-BB4C-2131A854938E}" type="pres">
      <dgm:prSet presAssocID="{B636A4F9-B6D0-4676-8A02-FA29926ADCDD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738CE3F-93FF-4DE8-8817-55AB65675E4A}" type="pres">
      <dgm:prSet presAssocID="{B636A4F9-B6D0-4676-8A02-FA29926ADCDD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0ED689B-1837-4C64-93A6-0A92C9D5548E}" type="pres">
      <dgm:prSet presAssocID="{EC059462-3EBD-4562-A7F6-43CC3E6250E4}" presName="sp" presStyleCnt="0"/>
      <dgm:spPr/>
    </dgm:pt>
    <dgm:pt modelId="{43208545-E88E-4C64-A0AC-E25E07CE538C}" type="pres">
      <dgm:prSet presAssocID="{092177C3-25AD-4F9C-959A-EAA9E7CB2656}" presName="linNode" presStyleCnt="0"/>
      <dgm:spPr/>
    </dgm:pt>
    <dgm:pt modelId="{B673A0C1-D54B-44A8-A98B-A2174D5D7C08}" type="pres">
      <dgm:prSet presAssocID="{092177C3-25AD-4F9C-959A-EAA9E7CB2656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C8A3438-0C4A-40B9-BB5F-D63CA4757BCB}" type="pres">
      <dgm:prSet presAssocID="{092177C3-25AD-4F9C-959A-EAA9E7CB2656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D5E9462-6380-4E06-BF42-26A5BF07677C}" type="pres">
      <dgm:prSet presAssocID="{E8A73B71-8F4D-4DCE-AF4F-BA9A816A9857}" presName="sp" presStyleCnt="0"/>
      <dgm:spPr/>
    </dgm:pt>
    <dgm:pt modelId="{D70DB1FC-7549-4235-B01E-B06442A9246A}" type="pres">
      <dgm:prSet presAssocID="{03A49F81-DE45-4B35-B9E1-444B52EF39D3}" presName="linNode" presStyleCnt="0"/>
      <dgm:spPr/>
    </dgm:pt>
    <dgm:pt modelId="{6D309FBB-6E3E-497E-8D96-9C9EA82E9EFA}" type="pres">
      <dgm:prSet presAssocID="{03A49F81-DE45-4B35-B9E1-444B52EF39D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7B57A23-B011-4DCB-ACD3-A94DC1AB80FB}" type="pres">
      <dgm:prSet presAssocID="{03A49F81-DE45-4B35-B9E1-444B52EF39D3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ABAF5AB-884A-465B-9780-0B330E179185}" type="pres">
      <dgm:prSet presAssocID="{B99214A0-8CE5-4D68-9590-D7B7C87CF81C}" presName="sp" presStyleCnt="0"/>
      <dgm:spPr/>
    </dgm:pt>
    <dgm:pt modelId="{E07DE1FD-C503-4714-8ED7-DEA04C726D21}" type="pres">
      <dgm:prSet presAssocID="{A85FFDBC-6C65-4B2A-96C6-E73779ABDF14}" presName="linNode" presStyleCnt="0"/>
      <dgm:spPr/>
    </dgm:pt>
    <dgm:pt modelId="{8DF31336-94F1-4AF0-92E1-BEA824363803}" type="pres">
      <dgm:prSet presAssocID="{A85FFDBC-6C65-4B2A-96C6-E73779ABDF14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9A27E16-C8D8-4D19-8300-97F6236C40F1}" type="pres">
      <dgm:prSet presAssocID="{A85FFDBC-6C65-4B2A-96C6-E73779ABDF14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A4670E9-77FE-413A-AAED-C2EAEC32FA6C}" type="pres">
      <dgm:prSet presAssocID="{256B3357-9347-446F-8C4E-9ACB9389EE65}" presName="sp" presStyleCnt="0"/>
      <dgm:spPr/>
    </dgm:pt>
    <dgm:pt modelId="{0B15B3D7-1C97-4C1C-99B3-4BF2E4D267CE}" type="pres">
      <dgm:prSet presAssocID="{BD932F91-DDD2-41EE-A141-49955FCFD8A9}" presName="linNode" presStyleCnt="0"/>
      <dgm:spPr/>
    </dgm:pt>
    <dgm:pt modelId="{2656CFFF-6B94-48AC-A44E-22D6FCB3C631}" type="pres">
      <dgm:prSet presAssocID="{BD932F91-DDD2-41EE-A141-49955FCFD8A9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D5B4B21-2D36-410D-A1DB-487BEBC50A96}" type="pres">
      <dgm:prSet presAssocID="{BD932F91-DDD2-41EE-A141-49955FCFD8A9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9361952E-6DF9-46EC-BC11-77D610154982}" srcId="{BD932F91-DDD2-41EE-A141-49955FCFD8A9}" destId="{F11E8318-2D6F-4ADA-8BAD-C317187AB46C}" srcOrd="1" destOrd="0" parTransId="{AA43EA3C-22D4-4A36-8EF7-55248079CB4F}" sibTransId="{992752BB-FF67-48EB-8058-84D8ED4EC30B}"/>
    <dgm:cxn modelId="{2EB6B746-D96A-4E9D-AC4A-AE8B059258C8}" srcId="{34CDB232-7A94-4522-A76F-F91A6A877708}" destId="{1C4D97FA-5867-4E53-B508-9A971AB340EB}" srcOrd="0" destOrd="0" parTransId="{8473AF63-8080-439C-868D-87497C61B307}" sibTransId="{CF1F4554-94C5-430D-9674-8D231109FAC2}"/>
    <dgm:cxn modelId="{F0A11A6B-98AA-4306-BC90-63E29430D52A}" srcId="{1C4D97FA-5867-4E53-B508-9A971AB340EB}" destId="{9BB51F1D-53CB-4493-88DC-254160542A21}" srcOrd="1" destOrd="0" parTransId="{CC8B5B42-D625-4798-81ED-DF6DD9C2791E}" sibTransId="{9BF61D40-EE2E-4931-BA5D-1E8F8CE9EA7D}"/>
    <dgm:cxn modelId="{A0D7B150-4C87-4C3E-A55D-0871465CFB6B}" srcId="{03A49F81-DE45-4B35-B9E1-444B52EF39D3}" destId="{581C242A-04D9-443E-9379-AB1F8464AF7D}" srcOrd="0" destOrd="0" parTransId="{072683D8-A61E-47BB-8352-A554CFA94FA3}" sibTransId="{AF649840-F14A-4782-A0CD-9E318B3F63A6}"/>
    <dgm:cxn modelId="{1499277D-2001-4C76-BA2C-A53B7056C4E5}" type="presOf" srcId="{BD932F91-DDD2-41EE-A141-49955FCFD8A9}" destId="{2656CFFF-6B94-48AC-A44E-22D6FCB3C631}" srcOrd="0" destOrd="0" presId="urn:microsoft.com/office/officeart/2005/8/layout/vList5"/>
    <dgm:cxn modelId="{4BF448D6-FDC6-424C-8D33-11D106CBD4E0}" srcId="{BD932F91-DDD2-41EE-A141-49955FCFD8A9}" destId="{47F42E0C-22D8-4AE0-9503-A209058010D2}" srcOrd="0" destOrd="0" parTransId="{89C89B1D-2039-4133-89D3-57FF375914ED}" sibTransId="{2AFF14C0-3D28-482F-9A28-469BEA4C720F}"/>
    <dgm:cxn modelId="{E238C96D-E671-443C-8349-F3167427964F}" type="presOf" srcId="{9BB51F1D-53CB-4493-88DC-254160542A21}" destId="{EDC8B981-CAFF-4ADC-B941-311EBEC20458}" srcOrd="0" destOrd="1" presId="urn:microsoft.com/office/officeart/2005/8/layout/vList5"/>
    <dgm:cxn modelId="{A26C43C6-9472-4D32-A73D-BBF1761FB9E9}" type="presOf" srcId="{A85FFDBC-6C65-4B2A-96C6-E73779ABDF14}" destId="{8DF31336-94F1-4AF0-92E1-BEA824363803}" srcOrd="0" destOrd="0" presId="urn:microsoft.com/office/officeart/2005/8/layout/vList5"/>
    <dgm:cxn modelId="{A9ED8B90-F06A-48D5-8853-BF31FA7C847D}" type="presOf" srcId="{B636A4F9-B6D0-4676-8A02-FA29926ADCDD}" destId="{6E62D08E-584E-4426-BB4C-2131A854938E}" srcOrd="0" destOrd="0" presId="urn:microsoft.com/office/officeart/2005/8/layout/vList5"/>
    <dgm:cxn modelId="{1E6CF4AE-3F0A-47A8-B294-EF85236FE557}" type="presOf" srcId="{581C242A-04D9-443E-9379-AB1F8464AF7D}" destId="{67B57A23-B011-4DCB-ACD3-A94DC1AB80FB}" srcOrd="0" destOrd="0" presId="urn:microsoft.com/office/officeart/2005/8/layout/vList5"/>
    <dgm:cxn modelId="{1FDE9D6C-1FCB-4248-A36A-B2A717C96A8B}" type="presOf" srcId="{F67EFC4A-841B-4082-A758-760B5D7C63E7}" destId="{0738CE3F-93FF-4DE8-8817-55AB65675E4A}" srcOrd="0" destOrd="0" presId="urn:microsoft.com/office/officeart/2005/8/layout/vList5"/>
    <dgm:cxn modelId="{B9F9B35D-50DB-46B4-924E-3ACB8E9B2025}" type="presOf" srcId="{092177C3-25AD-4F9C-959A-EAA9E7CB2656}" destId="{B673A0C1-D54B-44A8-A98B-A2174D5D7C08}" srcOrd="0" destOrd="0" presId="urn:microsoft.com/office/officeart/2005/8/layout/vList5"/>
    <dgm:cxn modelId="{49414486-F7D2-4625-9482-3437499627B5}" srcId="{1C4D97FA-5867-4E53-B508-9A971AB340EB}" destId="{D87CDA2B-BB81-4D24-9867-F4A7B44085CA}" srcOrd="0" destOrd="0" parTransId="{093142C3-B4B9-42BC-A79D-D19B84308E76}" sibTransId="{F62F2FF2-9A1F-4A34-9FF2-FA4502976CD8}"/>
    <dgm:cxn modelId="{DA927DF8-EEF0-4497-94FE-74D55DB0B253}" srcId="{34CDB232-7A94-4522-A76F-F91A6A877708}" destId="{B636A4F9-B6D0-4676-8A02-FA29926ADCDD}" srcOrd="1" destOrd="0" parTransId="{A780D54D-16AC-49D5-9EC0-57F83A001B7E}" sibTransId="{EC059462-3EBD-4562-A7F6-43CC3E6250E4}"/>
    <dgm:cxn modelId="{2DAA8472-E8AC-4BEB-8C5B-A5EB2FCB9377}" type="presOf" srcId="{03A49F81-DE45-4B35-B9E1-444B52EF39D3}" destId="{6D309FBB-6E3E-497E-8D96-9C9EA82E9EFA}" srcOrd="0" destOrd="0" presId="urn:microsoft.com/office/officeart/2005/8/layout/vList5"/>
    <dgm:cxn modelId="{28252892-3B5B-4038-86E8-4183E4AB11F1}" type="presOf" srcId="{19F872C0-DF47-4467-8615-BFF1962A6649}" destId="{CC8A3438-0C4A-40B9-BB5F-D63CA4757BCB}" srcOrd="0" destOrd="0" presId="urn:microsoft.com/office/officeart/2005/8/layout/vList5"/>
    <dgm:cxn modelId="{E796FB25-D37C-4D6C-B768-59715357CEAA}" srcId="{092177C3-25AD-4F9C-959A-EAA9E7CB2656}" destId="{19F872C0-DF47-4467-8615-BFF1962A6649}" srcOrd="0" destOrd="0" parTransId="{F76AC6BE-3757-462F-AAB2-A5F2125CD937}" sibTransId="{FC93E356-72C2-4472-9825-431DD52FA851}"/>
    <dgm:cxn modelId="{AF40F071-ADD3-4E7E-8B43-7F7B12A26E1B}" srcId="{34CDB232-7A94-4522-A76F-F91A6A877708}" destId="{A85FFDBC-6C65-4B2A-96C6-E73779ABDF14}" srcOrd="4" destOrd="0" parTransId="{3FCAF344-9F38-48EC-95FC-6F7B8F845AB1}" sibTransId="{256B3357-9347-446F-8C4E-9ACB9389EE65}"/>
    <dgm:cxn modelId="{472EC7E1-4D15-43E1-A698-B57EEF27F2AD}" type="presOf" srcId="{1C4D97FA-5867-4E53-B508-9A971AB340EB}" destId="{67F98C7A-897C-4A4C-85E2-E627942B30DC}" srcOrd="0" destOrd="0" presId="urn:microsoft.com/office/officeart/2005/8/layout/vList5"/>
    <dgm:cxn modelId="{CAC15E6D-1C34-45A0-ABC5-F8D45BD2E9F2}" type="presOf" srcId="{F11E8318-2D6F-4ADA-8BAD-C317187AB46C}" destId="{BD5B4B21-2D36-410D-A1DB-487BEBC50A96}" srcOrd="0" destOrd="1" presId="urn:microsoft.com/office/officeart/2005/8/layout/vList5"/>
    <dgm:cxn modelId="{33D5F6D7-441D-45B3-98AF-6D869065B1C3}" type="presOf" srcId="{47F42E0C-22D8-4AE0-9503-A209058010D2}" destId="{BD5B4B21-2D36-410D-A1DB-487BEBC50A96}" srcOrd="0" destOrd="0" presId="urn:microsoft.com/office/officeart/2005/8/layout/vList5"/>
    <dgm:cxn modelId="{94BBE201-96F8-4100-A809-F382B33447CF}" srcId="{03A49F81-DE45-4B35-B9E1-444B52EF39D3}" destId="{B6467847-63E8-4825-AD9B-8F19B2143FD9}" srcOrd="1" destOrd="0" parTransId="{B04D6C15-2DCA-4C68-B187-D027073D00C5}" sibTransId="{11FF3998-37D7-4B45-985D-3C605C8529FF}"/>
    <dgm:cxn modelId="{37BD3387-9956-40C9-9678-8B641D78EAA9}" srcId="{A85FFDBC-6C65-4B2A-96C6-E73779ABDF14}" destId="{10DF8007-5869-4EF8-8C64-B60DDEA2A851}" srcOrd="0" destOrd="0" parTransId="{73C93D2B-70FB-4DE1-AB23-A0D5251250EA}" sibTransId="{35F59888-03B9-468E-B78F-CE5E9F7F2607}"/>
    <dgm:cxn modelId="{45453B7B-9C75-47F7-9DAD-94A333BFA54F}" srcId="{34CDB232-7A94-4522-A76F-F91A6A877708}" destId="{092177C3-25AD-4F9C-959A-EAA9E7CB2656}" srcOrd="2" destOrd="0" parTransId="{D4614E19-1A44-4E4D-B766-0DA69EC6DF50}" sibTransId="{E8A73B71-8F4D-4DCE-AF4F-BA9A816A9857}"/>
    <dgm:cxn modelId="{CC1E7B60-5796-424D-85E2-E18FC287CFB3}" type="presOf" srcId="{34CDB232-7A94-4522-A76F-F91A6A877708}" destId="{5719646F-44CA-4087-ADF3-EF863FD7BEA0}" srcOrd="0" destOrd="0" presId="urn:microsoft.com/office/officeart/2005/8/layout/vList5"/>
    <dgm:cxn modelId="{36F860D7-C461-4045-86F9-545673D0B07C}" srcId="{34CDB232-7A94-4522-A76F-F91A6A877708}" destId="{BD932F91-DDD2-41EE-A141-49955FCFD8A9}" srcOrd="5" destOrd="0" parTransId="{8AAD3BA8-1BB5-4936-8B2F-14907E6B5015}" sibTransId="{D7A29001-8504-4CE9-B695-D9E991BE4224}"/>
    <dgm:cxn modelId="{98B8B678-24CD-4E9C-A963-30E920BAD9F7}" type="presOf" srcId="{D87CDA2B-BB81-4D24-9867-F4A7B44085CA}" destId="{EDC8B981-CAFF-4ADC-B941-311EBEC20458}" srcOrd="0" destOrd="0" presId="urn:microsoft.com/office/officeart/2005/8/layout/vList5"/>
    <dgm:cxn modelId="{AD031B50-782B-4128-9D65-55FE2C74BB1F}" type="presOf" srcId="{10DF8007-5869-4EF8-8C64-B60DDEA2A851}" destId="{D9A27E16-C8D8-4D19-8300-97F6236C40F1}" srcOrd="0" destOrd="0" presId="urn:microsoft.com/office/officeart/2005/8/layout/vList5"/>
    <dgm:cxn modelId="{FA45EBF6-5DD6-43E8-BC7E-4C008CF513F2}" type="presOf" srcId="{B6467847-63E8-4825-AD9B-8F19B2143FD9}" destId="{67B57A23-B011-4DCB-ACD3-A94DC1AB80FB}" srcOrd="0" destOrd="1" presId="urn:microsoft.com/office/officeart/2005/8/layout/vList5"/>
    <dgm:cxn modelId="{30D2EB6D-B869-429E-A0DC-BDA420779A0B}" srcId="{34CDB232-7A94-4522-A76F-F91A6A877708}" destId="{03A49F81-DE45-4B35-B9E1-444B52EF39D3}" srcOrd="3" destOrd="0" parTransId="{5EECD5CE-1B53-470E-84F1-516A080776CD}" sibTransId="{B99214A0-8CE5-4D68-9590-D7B7C87CF81C}"/>
    <dgm:cxn modelId="{2C276CD3-327A-4F3D-A2FA-B227D2DFE1FB}" srcId="{B636A4F9-B6D0-4676-8A02-FA29926ADCDD}" destId="{F67EFC4A-841B-4082-A758-760B5D7C63E7}" srcOrd="0" destOrd="0" parTransId="{AC313C14-F522-45D4-8256-70D571811BDC}" sibTransId="{62A37E24-ACDF-4E21-8355-156B29D00E6B}"/>
    <dgm:cxn modelId="{B4E8FF8E-F28D-4E50-8537-40C7B35F7D0C}" type="presParOf" srcId="{5719646F-44CA-4087-ADF3-EF863FD7BEA0}" destId="{5CD38182-61F8-4C56-9AD5-23F6F4A3BFE4}" srcOrd="0" destOrd="0" presId="urn:microsoft.com/office/officeart/2005/8/layout/vList5"/>
    <dgm:cxn modelId="{6FCAB124-D17B-46DA-AB8B-2296B1E4919A}" type="presParOf" srcId="{5CD38182-61F8-4C56-9AD5-23F6F4A3BFE4}" destId="{67F98C7A-897C-4A4C-85E2-E627942B30DC}" srcOrd="0" destOrd="0" presId="urn:microsoft.com/office/officeart/2005/8/layout/vList5"/>
    <dgm:cxn modelId="{0C9B6603-E10A-4D6F-9241-6A0ED634296A}" type="presParOf" srcId="{5CD38182-61F8-4C56-9AD5-23F6F4A3BFE4}" destId="{EDC8B981-CAFF-4ADC-B941-311EBEC20458}" srcOrd="1" destOrd="0" presId="urn:microsoft.com/office/officeart/2005/8/layout/vList5"/>
    <dgm:cxn modelId="{E04A6C2C-4DB7-4076-A6D0-FB477C8661BA}" type="presParOf" srcId="{5719646F-44CA-4087-ADF3-EF863FD7BEA0}" destId="{53C44C80-2641-4B71-AF5E-CAF4AAE2F45E}" srcOrd="1" destOrd="0" presId="urn:microsoft.com/office/officeart/2005/8/layout/vList5"/>
    <dgm:cxn modelId="{4D2256AB-EEA4-49F0-A923-2DC2568E9E4C}" type="presParOf" srcId="{5719646F-44CA-4087-ADF3-EF863FD7BEA0}" destId="{2E7F7D1A-ECCD-4FD1-95AD-D06EF61F11B0}" srcOrd="2" destOrd="0" presId="urn:microsoft.com/office/officeart/2005/8/layout/vList5"/>
    <dgm:cxn modelId="{EFB58CB1-C90F-4E64-B3CC-DC8CE60E7351}" type="presParOf" srcId="{2E7F7D1A-ECCD-4FD1-95AD-D06EF61F11B0}" destId="{6E62D08E-584E-4426-BB4C-2131A854938E}" srcOrd="0" destOrd="0" presId="urn:microsoft.com/office/officeart/2005/8/layout/vList5"/>
    <dgm:cxn modelId="{92937389-9B6B-4373-95B2-B884520FCA1A}" type="presParOf" srcId="{2E7F7D1A-ECCD-4FD1-95AD-D06EF61F11B0}" destId="{0738CE3F-93FF-4DE8-8817-55AB65675E4A}" srcOrd="1" destOrd="0" presId="urn:microsoft.com/office/officeart/2005/8/layout/vList5"/>
    <dgm:cxn modelId="{8843B027-4F18-43DB-A5D4-75F94B7AF10E}" type="presParOf" srcId="{5719646F-44CA-4087-ADF3-EF863FD7BEA0}" destId="{E0ED689B-1837-4C64-93A6-0A92C9D5548E}" srcOrd="3" destOrd="0" presId="urn:microsoft.com/office/officeart/2005/8/layout/vList5"/>
    <dgm:cxn modelId="{9CD9C477-692C-4601-B8FF-2832EC00763E}" type="presParOf" srcId="{5719646F-44CA-4087-ADF3-EF863FD7BEA0}" destId="{43208545-E88E-4C64-A0AC-E25E07CE538C}" srcOrd="4" destOrd="0" presId="urn:microsoft.com/office/officeart/2005/8/layout/vList5"/>
    <dgm:cxn modelId="{D0B4B913-1322-4170-9A08-271D3955A390}" type="presParOf" srcId="{43208545-E88E-4C64-A0AC-E25E07CE538C}" destId="{B673A0C1-D54B-44A8-A98B-A2174D5D7C08}" srcOrd="0" destOrd="0" presId="urn:microsoft.com/office/officeart/2005/8/layout/vList5"/>
    <dgm:cxn modelId="{25937486-88BA-4613-9F4C-D734956AB6CD}" type="presParOf" srcId="{43208545-E88E-4C64-A0AC-E25E07CE538C}" destId="{CC8A3438-0C4A-40B9-BB5F-D63CA4757BCB}" srcOrd="1" destOrd="0" presId="urn:microsoft.com/office/officeart/2005/8/layout/vList5"/>
    <dgm:cxn modelId="{F55D29CB-EEB7-453F-BCA8-0450FE93F589}" type="presParOf" srcId="{5719646F-44CA-4087-ADF3-EF863FD7BEA0}" destId="{FD5E9462-6380-4E06-BF42-26A5BF07677C}" srcOrd="5" destOrd="0" presId="urn:microsoft.com/office/officeart/2005/8/layout/vList5"/>
    <dgm:cxn modelId="{C59BD3FB-27F7-4A99-B450-D1DDEB9CB74F}" type="presParOf" srcId="{5719646F-44CA-4087-ADF3-EF863FD7BEA0}" destId="{D70DB1FC-7549-4235-B01E-B06442A9246A}" srcOrd="6" destOrd="0" presId="urn:microsoft.com/office/officeart/2005/8/layout/vList5"/>
    <dgm:cxn modelId="{02D74290-A95E-4F35-AE6A-D86655ABC510}" type="presParOf" srcId="{D70DB1FC-7549-4235-B01E-B06442A9246A}" destId="{6D309FBB-6E3E-497E-8D96-9C9EA82E9EFA}" srcOrd="0" destOrd="0" presId="urn:microsoft.com/office/officeart/2005/8/layout/vList5"/>
    <dgm:cxn modelId="{1A1E8AC0-1B07-4220-A961-31953A7EC5A3}" type="presParOf" srcId="{D70DB1FC-7549-4235-B01E-B06442A9246A}" destId="{67B57A23-B011-4DCB-ACD3-A94DC1AB80FB}" srcOrd="1" destOrd="0" presId="urn:microsoft.com/office/officeart/2005/8/layout/vList5"/>
    <dgm:cxn modelId="{96B7986D-EE1B-4EE6-A914-9A53253E87EE}" type="presParOf" srcId="{5719646F-44CA-4087-ADF3-EF863FD7BEA0}" destId="{2ABAF5AB-884A-465B-9780-0B330E179185}" srcOrd="7" destOrd="0" presId="urn:microsoft.com/office/officeart/2005/8/layout/vList5"/>
    <dgm:cxn modelId="{D0D7A536-2B71-449E-BB61-E95DA9B44A61}" type="presParOf" srcId="{5719646F-44CA-4087-ADF3-EF863FD7BEA0}" destId="{E07DE1FD-C503-4714-8ED7-DEA04C726D21}" srcOrd="8" destOrd="0" presId="urn:microsoft.com/office/officeart/2005/8/layout/vList5"/>
    <dgm:cxn modelId="{41C99BD0-811F-4633-AAD2-C793204EE443}" type="presParOf" srcId="{E07DE1FD-C503-4714-8ED7-DEA04C726D21}" destId="{8DF31336-94F1-4AF0-92E1-BEA824363803}" srcOrd="0" destOrd="0" presId="urn:microsoft.com/office/officeart/2005/8/layout/vList5"/>
    <dgm:cxn modelId="{CD3C13B8-E8A1-4678-8D2F-62E1792A2483}" type="presParOf" srcId="{E07DE1FD-C503-4714-8ED7-DEA04C726D21}" destId="{D9A27E16-C8D8-4D19-8300-97F6236C40F1}" srcOrd="1" destOrd="0" presId="urn:microsoft.com/office/officeart/2005/8/layout/vList5"/>
    <dgm:cxn modelId="{E43980CB-4A32-4AB8-9231-C29E4F531D77}" type="presParOf" srcId="{5719646F-44CA-4087-ADF3-EF863FD7BEA0}" destId="{8A4670E9-77FE-413A-AAED-C2EAEC32FA6C}" srcOrd="9" destOrd="0" presId="urn:microsoft.com/office/officeart/2005/8/layout/vList5"/>
    <dgm:cxn modelId="{87A95B72-E93B-417E-AD8F-606A6A5784E8}" type="presParOf" srcId="{5719646F-44CA-4087-ADF3-EF863FD7BEA0}" destId="{0B15B3D7-1C97-4C1C-99B3-4BF2E4D267CE}" srcOrd="10" destOrd="0" presId="urn:microsoft.com/office/officeart/2005/8/layout/vList5"/>
    <dgm:cxn modelId="{F4ABBFBC-8880-4973-9F1E-977D8E26D643}" type="presParOf" srcId="{0B15B3D7-1C97-4C1C-99B3-4BF2E4D267CE}" destId="{2656CFFF-6B94-48AC-A44E-22D6FCB3C631}" srcOrd="0" destOrd="0" presId="urn:microsoft.com/office/officeart/2005/8/layout/vList5"/>
    <dgm:cxn modelId="{2B010771-2583-49B3-95F9-4DEDCBF7EEA8}" type="presParOf" srcId="{0B15B3D7-1C97-4C1C-99B3-4BF2E4D267CE}" destId="{BD5B4B21-2D36-410D-A1DB-487BEBC50A9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D31D2F2-9162-4919-BB83-21A29E62AF05}" type="doc">
      <dgm:prSet loTypeId="urn:microsoft.com/office/officeart/2005/8/layout/arrow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1EB6B507-B474-49DD-8B6E-CD3998F428E2}">
      <dgm:prSet phldrT="[Text]" custT="1"/>
      <dgm:spPr/>
      <dgm:t>
        <a:bodyPr/>
        <a:lstStyle/>
        <a:p>
          <a:pPr latinLnBrk="1"/>
          <a:r>
            <a:rPr lang="en-US" altLang="ko-KR" sz="1800" baseline="0" dirty="0" smtClean="0">
              <a:solidFill>
                <a:srgbClr xmlns:mc="http://schemas.openxmlformats.org/markup-compatibility/2006" xmlns:a14="http://schemas.microsoft.com/office/drawing/2010/main" val="FF7C8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+ L2 read / write energy</a:t>
          </a:r>
        </a:p>
        <a:p>
          <a:pPr latinLnBrk="1"/>
          <a:r>
            <a:rPr lang="en-US" altLang="ko-KR" sz="2800" b="0" baseline="0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+ L2 fill / WB energy</a:t>
          </a:r>
        </a:p>
        <a:p>
          <a:pPr latinLnBrk="1"/>
          <a:r>
            <a:rPr lang="en-US" altLang="ko-KR" sz="2800" b="0" baseline="0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+ Bus fill / WB energy</a:t>
          </a:r>
          <a:endParaRPr lang="ko-KR" altLang="en-US" sz="2800" b="0" baseline="0" dirty="0">
            <a:solidFill>
              <a:srgbClr xmlns:mc="http://schemas.openxmlformats.org/markup-compatibility/2006" xmlns:a14="http://schemas.microsoft.com/office/drawing/2010/main" val="FF0000" mc:Ignorable="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1EE8CF5-1C58-4FD3-B379-34F237776350}" type="parTrans" cxnId="{11E57951-DBA7-4BE6-9992-44B097D3742D}">
      <dgm:prSet/>
      <dgm:spPr/>
      <dgm:t>
        <a:bodyPr/>
        <a:lstStyle/>
        <a:p>
          <a:pPr latinLnBrk="1"/>
          <a:endParaRPr lang="ko-KR" altLang="en-US"/>
        </a:p>
      </dgm:t>
    </dgm:pt>
    <dgm:pt modelId="{7D7D9B05-5A56-48C4-98CF-3ABC5D8F78C6}" type="sibTrans" cxnId="{11E57951-DBA7-4BE6-9992-44B097D3742D}">
      <dgm:prSet/>
      <dgm:spPr/>
      <dgm:t>
        <a:bodyPr/>
        <a:lstStyle/>
        <a:p>
          <a:pPr latinLnBrk="1"/>
          <a:endParaRPr lang="ko-KR" altLang="en-US"/>
        </a:p>
      </dgm:t>
    </dgm:pt>
    <dgm:pt modelId="{F603E336-96C0-43F1-B67A-563E9EB8EF36}">
      <dgm:prSet phldrT="[Text]" custT="1"/>
      <dgm:spPr/>
      <dgm:t>
        <a:bodyPr/>
        <a:lstStyle/>
        <a:p>
          <a:pPr latinLnBrk="1"/>
          <a:r>
            <a:rPr lang="en-US" altLang="ko-KR" sz="2800" b="1" dirty="0" smtClean="0">
              <a:solidFill>
                <a:srgbClr xmlns:mc="http://schemas.openxmlformats.org/markup-compatibility/2006" xmlns:a14="http://schemas.microsoft.com/office/drawing/2010/main" val="0070C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- DRAM lookup energy</a:t>
          </a:r>
          <a:endParaRPr lang="ko-KR" altLang="en-US" sz="2800" b="1" dirty="0">
            <a:solidFill>
              <a:srgbClr xmlns:mc="http://schemas.openxmlformats.org/markup-compatibility/2006" xmlns:a14="http://schemas.microsoft.com/office/drawing/2010/main" val="0070C0" mc:Ignorable="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7C766FF-7702-446E-963B-62DBA23AFD50}" type="parTrans" cxnId="{B3924C1E-4E47-40F3-98EA-8D44C7F6B24E}">
      <dgm:prSet/>
      <dgm:spPr/>
      <dgm:t>
        <a:bodyPr/>
        <a:lstStyle/>
        <a:p>
          <a:pPr latinLnBrk="1"/>
          <a:endParaRPr lang="ko-KR" altLang="en-US"/>
        </a:p>
      </dgm:t>
    </dgm:pt>
    <dgm:pt modelId="{2EB27274-BA3B-4CAF-A77E-624601F7F465}" type="sibTrans" cxnId="{B3924C1E-4E47-40F3-98EA-8D44C7F6B24E}">
      <dgm:prSet/>
      <dgm:spPr/>
      <dgm:t>
        <a:bodyPr/>
        <a:lstStyle/>
        <a:p>
          <a:pPr latinLnBrk="1"/>
          <a:endParaRPr lang="ko-KR" altLang="en-US"/>
        </a:p>
      </dgm:t>
    </dgm:pt>
    <dgm:pt modelId="{C32C90E3-DAAB-4851-AC78-C863B3779B44}" type="pres">
      <dgm:prSet presAssocID="{CD31D2F2-9162-4919-BB83-21A29E62AF0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F06203F-2DC9-44EB-A66B-4DFB16F329E1}" type="pres">
      <dgm:prSet presAssocID="{1EB6B507-B474-49DD-8B6E-CD3998F428E2}" presName="upArrow" presStyleLbl="node1" presStyleIdx="0" presStyleCnt="2"/>
      <dgm:spPr>
        <a:gradFill rotWithShape="0">
          <a:gsLst>
            <a:gs pos="0">
              <a:srgbClr xmlns:mc="http://schemas.openxmlformats.org/markup-compatibility/2006" xmlns:a14="http://schemas.microsoft.com/office/drawing/2010/main" val="FF0000" mc:Ignorable=""/>
            </a:gs>
            <a:gs pos="100000">
              <a:schemeClr val="bg1"/>
            </a:gs>
          </a:gsLst>
          <a:lin ang="5400000" scaled="0"/>
        </a:gradFill>
      </dgm:spPr>
    </dgm:pt>
    <dgm:pt modelId="{5F21448B-E90B-432F-9C74-1E075B518E85}" type="pres">
      <dgm:prSet presAssocID="{1EB6B507-B474-49DD-8B6E-CD3998F428E2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64BB313-71A9-4702-A2CA-7D06DDED7651}" type="pres">
      <dgm:prSet presAssocID="{F603E336-96C0-43F1-B67A-563E9EB8EF36}" presName="downArrow" presStyleLbl="node1" presStyleIdx="1" presStyleCnt="2"/>
      <dgm:spPr>
        <a:gradFill rotWithShape="0">
          <a:gsLst>
            <a:gs pos="0">
              <a:schemeClr val="bg1"/>
            </a:gs>
            <a:gs pos="100000">
              <a:srgbClr xmlns:mc="http://schemas.openxmlformats.org/markup-compatibility/2006" xmlns:a14="http://schemas.microsoft.com/office/drawing/2010/main" val="0070C0" mc:Ignorable=""/>
            </a:gs>
          </a:gsLst>
          <a:lin ang="5400000" scaled="0"/>
        </a:gradFill>
      </dgm:spPr>
    </dgm:pt>
    <dgm:pt modelId="{5EC9A863-67A4-48F7-9235-439878680B77}" type="pres">
      <dgm:prSet presAssocID="{F603E336-96C0-43F1-B67A-563E9EB8EF36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B3924C1E-4E47-40F3-98EA-8D44C7F6B24E}" srcId="{CD31D2F2-9162-4919-BB83-21A29E62AF05}" destId="{F603E336-96C0-43F1-B67A-563E9EB8EF36}" srcOrd="1" destOrd="0" parTransId="{37C766FF-7702-446E-963B-62DBA23AFD50}" sibTransId="{2EB27274-BA3B-4CAF-A77E-624601F7F465}"/>
    <dgm:cxn modelId="{74F0A48F-E54F-4B3B-BAD7-F085DD08EA87}" type="presOf" srcId="{1EB6B507-B474-49DD-8B6E-CD3998F428E2}" destId="{5F21448B-E90B-432F-9C74-1E075B518E85}" srcOrd="0" destOrd="0" presId="urn:microsoft.com/office/officeart/2005/8/layout/arrow4"/>
    <dgm:cxn modelId="{283DD3AD-C620-4154-A994-D40FD556B221}" type="presOf" srcId="{CD31D2F2-9162-4919-BB83-21A29E62AF05}" destId="{C32C90E3-DAAB-4851-AC78-C863B3779B44}" srcOrd="0" destOrd="0" presId="urn:microsoft.com/office/officeart/2005/8/layout/arrow4"/>
    <dgm:cxn modelId="{11E57951-DBA7-4BE6-9992-44B097D3742D}" srcId="{CD31D2F2-9162-4919-BB83-21A29E62AF05}" destId="{1EB6B507-B474-49DD-8B6E-CD3998F428E2}" srcOrd="0" destOrd="0" parTransId="{F1EE8CF5-1C58-4FD3-B379-34F237776350}" sibTransId="{7D7D9B05-5A56-48C4-98CF-3ABC5D8F78C6}"/>
    <dgm:cxn modelId="{69FFA7DC-BAB9-4235-973C-8EA1E21C4BBE}" type="presOf" srcId="{F603E336-96C0-43F1-B67A-563E9EB8EF36}" destId="{5EC9A863-67A4-48F7-9235-439878680B77}" srcOrd="0" destOrd="0" presId="urn:microsoft.com/office/officeart/2005/8/layout/arrow4"/>
    <dgm:cxn modelId="{639039E5-8388-4B06-9B09-EE1BEA185560}" type="presParOf" srcId="{C32C90E3-DAAB-4851-AC78-C863B3779B44}" destId="{1F06203F-2DC9-44EB-A66B-4DFB16F329E1}" srcOrd="0" destOrd="0" presId="urn:microsoft.com/office/officeart/2005/8/layout/arrow4"/>
    <dgm:cxn modelId="{07047FA7-6CB2-4B38-B3C0-81548C7562F2}" type="presParOf" srcId="{C32C90E3-DAAB-4851-AC78-C863B3779B44}" destId="{5F21448B-E90B-432F-9C74-1E075B518E85}" srcOrd="1" destOrd="0" presId="urn:microsoft.com/office/officeart/2005/8/layout/arrow4"/>
    <dgm:cxn modelId="{9551470F-5421-4BB3-B0BE-814D543A7BE2}" type="presParOf" srcId="{C32C90E3-DAAB-4851-AC78-C863B3779B44}" destId="{064BB313-71A9-4702-A2CA-7D06DDED7651}" srcOrd="2" destOrd="0" presId="urn:microsoft.com/office/officeart/2005/8/layout/arrow4"/>
    <dgm:cxn modelId="{5F9200D2-EC1A-4612-BFB9-45F921B6D092}" type="presParOf" srcId="{C32C90E3-DAAB-4851-AC78-C863B3779B44}" destId="{5EC9A863-67A4-48F7-9235-439878680B77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C8DA27-B112-4796-A2D4-6A74CA5EB928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8FF4B983-BCB3-495C-BC9A-6D3610D678A3}">
      <dgm:prSet/>
      <dgm:spPr>
        <a:gradFill rotWithShape="0">
          <a:gsLst>
            <a:gs pos="0">
              <a:srgbClr xmlns:mc="http://schemas.openxmlformats.org/markup-compatibility/2006" xmlns:a14="http://schemas.microsoft.com/office/drawing/2010/main" val="3366FF" mc:Ignorable="">
                <a:alpha val="75000"/>
              </a:srgbClr>
            </a:gs>
            <a:gs pos="80000">
              <a:srgbClr xmlns:mc="http://schemas.openxmlformats.org/markup-compatibility/2006" xmlns:a14="http://schemas.microsoft.com/office/drawing/2010/main" val="8DB3F6" mc:Ignorable="">
                <a:alpha val="50000"/>
              </a:srgbClr>
            </a:gs>
            <a:gs pos="100000">
              <a:srgbClr xmlns:mc="http://schemas.openxmlformats.org/markup-compatibility/2006" xmlns:a14="http://schemas.microsoft.com/office/drawing/2010/main" val="3366FF" mc:Ignorable="">
                <a:alpha val="75000"/>
              </a:srgbClr>
            </a:gs>
          </a:gsLst>
        </a:gradFill>
      </dgm:spPr>
      <dgm:t>
        <a:bodyPr/>
        <a:lstStyle/>
        <a:p>
          <a:pPr rtl="0" latinLnBrk="1"/>
          <a:r>
            <a:rPr lang="en-US" dirty="0" smtClean="0"/>
            <a:t>Page fetching through HD-TSVs</a:t>
          </a:r>
          <a:endParaRPr lang="ko-KR" dirty="0"/>
        </a:p>
      </dgm:t>
    </dgm:pt>
    <dgm:pt modelId="{B5B637F2-ADE9-4303-8A37-B0312ABA0501}" type="parTrans" cxnId="{A6B71519-3EE9-4548-95DC-A6C717844971}">
      <dgm:prSet/>
      <dgm:spPr/>
      <dgm:t>
        <a:bodyPr/>
        <a:lstStyle/>
        <a:p>
          <a:pPr latinLnBrk="1"/>
          <a:endParaRPr lang="ko-KR" altLang="en-US"/>
        </a:p>
      </dgm:t>
    </dgm:pt>
    <dgm:pt modelId="{D9BDB969-8CC6-4092-A0F3-125DC6BB58CD}" type="sibTrans" cxnId="{A6B71519-3EE9-4548-95DC-A6C717844971}">
      <dgm:prSet/>
      <dgm:spPr/>
      <dgm:t>
        <a:bodyPr/>
        <a:lstStyle/>
        <a:p>
          <a:pPr latinLnBrk="1"/>
          <a:endParaRPr lang="ko-KR" altLang="en-US"/>
        </a:p>
      </dgm:t>
    </dgm:pt>
    <dgm:pt modelId="{2FA005C4-F8A2-4B7A-BFE8-CF99BAF43CA5}">
      <dgm:prSet/>
      <dgm:spPr>
        <a:gradFill rotWithShape="0">
          <a:gsLst>
            <a:gs pos="0">
              <a:srgbClr xmlns:mc="http://schemas.openxmlformats.org/markup-compatibility/2006" xmlns:a14="http://schemas.microsoft.com/office/drawing/2010/main" val="3366FF" mc:Ignorable="">
                <a:alpha val="75000"/>
              </a:srgbClr>
            </a:gs>
            <a:gs pos="80000">
              <a:srgbClr xmlns:mc="http://schemas.openxmlformats.org/markup-compatibility/2006" xmlns:a14="http://schemas.microsoft.com/office/drawing/2010/main" val="8DB3F6" mc:Ignorable="">
                <a:alpha val="50000"/>
              </a:srgbClr>
            </a:gs>
            <a:gs pos="100000">
              <a:srgbClr xmlns:mc="http://schemas.openxmlformats.org/markup-compatibility/2006" xmlns:a14="http://schemas.microsoft.com/office/drawing/2010/main" val="3366FF" mc:Ignorable="">
                <a:alpha val="75000"/>
              </a:srgbClr>
            </a:gs>
          </a:gsLst>
        </a:gradFill>
      </dgm:spPr>
      <dgm:t>
        <a:bodyPr/>
        <a:lstStyle/>
        <a:p>
          <a:pPr rtl="0" latinLnBrk="1"/>
          <a:r>
            <a:rPr lang="en-US" smtClean="0"/>
            <a:t>3D cache fill / write-back network</a:t>
          </a:r>
          <a:endParaRPr lang="ko-KR"/>
        </a:p>
      </dgm:t>
    </dgm:pt>
    <dgm:pt modelId="{AA06CDA0-EF06-4339-92E1-F4E485820015}" type="parTrans" cxnId="{966609AF-0B6B-4891-B09C-251BA31CFA99}">
      <dgm:prSet/>
      <dgm:spPr/>
      <dgm:t>
        <a:bodyPr/>
        <a:lstStyle/>
        <a:p>
          <a:pPr latinLnBrk="1"/>
          <a:endParaRPr lang="ko-KR" altLang="en-US"/>
        </a:p>
      </dgm:t>
    </dgm:pt>
    <dgm:pt modelId="{FBC3492F-F575-4E07-AE74-616D787B629D}" type="sibTrans" cxnId="{966609AF-0B6B-4891-B09C-251BA31CFA99}">
      <dgm:prSet/>
      <dgm:spPr/>
      <dgm:t>
        <a:bodyPr/>
        <a:lstStyle/>
        <a:p>
          <a:pPr latinLnBrk="1"/>
          <a:endParaRPr lang="ko-KR" altLang="en-US"/>
        </a:p>
      </dgm:t>
    </dgm:pt>
    <dgm:pt modelId="{4206951F-4C13-4A03-82AE-67EF73E028FB}">
      <dgm:prSet/>
      <dgm:spPr>
        <a:gradFill rotWithShape="0">
          <a:gsLst>
            <a:gs pos="0">
              <a:srgbClr xmlns:mc="http://schemas.openxmlformats.org/markup-compatibility/2006" xmlns:a14="http://schemas.microsoft.com/office/drawing/2010/main" val="3366FF" mc:Ignorable="">
                <a:alpha val="75000"/>
              </a:srgbClr>
            </a:gs>
            <a:gs pos="80000">
              <a:srgbClr xmlns:mc="http://schemas.openxmlformats.org/markup-compatibility/2006" xmlns:a14="http://schemas.microsoft.com/office/drawing/2010/main" val="8DB3F6" mc:Ignorable="">
                <a:alpha val="50000"/>
              </a:srgbClr>
            </a:gs>
            <a:gs pos="100000">
              <a:srgbClr xmlns:mc="http://schemas.openxmlformats.org/markup-compatibility/2006" xmlns:a14="http://schemas.microsoft.com/office/drawing/2010/main" val="3366FF" mc:Ignorable="">
                <a:alpha val="75000"/>
              </a:srgbClr>
            </a:gs>
          </a:gsLst>
        </a:gradFill>
      </dgm:spPr>
      <dgm:t>
        <a:bodyPr/>
        <a:lstStyle/>
        <a:p>
          <a:pPr rtl="0" latinLnBrk="1"/>
          <a:r>
            <a:rPr lang="en-US" smtClean="0"/>
            <a:t>Energy-efficient 3D DRAM design</a:t>
          </a:r>
          <a:endParaRPr lang="ko-KR"/>
        </a:p>
      </dgm:t>
    </dgm:pt>
    <dgm:pt modelId="{89B66260-635B-4674-A23D-028FF5291DD9}" type="parTrans" cxnId="{A1960442-AB3C-4B08-BA92-C842CAB1EF19}">
      <dgm:prSet/>
      <dgm:spPr/>
      <dgm:t>
        <a:bodyPr/>
        <a:lstStyle/>
        <a:p>
          <a:pPr latinLnBrk="1"/>
          <a:endParaRPr lang="ko-KR" altLang="en-US"/>
        </a:p>
      </dgm:t>
    </dgm:pt>
    <dgm:pt modelId="{7503E036-99DE-4289-BF77-D3E501E5B00D}" type="sibTrans" cxnId="{A1960442-AB3C-4B08-BA92-C842CAB1EF19}">
      <dgm:prSet/>
      <dgm:spPr/>
      <dgm:t>
        <a:bodyPr/>
        <a:lstStyle/>
        <a:p>
          <a:pPr latinLnBrk="1"/>
          <a:endParaRPr lang="ko-KR" altLang="en-US"/>
        </a:p>
      </dgm:t>
    </dgm:pt>
    <dgm:pt modelId="{AF474D05-65C6-4DEB-8FFA-D05412FCAE36}">
      <dgm:prSet/>
      <dgm:spPr>
        <a:gradFill rotWithShape="0">
          <a:gsLst>
            <a:gs pos="0">
              <a:srgbClr xmlns:mc="http://schemas.openxmlformats.org/markup-compatibility/2006" xmlns:a14="http://schemas.microsoft.com/office/drawing/2010/main" val="3366FF" mc:Ignorable="">
                <a:alpha val="75000"/>
              </a:srgbClr>
            </a:gs>
            <a:gs pos="80000">
              <a:srgbClr xmlns:mc="http://schemas.openxmlformats.org/markup-compatibility/2006" xmlns:a14="http://schemas.microsoft.com/office/drawing/2010/main" val="8DB3F6" mc:Ignorable="">
                <a:alpha val="50000"/>
              </a:srgbClr>
            </a:gs>
            <a:gs pos="100000">
              <a:srgbClr xmlns:mc="http://schemas.openxmlformats.org/markup-compatibility/2006" xmlns:a14="http://schemas.microsoft.com/office/drawing/2010/main" val="3366FF" mc:Ignorable="">
                <a:alpha val="75000"/>
              </a:srgbClr>
            </a:gs>
          </a:gsLst>
        </a:gradFill>
      </dgm:spPr>
      <dgm:t>
        <a:bodyPr/>
        <a:lstStyle/>
        <a:p>
          <a:pPr rtl="0" latinLnBrk="1"/>
          <a:r>
            <a:rPr lang="en-US" smtClean="0"/>
            <a:t>More than 2x speedup</a:t>
          </a:r>
          <a:endParaRPr lang="ko-KR"/>
        </a:p>
      </dgm:t>
    </dgm:pt>
    <dgm:pt modelId="{5CF5D499-D6CC-47B5-9882-F66A4F202C92}" type="parTrans" cxnId="{8D26BD2E-BE49-4141-A983-85158C3A2FC6}">
      <dgm:prSet/>
      <dgm:spPr/>
      <dgm:t>
        <a:bodyPr/>
        <a:lstStyle/>
        <a:p>
          <a:pPr latinLnBrk="1"/>
          <a:endParaRPr lang="ko-KR" altLang="en-US"/>
        </a:p>
      </dgm:t>
    </dgm:pt>
    <dgm:pt modelId="{2DB406EC-60D0-4C78-9D9A-08BABA97BDFE}" type="sibTrans" cxnId="{8D26BD2E-BE49-4141-A983-85158C3A2FC6}">
      <dgm:prSet/>
      <dgm:spPr/>
      <dgm:t>
        <a:bodyPr/>
        <a:lstStyle/>
        <a:p>
          <a:pPr latinLnBrk="1"/>
          <a:endParaRPr lang="ko-KR" altLang="en-US"/>
        </a:p>
      </dgm:t>
    </dgm:pt>
    <dgm:pt modelId="{65CD6908-EDCB-4483-B29B-0846C537C22B}">
      <dgm:prSet/>
      <dgm:spPr>
        <a:gradFill rotWithShape="0">
          <a:gsLst>
            <a:gs pos="0">
              <a:srgbClr xmlns:mc="http://schemas.openxmlformats.org/markup-compatibility/2006" xmlns:a14="http://schemas.microsoft.com/office/drawing/2010/main" val="3366FF" mc:Ignorable="">
                <a:alpha val="75000"/>
              </a:srgbClr>
            </a:gs>
            <a:gs pos="80000">
              <a:srgbClr xmlns:mc="http://schemas.openxmlformats.org/markup-compatibility/2006" xmlns:a14="http://schemas.microsoft.com/office/drawing/2010/main" val="8DB3F6" mc:Ignorable="">
                <a:alpha val="50000"/>
              </a:srgbClr>
            </a:gs>
            <a:gs pos="100000">
              <a:srgbClr xmlns:mc="http://schemas.openxmlformats.org/markup-compatibility/2006" xmlns:a14="http://schemas.microsoft.com/office/drawing/2010/main" val="3366FF" mc:Ignorable="">
                <a:alpha val="75000"/>
              </a:srgbClr>
            </a:gs>
          </a:gsLst>
        </a:gradFill>
      </dgm:spPr>
      <dgm:t>
        <a:bodyPr/>
        <a:lstStyle/>
        <a:p>
          <a:pPr rtl="0" latinLnBrk="1"/>
          <a:r>
            <a:rPr lang="en-US" smtClean="0"/>
            <a:t>Simultaneously saving energy</a:t>
          </a:r>
          <a:endParaRPr lang="ko-KR"/>
        </a:p>
      </dgm:t>
    </dgm:pt>
    <dgm:pt modelId="{4257A319-0003-40BD-B919-BF7B10A8CAC5}" type="parTrans" cxnId="{5F1E460E-2C49-4C36-A399-8F229D53BC87}">
      <dgm:prSet/>
      <dgm:spPr/>
      <dgm:t>
        <a:bodyPr/>
        <a:lstStyle/>
        <a:p>
          <a:pPr latinLnBrk="1"/>
          <a:endParaRPr lang="ko-KR" altLang="en-US"/>
        </a:p>
      </dgm:t>
    </dgm:pt>
    <dgm:pt modelId="{B0F0542E-3BD5-468F-9D2E-D5C100A24970}" type="sibTrans" cxnId="{5F1E460E-2C49-4C36-A399-8F229D53BC87}">
      <dgm:prSet/>
      <dgm:spPr/>
      <dgm:t>
        <a:bodyPr/>
        <a:lstStyle/>
        <a:p>
          <a:pPr latinLnBrk="1"/>
          <a:endParaRPr lang="ko-KR" altLang="en-US"/>
        </a:p>
      </dgm:t>
    </dgm:pt>
    <dgm:pt modelId="{9A25DF70-E527-48DA-8D27-D9249F298F50}" type="pres">
      <dgm:prSet presAssocID="{9DC8DA27-B112-4796-A2D4-6A74CA5EB92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2A67AA9-8EA7-454F-8A29-D7E17AA35E5C}" type="pres">
      <dgm:prSet presAssocID="{8FF4B983-BCB3-495C-BC9A-6D3610D678A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70D4BC9-41D5-4C62-A42A-84200DC8BE64}" type="pres">
      <dgm:prSet presAssocID="{D9BDB969-8CC6-4092-A0F3-125DC6BB58CD}" presName="spacer" presStyleCnt="0"/>
      <dgm:spPr/>
    </dgm:pt>
    <dgm:pt modelId="{EDCA6C49-844B-4B9E-B94B-B8F7314E3F3E}" type="pres">
      <dgm:prSet presAssocID="{2FA005C4-F8A2-4B7A-BFE8-CF99BAF43CA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E70A8A2-A0BE-4AC4-81A3-13CF444DCC6F}" type="pres">
      <dgm:prSet presAssocID="{FBC3492F-F575-4E07-AE74-616D787B629D}" presName="spacer" presStyleCnt="0"/>
      <dgm:spPr/>
    </dgm:pt>
    <dgm:pt modelId="{D4BA3D87-F55C-4F87-82E2-314D0EC82639}" type="pres">
      <dgm:prSet presAssocID="{4206951F-4C13-4A03-82AE-67EF73E028F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DA89AB6-D54F-468C-B374-9A6F32F5E186}" type="pres">
      <dgm:prSet presAssocID="{7503E036-99DE-4289-BF77-D3E501E5B00D}" presName="spacer" presStyleCnt="0"/>
      <dgm:spPr/>
    </dgm:pt>
    <dgm:pt modelId="{745E7A5D-976E-4485-AC66-F4A9F05677EB}" type="pres">
      <dgm:prSet presAssocID="{AF474D05-65C6-4DEB-8FFA-D05412FCAE3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BBD6B53-ED3B-4565-81B8-FA2D5383A372}" type="pres">
      <dgm:prSet presAssocID="{2DB406EC-60D0-4C78-9D9A-08BABA97BDFE}" presName="spacer" presStyleCnt="0"/>
      <dgm:spPr/>
    </dgm:pt>
    <dgm:pt modelId="{DF0FFAAD-E5B6-4946-A13F-7BEB739F6069}" type="pres">
      <dgm:prSet presAssocID="{65CD6908-EDCB-4483-B29B-0846C537C22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5F1E460E-2C49-4C36-A399-8F229D53BC87}" srcId="{9DC8DA27-B112-4796-A2D4-6A74CA5EB928}" destId="{65CD6908-EDCB-4483-B29B-0846C537C22B}" srcOrd="4" destOrd="0" parTransId="{4257A319-0003-40BD-B919-BF7B10A8CAC5}" sibTransId="{B0F0542E-3BD5-468F-9D2E-D5C100A24970}"/>
    <dgm:cxn modelId="{966609AF-0B6B-4891-B09C-251BA31CFA99}" srcId="{9DC8DA27-B112-4796-A2D4-6A74CA5EB928}" destId="{2FA005C4-F8A2-4B7A-BFE8-CF99BAF43CA5}" srcOrd="1" destOrd="0" parTransId="{AA06CDA0-EF06-4339-92E1-F4E485820015}" sibTransId="{FBC3492F-F575-4E07-AE74-616D787B629D}"/>
    <dgm:cxn modelId="{A1960442-AB3C-4B08-BA92-C842CAB1EF19}" srcId="{9DC8DA27-B112-4796-A2D4-6A74CA5EB928}" destId="{4206951F-4C13-4A03-82AE-67EF73E028FB}" srcOrd="2" destOrd="0" parTransId="{89B66260-635B-4674-A23D-028FF5291DD9}" sibTransId="{7503E036-99DE-4289-BF77-D3E501E5B00D}"/>
    <dgm:cxn modelId="{496E8B0D-0E08-4494-B53D-14390252EE24}" type="presOf" srcId="{2FA005C4-F8A2-4B7A-BFE8-CF99BAF43CA5}" destId="{EDCA6C49-844B-4B9E-B94B-B8F7314E3F3E}" srcOrd="0" destOrd="0" presId="urn:microsoft.com/office/officeart/2005/8/layout/vList2"/>
    <dgm:cxn modelId="{0BE95424-6DDD-419B-8FFF-6ED7728DCA2E}" type="presOf" srcId="{AF474D05-65C6-4DEB-8FFA-D05412FCAE36}" destId="{745E7A5D-976E-4485-AC66-F4A9F05677EB}" srcOrd="0" destOrd="0" presId="urn:microsoft.com/office/officeart/2005/8/layout/vList2"/>
    <dgm:cxn modelId="{8D26BD2E-BE49-4141-A983-85158C3A2FC6}" srcId="{9DC8DA27-B112-4796-A2D4-6A74CA5EB928}" destId="{AF474D05-65C6-4DEB-8FFA-D05412FCAE36}" srcOrd="3" destOrd="0" parTransId="{5CF5D499-D6CC-47B5-9882-F66A4F202C92}" sibTransId="{2DB406EC-60D0-4C78-9D9A-08BABA97BDFE}"/>
    <dgm:cxn modelId="{358C56BE-8964-4864-8276-8F5261160A79}" type="presOf" srcId="{8FF4B983-BCB3-495C-BC9A-6D3610D678A3}" destId="{32A67AA9-8EA7-454F-8A29-D7E17AA35E5C}" srcOrd="0" destOrd="0" presId="urn:microsoft.com/office/officeart/2005/8/layout/vList2"/>
    <dgm:cxn modelId="{8C15AF50-FB0A-40FB-9926-64F0F2E6FCCC}" type="presOf" srcId="{4206951F-4C13-4A03-82AE-67EF73E028FB}" destId="{D4BA3D87-F55C-4F87-82E2-314D0EC82639}" srcOrd="0" destOrd="0" presId="urn:microsoft.com/office/officeart/2005/8/layout/vList2"/>
    <dgm:cxn modelId="{4BA91E65-BA63-406C-8A8C-EBC89684DA33}" type="presOf" srcId="{65CD6908-EDCB-4483-B29B-0846C537C22B}" destId="{DF0FFAAD-E5B6-4946-A13F-7BEB739F6069}" srcOrd="0" destOrd="0" presId="urn:microsoft.com/office/officeart/2005/8/layout/vList2"/>
    <dgm:cxn modelId="{A6B71519-3EE9-4548-95DC-A6C717844971}" srcId="{9DC8DA27-B112-4796-A2D4-6A74CA5EB928}" destId="{8FF4B983-BCB3-495C-BC9A-6D3610D678A3}" srcOrd="0" destOrd="0" parTransId="{B5B637F2-ADE9-4303-8A37-B0312ABA0501}" sibTransId="{D9BDB969-8CC6-4092-A0F3-125DC6BB58CD}"/>
    <dgm:cxn modelId="{8BA11F5F-37F0-40BE-B5EE-6CF06F732C8A}" type="presOf" srcId="{9DC8DA27-B112-4796-A2D4-6A74CA5EB928}" destId="{9A25DF70-E527-48DA-8D27-D9249F298F50}" srcOrd="0" destOrd="0" presId="urn:microsoft.com/office/officeart/2005/8/layout/vList2"/>
    <dgm:cxn modelId="{9977F767-ADE2-4F9F-89B1-397014F5D48C}" type="presParOf" srcId="{9A25DF70-E527-48DA-8D27-D9249F298F50}" destId="{32A67AA9-8EA7-454F-8A29-D7E17AA35E5C}" srcOrd="0" destOrd="0" presId="urn:microsoft.com/office/officeart/2005/8/layout/vList2"/>
    <dgm:cxn modelId="{3BC07F7B-7348-44B8-992C-FAE30523089C}" type="presParOf" srcId="{9A25DF70-E527-48DA-8D27-D9249F298F50}" destId="{A70D4BC9-41D5-4C62-A42A-84200DC8BE64}" srcOrd="1" destOrd="0" presId="urn:microsoft.com/office/officeart/2005/8/layout/vList2"/>
    <dgm:cxn modelId="{80DD439F-D72F-4471-BB49-F279CE1D45CE}" type="presParOf" srcId="{9A25DF70-E527-48DA-8D27-D9249F298F50}" destId="{EDCA6C49-844B-4B9E-B94B-B8F7314E3F3E}" srcOrd="2" destOrd="0" presId="urn:microsoft.com/office/officeart/2005/8/layout/vList2"/>
    <dgm:cxn modelId="{D48AA535-0F21-42B3-9F1C-FD73948BE36B}" type="presParOf" srcId="{9A25DF70-E527-48DA-8D27-D9249F298F50}" destId="{EE70A8A2-A0BE-4AC4-81A3-13CF444DCC6F}" srcOrd="3" destOrd="0" presId="urn:microsoft.com/office/officeart/2005/8/layout/vList2"/>
    <dgm:cxn modelId="{79DBC8A7-582D-43A5-BD37-2DFAD1961AB8}" type="presParOf" srcId="{9A25DF70-E527-48DA-8D27-D9249F298F50}" destId="{D4BA3D87-F55C-4F87-82E2-314D0EC82639}" srcOrd="4" destOrd="0" presId="urn:microsoft.com/office/officeart/2005/8/layout/vList2"/>
    <dgm:cxn modelId="{1572ACC2-C315-4A9D-8C6C-08A37EEB8BC9}" type="presParOf" srcId="{9A25DF70-E527-48DA-8D27-D9249F298F50}" destId="{6DA89AB6-D54F-468C-B374-9A6F32F5E186}" srcOrd="5" destOrd="0" presId="urn:microsoft.com/office/officeart/2005/8/layout/vList2"/>
    <dgm:cxn modelId="{3484F35B-B6C1-47AD-B578-9C6BE53764BA}" type="presParOf" srcId="{9A25DF70-E527-48DA-8D27-D9249F298F50}" destId="{745E7A5D-976E-4485-AC66-F4A9F05677EB}" srcOrd="6" destOrd="0" presId="urn:microsoft.com/office/officeart/2005/8/layout/vList2"/>
    <dgm:cxn modelId="{2A74A94D-4402-4E02-8B85-34887ADCD1BA}" type="presParOf" srcId="{9A25DF70-E527-48DA-8D27-D9249F298F50}" destId="{9BBD6B53-ED3B-4565-81B8-FA2D5383A372}" srcOrd="7" destOrd="0" presId="urn:microsoft.com/office/officeart/2005/8/layout/vList2"/>
    <dgm:cxn modelId="{E48AB01F-B0EC-4B34-B036-F070511286BE}" type="presParOf" srcId="{9A25DF70-E527-48DA-8D27-D9249F298F50}" destId="{DF0FFAAD-E5B6-4946-A13F-7BEB739F606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EF4177-A251-4FC3-A908-F28A08BD1F62}">
      <dsp:nvSpPr>
        <dsp:cNvPr id="0" name=""/>
        <dsp:cNvSpPr/>
      </dsp:nvSpPr>
      <dsp:spPr>
        <a:xfrm>
          <a:off x="376919" y="0"/>
          <a:ext cx="8390161" cy="5243851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rgbClr xmlns:mc="http://schemas.openxmlformats.org/markup-compatibility/2006" xmlns:a14="http://schemas.microsoft.com/office/drawing/2010/main" val="0091E4" mc:Ignorable="">
                <a:alpha val="15000"/>
              </a:srgbClr>
            </a:gs>
            <a:gs pos="100000">
              <a:srgbClr xmlns:mc="http://schemas.openxmlformats.org/markup-compatibility/2006" xmlns:a14="http://schemas.microsoft.com/office/drawing/2010/main" val="0153BF" mc:Ignorable=""/>
            </a:gs>
          </a:gsLst>
          <a:lin ang="16200000" scaled="0"/>
        </a:gradFill>
        <a:ln>
          <a:noFill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33E224-5434-4B8E-A65E-D22074C1C40F}">
      <dsp:nvSpPr>
        <dsp:cNvPr id="0" name=""/>
        <dsp:cNvSpPr/>
      </dsp:nvSpPr>
      <dsp:spPr>
        <a:xfrm>
          <a:off x="1442469" y="3619305"/>
          <a:ext cx="218144" cy="218144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5DC5B9-9C7D-40BB-92E6-5FC2509359A2}">
      <dsp:nvSpPr>
        <dsp:cNvPr id="0" name=""/>
        <dsp:cNvSpPr/>
      </dsp:nvSpPr>
      <dsp:spPr>
        <a:xfrm>
          <a:off x="2365057" y="2031995"/>
          <a:ext cx="1954907" cy="860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590" tIns="0" rIns="0" bIns="0" numCol="1" spcCol="1270" anchor="t" anchorCtr="0">
          <a:noAutofit/>
        </a:bodyPr>
        <a:lstStyle/>
        <a:p>
          <a:pPr lvl="0" algn="ctr" defTabSz="1066800" latinLnBrk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ko-KR" sz="2400" b="1" kern="1200" dirty="0" smtClean="0">
              <a:solidFill>
                <a:schemeClr val="bg1"/>
              </a:solidFill>
              <a:latin typeface="+mj-lt"/>
              <a:ea typeface="굴림" pitchFamily="50" charset="-127"/>
              <a:cs typeface="+mj-cs"/>
            </a:rPr>
            <a:t>Higher </a:t>
          </a:r>
        </a:p>
        <a:p>
          <a:pPr lvl="0" algn="ctr" defTabSz="1066800" latinLnBrk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ko-KR" sz="2400" b="1" kern="1200" dirty="0" smtClean="0">
              <a:solidFill>
                <a:schemeClr val="bg1"/>
              </a:solidFill>
              <a:latin typeface="+mj-lt"/>
              <a:ea typeface="굴림" pitchFamily="50" charset="-127"/>
              <a:cs typeface="+mj-cs"/>
            </a:rPr>
            <a:t>bus clock</a:t>
          </a:r>
          <a:endParaRPr lang="ko-KR" altLang="en-US" sz="2400" b="1" kern="1200" dirty="0">
            <a:solidFill>
              <a:schemeClr val="bg1"/>
            </a:solidFill>
            <a:latin typeface="+mj-lt"/>
            <a:ea typeface="굴림" pitchFamily="50" charset="-127"/>
            <a:cs typeface="+mj-cs"/>
          </a:endParaRPr>
        </a:p>
      </dsp:txBody>
      <dsp:txXfrm>
        <a:off x="2365057" y="2031995"/>
        <a:ext cx="1954907" cy="860803"/>
      </dsp:txXfrm>
    </dsp:sp>
    <dsp:sp modelId="{3B0B1C91-B337-4877-9AB6-E995937CBF7C}">
      <dsp:nvSpPr>
        <dsp:cNvPr id="0" name=""/>
        <dsp:cNvSpPr/>
      </dsp:nvSpPr>
      <dsp:spPr>
        <a:xfrm>
          <a:off x="3368011" y="2194027"/>
          <a:ext cx="394337" cy="394337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D00FDF-25D6-46CD-B705-9C304328050C}">
      <dsp:nvSpPr>
        <dsp:cNvPr id="0" name=""/>
        <dsp:cNvSpPr/>
      </dsp:nvSpPr>
      <dsp:spPr>
        <a:xfrm>
          <a:off x="4430562" y="1347937"/>
          <a:ext cx="2013638" cy="1107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951" tIns="0" rIns="0" bIns="0" numCol="1" spcCol="1270" anchor="t" anchorCtr="0">
          <a:noAutofit/>
        </a:bodyPr>
        <a:lstStyle/>
        <a:p>
          <a:pPr lvl="0" algn="ctr" defTabSz="1066800" latinLnBrk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ko-KR" sz="2400" b="1" kern="1200" dirty="0" smtClean="0">
              <a:solidFill>
                <a:schemeClr val="bg1"/>
              </a:solidFill>
              <a:latin typeface="+mj-lt"/>
              <a:ea typeface="굴림" pitchFamily="50" charset="-127"/>
              <a:cs typeface="+mj-cs"/>
            </a:rPr>
            <a:t>Cache </a:t>
          </a:r>
          <a:r>
            <a:rPr lang="en-US" altLang="ko-KR" sz="2400" b="1" kern="1200" smtClean="0">
              <a:solidFill>
                <a:schemeClr val="bg1"/>
              </a:solidFill>
              <a:latin typeface="+mj-lt"/>
              <a:ea typeface="굴림" pitchFamily="50" charset="-127"/>
              <a:cs typeface="+mj-cs"/>
            </a:rPr>
            <a:t>line-wide bus</a:t>
          </a:r>
          <a:endParaRPr lang="ko-KR" altLang="en-US" sz="2400" b="1" kern="1200" dirty="0">
            <a:solidFill>
              <a:schemeClr val="bg1"/>
            </a:solidFill>
            <a:latin typeface="+mj-lt"/>
            <a:ea typeface="굴림" pitchFamily="50" charset="-127"/>
            <a:cs typeface="+mj-cs"/>
          </a:endParaRPr>
        </a:p>
      </dsp:txBody>
      <dsp:txXfrm>
        <a:off x="4430562" y="1347937"/>
        <a:ext cx="2013638" cy="1107771"/>
      </dsp:txXfrm>
    </dsp:sp>
    <dsp:sp modelId="{803DEDBC-EB0D-43EE-A85C-B91599F7CD38}">
      <dsp:nvSpPr>
        <dsp:cNvPr id="0" name=""/>
        <dsp:cNvSpPr/>
      </dsp:nvSpPr>
      <dsp:spPr>
        <a:xfrm>
          <a:off x="5683696" y="1326694"/>
          <a:ext cx="545360" cy="545360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9D9DF4-8A6F-47B6-9B6D-61524A1994C2}">
      <dsp:nvSpPr>
        <dsp:cNvPr id="0" name=""/>
        <dsp:cNvSpPr/>
      </dsp:nvSpPr>
      <dsp:spPr>
        <a:xfrm>
          <a:off x="6626817" y="771877"/>
          <a:ext cx="2013638" cy="1124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975" tIns="0" rIns="0" bIns="0" numCol="1" spcCol="1270" anchor="t" anchorCtr="0">
          <a:noAutofit/>
        </a:bodyPr>
        <a:lstStyle/>
        <a:p>
          <a:pPr lvl="0" algn="ctr" defTabSz="1066800" latinLnBrk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ko-KR" sz="2400" b="1" kern="1200" dirty="0" smtClean="0">
              <a:solidFill>
                <a:schemeClr val="bg1"/>
              </a:solidFill>
              <a:latin typeface="+mj-lt"/>
              <a:ea typeface="굴림" pitchFamily="50" charset="-127"/>
              <a:cs typeface="+mj-cs"/>
            </a:rPr>
            <a:t>Multiple channels</a:t>
          </a:r>
          <a:endParaRPr lang="ko-KR" altLang="en-US" sz="2400" b="1" kern="1200" dirty="0">
            <a:solidFill>
              <a:schemeClr val="bg1"/>
            </a:solidFill>
            <a:latin typeface="+mj-lt"/>
            <a:ea typeface="굴림" pitchFamily="50" charset="-127"/>
            <a:cs typeface="+mj-cs"/>
          </a:endParaRPr>
        </a:p>
      </dsp:txBody>
      <dsp:txXfrm>
        <a:off x="6626817" y="771877"/>
        <a:ext cx="2013638" cy="11242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1FB76-BF68-49F0-AA4B-B263F0DAD64D}">
      <dsp:nvSpPr>
        <dsp:cNvPr id="0" name=""/>
        <dsp:cNvSpPr/>
      </dsp:nvSpPr>
      <dsp:spPr>
        <a:xfrm>
          <a:off x="0" y="15688"/>
          <a:ext cx="2963636" cy="633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64B lines</a:t>
          </a:r>
          <a:endParaRPr lang="ko-KR" sz="2200" kern="1200"/>
        </a:p>
      </dsp:txBody>
      <dsp:txXfrm>
        <a:off x="0" y="15688"/>
        <a:ext cx="2963636" cy="633600"/>
      </dsp:txXfrm>
    </dsp:sp>
    <dsp:sp modelId="{7D6D937F-4F9A-44A1-8F63-47992F988372}">
      <dsp:nvSpPr>
        <dsp:cNvPr id="0" name=""/>
        <dsp:cNvSpPr/>
      </dsp:nvSpPr>
      <dsp:spPr>
        <a:xfrm>
          <a:off x="0" y="649288"/>
          <a:ext cx="2963636" cy="96623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 rtl="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b="1" kern="1200" dirty="0" smtClean="0"/>
            <a:t>2^12 bit lines</a:t>
          </a:r>
          <a:endParaRPr lang="ko-KR" sz="2200" kern="1200"/>
        </a:p>
        <a:p>
          <a:pPr marL="228600" lvl="1" indent="-228600" algn="l" defTabSz="977900" rtl="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b="1" kern="1200" dirty="0" smtClean="0"/>
            <a:t>2^11 word lines</a:t>
          </a:r>
          <a:endParaRPr lang="ko-KR" sz="2200" kern="1200"/>
        </a:p>
      </dsp:txBody>
      <dsp:txXfrm>
        <a:off x="0" y="649288"/>
        <a:ext cx="2963636" cy="9662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B6596-A192-4276-8C83-28D53CCB9245}">
      <dsp:nvSpPr>
        <dsp:cNvPr id="0" name=""/>
        <dsp:cNvSpPr/>
      </dsp:nvSpPr>
      <dsp:spPr>
        <a:xfrm>
          <a:off x="0" y="15688"/>
          <a:ext cx="2963636" cy="633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4KB lines</a:t>
          </a:r>
          <a:endParaRPr lang="ko-KR" sz="2200" kern="1200"/>
        </a:p>
      </dsp:txBody>
      <dsp:txXfrm>
        <a:off x="0" y="15688"/>
        <a:ext cx="2963636" cy="633600"/>
      </dsp:txXfrm>
    </dsp:sp>
    <dsp:sp modelId="{D020979B-02BE-4557-9766-99CBC2353D66}">
      <dsp:nvSpPr>
        <dsp:cNvPr id="0" name=""/>
        <dsp:cNvSpPr/>
      </dsp:nvSpPr>
      <dsp:spPr>
        <a:xfrm>
          <a:off x="0" y="649288"/>
          <a:ext cx="2963636" cy="96623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 rtl="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b="1" kern="1200" dirty="0" smtClean="0"/>
            <a:t>2^18 bit lines</a:t>
          </a:r>
          <a:endParaRPr lang="ko-KR" sz="2200" kern="1200" dirty="0"/>
        </a:p>
        <a:p>
          <a:pPr marL="228600" lvl="1" indent="-228600" algn="l" defTabSz="977900" rtl="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b="1" kern="1200" dirty="0" smtClean="0"/>
            <a:t>2^5 word lines</a:t>
          </a:r>
          <a:endParaRPr lang="ko-KR" sz="2200" kern="1200" dirty="0"/>
        </a:p>
      </dsp:txBody>
      <dsp:txXfrm>
        <a:off x="0" y="649288"/>
        <a:ext cx="2963636" cy="9662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BF4811-CF89-4920-A387-825C608F84DB}">
      <dsp:nvSpPr>
        <dsp:cNvPr id="0" name=""/>
        <dsp:cNvSpPr/>
      </dsp:nvSpPr>
      <dsp:spPr>
        <a:xfrm rot="16200000">
          <a:off x="702" y="261838"/>
          <a:ext cx="4002285" cy="4002285"/>
        </a:xfrm>
        <a:prstGeom prst="downArrow">
          <a:avLst>
            <a:gd name="adj1" fmla="val 50000"/>
            <a:gd name="adj2" fmla="val 35000"/>
          </a:avLst>
        </a:prstGeom>
        <a:gradFill flip="none" rotWithShape="1">
          <a:gsLst>
            <a:gs pos="0">
              <a:srgbClr xmlns:mc="http://schemas.openxmlformats.org/markup-compatibility/2006" xmlns:a14="http://schemas.microsoft.com/office/drawing/2010/main" val="FF0000" mc:Ignorable=""/>
            </a:gs>
            <a:gs pos="100000">
              <a:srgbClr xmlns:mc="http://schemas.openxmlformats.org/markup-compatibility/2006" xmlns:a14="http://schemas.microsoft.com/office/drawing/2010/main" val="FF0000" mc:Ignorable="">
                <a:alpha val="0"/>
              </a:srgbClr>
            </a:gs>
          </a:gsLst>
          <a:lin ang="135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lvl="0" algn="r" defTabSz="11557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Read / write </a:t>
          </a:r>
        </a:p>
        <a:p>
          <a:pPr lvl="0" algn="r" defTabSz="11557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from L1$</a:t>
          </a:r>
          <a:endParaRPr lang="ko-KR" sz="26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  <a:p>
          <a:pPr marL="228600" lvl="1" indent="-228600" algn="r" defTabSz="889000" rtl="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64B access</a:t>
          </a:r>
          <a:endParaRPr lang="ko-KR" sz="2000" kern="12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  <a:p>
          <a:pPr marL="228600" lvl="1" indent="-228600" algn="r" defTabSz="889000" rtl="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Common event</a:t>
          </a:r>
          <a:endParaRPr lang="ko-KR" sz="20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 rot="5400000">
        <a:off x="702" y="1262409"/>
        <a:ext cx="3301885" cy="2001143"/>
      </dsp:txXfrm>
    </dsp:sp>
    <dsp:sp modelId="{A64FE954-EDEB-4128-A188-ACBFC9A43327}">
      <dsp:nvSpPr>
        <dsp:cNvPr id="0" name=""/>
        <dsp:cNvSpPr/>
      </dsp:nvSpPr>
      <dsp:spPr>
        <a:xfrm rot="5400000">
          <a:off x="4226611" y="261838"/>
          <a:ext cx="4002285" cy="4002285"/>
        </a:xfrm>
        <a:prstGeom prst="downArrow">
          <a:avLst>
            <a:gd name="adj1" fmla="val 50000"/>
            <a:gd name="adj2" fmla="val 35000"/>
          </a:avLst>
        </a:prstGeom>
        <a:gradFill flip="none" rotWithShape="1">
          <a:gsLst>
            <a:gs pos="0">
              <a:srgbClr xmlns:mc="http://schemas.openxmlformats.org/markup-compatibility/2006" xmlns:a14="http://schemas.microsoft.com/office/drawing/2010/main" val="0070C0" mc:Ignorable=""/>
            </a:gs>
            <a:gs pos="100000">
              <a:srgbClr xmlns:mc="http://schemas.openxmlformats.org/markup-compatibility/2006" xmlns:a14="http://schemas.microsoft.com/office/drawing/2010/main" val="FF0000" mc:Ignorable="">
                <a:alpha val="0"/>
              </a:srgbClr>
            </a:gs>
          </a:gsLst>
          <a:lin ang="189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lvl="0" algn="l" defTabSz="11557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Fill / write-back</a:t>
          </a:r>
        </a:p>
        <a:p>
          <a:pPr lvl="0" algn="l" defTabSz="11557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from/to DRAM</a:t>
          </a:r>
          <a:endParaRPr lang="ko-KR" sz="26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  <a:p>
          <a:pPr marL="228600" lvl="1" indent="-228600" algn="l" defTabSz="889000" rtl="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4KB access</a:t>
          </a:r>
          <a:endParaRPr lang="ko-KR" sz="2000" kern="120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  <a:p>
          <a:pPr marL="228600" lvl="1" indent="-228600" algn="l" defTabSz="889000" rtl="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Rare event</a:t>
          </a:r>
          <a:endParaRPr lang="ko-KR" sz="20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 rot="-5400000">
        <a:off x="4927011" y="1262409"/>
        <a:ext cx="3301885" cy="20011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8B981-CAFF-4ADC-B941-311EBEC20458}">
      <dsp:nvSpPr>
        <dsp:cNvPr id="0" name=""/>
        <dsp:cNvSpPr/>
      </dsp:nvSpPr>
      <dsp:spPr>
        <a:xfrm rot="5400000">
          <a:off x="5435018" y="-2283340"/>
          <a:ext cx="700045" cy="544474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L2$: 8-way, 64B line, 1MB, 6-cycle</a:t>
          </a:r>
          <a:endParaRPr lang="ko-KR" sz="1800" kern="1200" dirty="0"/>
        </a:p>
        <a:p>
          <a:pPr marL="171450" lvl="1" indent="-171450" algn="l" defTabSz="800100" rtl="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DRAM: 8B-wide, 12.8 </a:t>
          </a:r>
          <a:r>
            <a:rPr lang="en-US" sz="1800" kern="1200" dirty="0" err="1" smtClean="0"/>
            <a:t>GBps</a:t>
          </a:r>
          <a:r>
            <a:rPr lang="en-US" sz="1800" kern="1200" dirty="0" smtClean="0"/>
            <a:t> bus, 350-cycle</a:t>
          </a:r>
          <a:endParaRPr lang="ko-KR" sz="1800" kern="1200" dirty="0"/>
        </a:p>
      </dsp:txBody>
      <dsp:txXfrm rot="-5400000">
        <a:off x="3062669" y="123182"/>
        <a:ext cx="5410571" cy="631699"/>
      </dsp:txXfrm>
    </dsp:sp>
    <dsp:sp modelId="{67F98C7A-897C-4A4C-85E2-E627942B30DC}">
      <dsp:nvSpPr>
        <dsp:cNvPr id="0" name=""/>
        <dsp:cNvSpPr/>
      </dsp:nvSpPr>
      <dsp:spPr>
        <a:xfrm>
          <a:off x="0" y="1502"/>
          <a:ext cx="3062668" cy="875056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2D-Base</a:t>
          </a:r>
          <a:endParaRPr lang="ko-KR" sz="3600" b="1" kern="1200" dirty="0"/>
        </a:p>
      </dsp:txBody>
      <dsp:txXfrm>
        <a:off x="42717" y="44219"/>
        <a:ext cx="2977234" cy="789622"/>
      </dsp:txXfrm>
    </dsp:sp>
    <dsp:sp modelId="{0738CE3F-93FF-4DE8-8817-55AB65675E4A}">
      <dsp:nvSpPr>
        <dsp:cNvPr id="0" name=""/>
        <dsp:cNvSpPr/>
      </dsp:nvSpPr>
      <dsp:spPr>
        <a:xfrm rot="5400000">
          <a:off x="5435018" y="-1364530"/>
          <a:ext cx="700045" cy="544474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800" kern="1200" dirty="0" smtClean="0"/>
            <a:t>2D-Base + Global History Buffer </a:t>
          </a:r>
          <a:r>
            <a:rPr lang="en-US" altLang="ko-KR" sz="1800" kern="1200" dirty="0" err="1" smtClean="0"/>
            <a:t>prefetcher</a:t>
          </a:r>
          <a:endParaRPr lang="ko-KR" sz="1800" kern="1200" dirty="0"/>
        </a:p>
      </dsp:txBody>
      <dsp:txXfrm rot="-5400000">
        <a:off x="3062669" y="1041992"/>
        <a:ext cx="5410571" cy="631699"/>
      </dsp:txXfrm>
    </dsp:sp>
    <dsp:sp modelId="{6E62D08E-584E-4426-BB4C-2131A854938E}">
      <dsp:nvSpPr>
        <dsp:cNvPr id="0" name=""/>
        <dsp:cNvSpPr/>
      </dsp:nvSpPr>
      <dsp:spPr>
        <a:xfrm>
          <a:off x="0" y="920312"/>
          <a:ext cx="3062668" cy="875056"/>
        </a:xfrm>
        <a:prstGeom prst="roundRect">
          <a:avLst/>
        </a:prstGeom>
        <a:solidFill>
          <a:schemeClr val="accent2">
            <a:shade val="80000"/>
            <a:hueOff val="0"/>
            <a:satOff val="-5604"/>
            <a:lumOff val="63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/>
            <a:t>2D-GHB</a:t>
          </a:r>
          <a:endParaRPr lang="ko-KR" sz="3900" b="1" kern="1200" dirty="0"/>
        </a:p>
      </dsp:txBody>
      <dsp:txXfrm>
        <a:off x="42717" y="963029"/>
        <a:ext cx="2977234" cy="789622"/>
      </dsp:txXfrm>
    </dsp:sp>
    <dsp:sp modelId="{CC8A3438-0C4A-40B9-BB5F-D63CA4757BCB}">
      <dsp:nvSpPr>
        <dsp:cNvPr id="0" name=""/>
        <dsp:cNvSpPr/>
      </dsp:nvSpPr>
      <dsp:spPr>
        <a:xfrm rot="5400000">
          <a:off x="5435018" y="-445721"/>
          <a:ext cx="700045" cy="544474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800" kern="1200" dirty="0" smtClean="0"/>
            <a:t>2D-Base + Virtual Line Scheme w/o software control</a:t>
          </a:r>
          <a:endParaRPr lang="ko-KR" sz="1800" kern="1200" dirty="0"/>
        </a:p>
      </dsp:txBody>
      <dsp:txXfrm rot="-5400000">
        <a:off x="3062669" y="1960801"/>
        <a:ext cx="5410571" cy="631699"/>
      </dsp:txXfrm>
    </dsp:sp>
    <dsp:sp modelId="{B673A0C1-D54B-44A8-A98B-A2174D5D7C08}">
      <dsp:nvSpPr>
        <dsp:cNvPr id="0" name=""/>
        <dsp:cNvSpPr/>
      </dsp:nvSpPr>
      <dsp:spPr>
        <a:xfrm>
          <a:off x="0" y="1839122"/>
          <a:ext cx="3062668" cy="875056"/>
        </a:xfrm>
        <a:prstGeom prst="roundRect">
          <a:avLst/>
        </a:prstGeom>
        <a:solidFill>
          <a:schemeClr val="accent2">
            <a:shade val="80000"/>
            <a:hueOff val="0"/>
            <a:satOff val="-11208"/>
            <a:lumOff val="127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/>
            <a:t>2D-VLS</a:t>
          </a:r>
          <a:endParaRPr lang="ko-KR" sz="3900" b="1" kern="1200" dirty="0"/>
        </a:p>
      </dsp:txBody>
      <dsp:txXfrm>
        <a:off x="42717" y="1881839"/>
        <a:ext cx="2977234" cy="789622"/>
      </dsp:txXfrm>
    </dsp:sp>
    <dsp:sp modelId="{67B57A23-B011-4DCB-ACD3-A94DC1AB80FB}">
      <dsp:nvSpPr>
        <dsp:cNvPr id="0" name=""/>
        <dsp:cNvSpPr/>
      </dsp:nvSpPr>
      <dsp:spPr>
        <a:xfrm rot="5400000">
          <a:off x="5435018" y="473088"/>
          <a:ext cx="700045" cy="544474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800" kern="1200" dirty="0" smtClean="0"/>
            <a:t>Same L2$ as 2D-Base</a:t>
          </a:r>
          <a:endParaRPr lang="ko-KR" sz="1800" kern="1200" dirty="0"/>
        </a:p>
        <a:p>
          <a:pPr marL="171450" lvl="1" indent="-171450" algn="l" defTabSz="800100" rtl="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800" kern="1200" dirty="0" smtClean="0"/>
            <a:t>DRAM: 64B-wide, 250-cycle</a:t>
          </a:r>
          <a:endParaRPr lang="ko-KR" sz="1800" kern="1200" dirty="0"/>
        </a:p>
      </dsp:txBody>
      <dsp:txXfrm rot="-5400000">
        <a:off x="3062669" y="2879611"/>
        <a:ext cx="5410571" cy="631699"/>
      </dsp:txXfrm>
    </dsp:sp>
    <dsp:sp modelId="{6D309FBB-6E3E-497E-8D96-9C9EA82E9EFA}">
      <dsp:nvSpPr>
        <dsp:cNvPr id="0" name=""/>
        <dsp:cNvSpPr/>
      </dsp:nvSpPr>
      <dsp:spPr>
        <a:xfrm>
          <a:off x="0" y="2757932"/>
          <a:ext cx="3062668" cy="875056"/>
        </a:xfrm>
        <a:prstGeom prst="roundRect">
          <a:avLst/>
        </a:prstGeom>
        <a:solidFill>
          <a:schemeClr val="accent2">
            <a:shade val="80000"/>
            <a:hueOff val="0"/>
            <a:satOff val="-16811"/>
            <a:lumOff val="190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/>
            <a:t>3D-Base</a:t>
          </a:r>
          <a:endParaRPr lang="ko-KR" sz="3900" b="1" kern="1200" dirty="0"/>
        </a:p>
      </dsp:txBody>
      <dsp:txXfrm>
        <a:off x="42717" y="2800649"/>
        <a:ext cx="2977234" cy="789622"/>
      </dsp:txXfrm>
    </dsp:sp>
    <dsp:sp modelId="{D9A27E16-C8D8-4D19-8300-97F6236C40F1}">
      <dsp:nvSpPr>
        <dsp:cNvPr id="0" name=""/>
        <dsp:cNvSpPr/>
      </dsp:nvSpPr>
      <dsp:spPr>
        <a:xfrm rot="5400000">
          <a:off x="5435018" y="1391898"/>
          <a:ext cx="700045" cy="544474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800" kern="1200" dirty="0" smtClean="0"/>
            <a:t>3D-Base + GHB</a:t>
          </a:r>
          <a:endParaRPr lang="ko-KR" sz="1800" kern="1200" dirty="0"/>
        </a:p>
      </dsp:txBody>
      <dsp:txXfrm rot="-5400000">
        <a:off x="3062669" y="3798421"/>
        <a:ext cx="5410571" cy="631699"/>
      </dsp:txXfrm>
    </dsp:sp>
    <dsp:sp modelId="{8DF31336-94F1-4AF0-92E1-BEA824363803}">
      <dsp:nvSpPr>
        <dsp:cNvPr id="0" name=""/>
        <dsp:cNvSpPr/>
      </dsp:nvSpPr>
      <dsp:spPr>
        <a:xfrm>
          <a:off x="0" y="3676742"/>
          <a:ext cx="3062668" cy="875056"/>
        </a:xfrm>
        <a:prstGeom prst="roundRect">
          <a:avLst/>
        </a:prstGeom>
        <a:solidFill>
          <a:schemeClr val="accent2">
            <a:shade val="80000"/>
            <a:hueOff val="0"/>
            <a:satOff val="-22415"/>
            <a:lumOff val="254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/>
            <a:t>3D-GHB</a:t>
          </a:r>
          <a:endParaRPr lang="ko-KR" sz="3900" b="1" kern="1200" dirty="0"/>
        </a:p>
      </dsp:txBody>
      <dsp:txXfrm>
        <a:off x="42717" y="3719459"/>
        <a:ext cx="2977234" cy="789622"/>
      </dsp:txXfrm>
    </dsp:sp>
    <dsp:sp modelId="{BD5B4B21-2D36-410D-A1DB-487BEBC50A96}">
      <dsp:nvSpPr>
        <dsp:cNvPr id="0" name=""/>
        <dsp:cNvSpPr/>
      </dsp:nvSpPr>
      <dsp:spPr>
        <a:xfrm rot="5400000">
          <a:off x="5435018" y="2310708"/>
          <a:ext cx="700045" cy="544474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800" kern="1200" dirty="0" smtClean="0"/>
            <a:t>L2$: 8-way, (4KB line), 1MB, 7-cycle</a:t>
          </a:r>
          <a:endParaRPr lang="ko-KR" sz="1800" kern="1200" dirty="0"/>
        </a:p>
        <a:p>
          <a:pPr marL="171450" lvl="1" indent="-171450" algn="l" defTabSz="800100" rtl="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800" kern="1200" dirty="0" smtClean="0"/>
            <a:t>DRAM: 4KB-wide, 250-cycle</a:t>
          </a:r>
          <a:endParaRPr lang="ko-KR" sz="1800" kern="1200" dirty="0"/>
        </a:p>
      </dsp:txBody>
      <dsp:txXfrm rot="-5400000">
        <a:off x="3062669" y="4717231"/>
        <a:ext cx="5410571" cy="631699"/>
      </dsp:txXfrm>
    </dsp:sp>
    <dsp:sp modelId="{2656CFFF-6B94-48AC-A44E-22D6FCB3C631}">
      <dsp:nvSpPr>
        <dsp:cNvPr id="0" name=""/>
        <dsp:cNvSpPr/>
      </dsp:nvSpPr>
      <dsp:spPr>
        <a:xfrm>
          <a:off x="0" y="4595552"/>
          <a:ext cx="3062668" cy="875056"/>
        </a:xfrm>
        <a:prstGeom prst="roundRect">
          <a:avLst/>
        </a:prstGeom>
        <a:solidFill>
          <a:schemeClr val="accent2">
            <a:shade val="80000"/>
            <a:hueOff val="0"/>
            <a:satOff val="-28019"/>
            <a:lumOff val="31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/>
            <a:t>SMART-3D</a:t>
          </a:r>
          <a:endParaRPr lang="ko-KR" sz="3900" b="1" kern="1200" dirty="0"/>
        </a:p>
      </dsp:txBody>
      <dsp:txXfrm>
        <a:off x="42717" y="4638269"/>
        <a:ext cx="2977234" cy="7896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defRPr sz="1300" b="0"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defRPr sz="1300" b="0"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>
                <a:ea typeface="굴림" charset="-127"/>
              </a:defRPr>
            </a:lvl1pPr>
          </a:lstStyle>
          <a:p>
            <a:fld id="{D6C418AA-FE30-47DC-8D1B-D5557B12C939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9073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defRPr sz="1300" b="0"/>
            </a:lvl1pPr>
          </a:lstStyle>
          <a:p>
            <a:endParaRPr lang="en-US" altLang="zh-TW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/>
            </a:lvl1pPr>
          </a:lstStyle>
          <a:p>
            <a:endParaRPr lang="en-US" altLang="zh-TW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defRPr sz="1300" b="0"/>
            </a:lvl1pPr>
          </a:lstStyle>
          <a:p>
            <a:endParaRPr lang="en-US" altLang="zh-TW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/>
            </a:lvl1pPr>
          </a:lstStyle>
          <a:p>
            <a:fld id="{555868FE-A6EA-4A09-AEF5-3C72BD9CF6E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63830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1DE348-8C2E-4391-BB8B-70B5249720D3}" type="slidenum">
              <a:rPr lang="en-US" altLang="ko-KR"/>
              <a:pPr/>
              <a:t>1</a:t>
            </a:fld>
            <a:endParaRPr lang="en-US" altLang="ko-KR"/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5B6E7-9D1C-49F1-AA63-F6AB47DDA05E}" type="slidenum">
              <a:rPr lang="en-US" altLang="ko-KR" smtClean="0"/>
              <a:pPr/>
              <a:t>10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659552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9459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8395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938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9819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D812C-1355-4FA6-8A20-38B365BDD000}" type="slidenum">
              <a:rPr lang="en-US" altLang="ko-KR"/>
              <a:pPr/>
              <a:t>15</a:t>
            </a:fld>
            <a:endParaRPr lang="en-US" altLang="ko-KR"/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A5C74B-25CD-4025-A6A3-F8ED684C5D15}" type="slidenum">
              <a:rPr lang="en-US" altLang="ko-KR"/>
              <a:pPr/>
              <a:t>16</a:t>
            </a:fld>
            <a:endParaRPr lang="en-US" altLang="ko-KR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4F8DE-485B-442F-AEB0-F938B12D6B93}" type="slidenum">
              <a:rPr lang="en-US" altLang="ko-KR"/>
              <a:pPr/>
              <a:t>17</a:t>
            </a:fld>
            <a:endParaRPr lang="en-US" altLang="ko-KR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A80687-9385-4D38-B129-FB90BA975CCC}" type="slidenum">
              <a:rPr lang="en-US" altLang="ko-KR"/>
              <a:pPr/>
              <a:t>18</a:t>
            </a:fld>
            <a:endParaRPr lang="en-US" altLang="ko-KR"/>
          </a:p>
        </p:txBody>
      </p:sp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5904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49627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43091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5B6E7-9D1C-49F1-AA63-F6AB47DDA05E}" type="slidenum">
              <a:rPr lang="en-US" altLang="ko-KR" smtClean="0"/>
              <a:pPr/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695020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5B6E7-9D1C-49F1-AA63-F6AB47DDA05E}" type="slidenum">
              <a:rPr lang="en-US" altLang="ko-KR" smtClean="0"/>
              <a:pPr/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57826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5B6E7-9D1C-49F1-AA63-F6AB47DDA05E}" type="slidenum">
              <a:rPr lang="en-US" altLang="ko-KR" smtClean="0"/>
              <a:pPr/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189010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5B6E7-9D1C-49F1-AA63-F6AB47DDA05E}" type="slidenum">
              <a:rPr lang="en-US" altLang="ko-KR" smtClean="0"/>
              <a:pPr/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0428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5B6E7-9D1C-49F1-AA63-F6AB47DDA05E}" type="slidenum">
              <a:rPr lang="en-US" altLang="ko-KR" smtClean="0"/>
              <a:pPr/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0428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495404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13162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90361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DDC456-BA57-4FCD-933F-F689EDA68AF9}" type="slidenum">
              <a:rPr lang="en-US" altLang="ko-KR"/>
              <a:pPr/>
              <a:t>29</a:t>
            </a:fld>
            <a:endParaRPr lang="en-US" altLang="ko-KR"/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97223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F697B5-9C8A-4863-81A8-08852EBB1B62}" type="slidenum">
              <a:rPr lang="en-US" altLang="ko-KR"/>
              <a:pPr/>
              <a:t>30</a:t>
            </a:fld>
            <a:endParaRPr lang="en-US" altLang="ko-KR"/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197558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566184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112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A0AFC1-845F-42AD-B16E-404B30280C27}" type="slidenum">
              <a:rPr lang="en-US" altLang="ko-KR"/>
              <a:pPr/>
              <a:t>4</a:t>
            </a:fld>
            <a:endParaRPr lang="en-US" altLang="ko-KR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ko-K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9BC7A1-4A54-4233-8BD7-28A9A6FA74B7}" type="slidenum">
              <a:rPr lang="en-US" altLang="ko-KR"/>
              <a:pPr/>
              <a:t>5</a:t>
            </a:fld>
            <a:endParaRPr lang="en-US" altLang="ko-KR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5B6E7-9D1C-49F1-AA63-F6AB47DDA05E}" type="slidenum">
              <a:rPr lang="en-US" altLang="ko-KR" smtClean="0"/>
              <a:pPr/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18028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5B6E7-9D1C-49F1-AA63-F6AB47DDA05E}" type="slidenum">
              <a:rPr lang="en-US" altLang="ko-KR" smtClean="0"/>
              <a:pPr/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16102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19946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868FE-A6EA-4A09-AEF5-3C72BD9CF6E7}" type="slidenum">
              <a:rPr lang="zh-TW" altLang="en-US" smtClean="0"/>
              <a:pPr/>
              <a:t>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24982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916113"/>
            <a:ext cx="9144000" cy="18002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49625" y="3716338"/>
            <a:ext cx="5686425" cy="2233612"/>
          </a:xfrm>
        </p:spPr>
        <p:txBody>
          <a:bodyPr anchor="ctr" anchorCtr="1"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11136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8775" y="60325"/>
            <a:ext cx="2127250" cy="6464300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2263" y="60325"/>
            <a:ext cx="6234112" cy="6464300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38974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263" y="60325"/>
            <a:ext cx="8513762" cy="7588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27025" y="1052513"/>
            <a:ext cx="8507413" cy="5472112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840423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509896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212956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7025" y="1052513"/>
            <a:ext cx="4176713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138" y="1052513"/>
            <a:ext cx="4178300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72380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31767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106656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24292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424031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1598408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2263" y="60325"/>
            <a:ext cx="8513762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7025" y="1052513"/>
            <a:ext cx="8507413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8633516" y="6627503"/>
            <a:ext cx="4612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299A1921-8D58-49DE-A9AE-BE7C14923B4F}" type="slidenum">
              <a:rPr lang="ko-KR" altLang="en-US" sz="1200" b="0" smtClean="0">
                <a:latin typeface="Arial" pitchFamily="34" charset="0"/>
                <a:cs typeface="Arial" pitchFamily="34" charset="0"/>
              </a:rPr>
              <a:t>‹#›</a:t>
            </a:fld>
            <a:endParaRPr lang="ko-KR" altLang="en-US" sz="1200" b="0" dirty="0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3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microsoft.com/office/2007/relationships/hdphoto" Target="../media/hdphoto1.wdp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microsoft.com/office/2007/relationships/hdphoto" Target="../media/hdphoto10.wdp"/><Relationship Id="rId9" Type="http://schemas.microsoft.com/office/2007/relationships/diagramDrawing" Target="../diagrams/drawin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18125"/>
            <a:ext cx="9144000" cy="1800225"/>
          </a:xfrm>
        </p:spPr>
        <p:txBody>
          <a:bodyPr/>
          <a:lstStyle/>
          <a:p>
            <a:r>
              <a:rPr lang="en-US" altLang="ko-KR" sz="2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굴림" pitchFamily="50" charset="-127"/>
              </a:rPr>
              <a:t>An Optimized </a:t>
            </a:r>
            <a:r>
              <a:rPr lang="en-US" altLang="ko-KR" sz="24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굴림" pitchFamily="50" charset="-127"/>
              </a:rPr>
              <a:t>3D-Stacked Memory 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굴림" pitchFamily="50" charset="-127"/>
              </a:rPr>
              <a:t>Architecture </a:t>
            </a:r>
            <a:br>
              <a:rPr lang="en-US" altLang="ko-KR" sz="2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굴림" pitchFamily="50" charset="-127"/>
              </a:rPr>
            </a:br>
            <a:r>
              <a:rPr lang="en-US" altLang="ko-KR" sz="2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굴림" pitchFamily="50" charset="-127"/>
              </a:rPr>
              <a:t>by Exploiting </a:t>
            </a:r>
            <a:r>
              <a:rPr lang="en-US" altLang="ko-KR" sz="24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굴림" pitchFamily="50" charset="-127"/>
              </a:rPr>
              <a:t>Excessive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굴림" pitchFamily="50" charset="-127"/>
              </a:rPr>
              <a:t>, High-Density </a:t>
            </a:r>
            <a:r>
              <a:rPr lang="en-US" altLang="ko-KR" sz="24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굴림" pitchFamily="50" charset="-127"/>
              </a:rPr>
              <a:t>TSV Bandwidth</a:t>
            </a:r>
            <a:endParaRPr lang="en-US" altLang="ko-KR" sz="24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54500" y="4245428"/>
            <a:ext cx="4781550" cy="1361621"/>
          </a:xfrm>
        </p:spPr>
        <p:txBody>
          <a:bodyPr/>
          <a:lstStyle/>
          <a:p>
            <a:pPr algn="r"/>
            <a:r>
              <a:rPr lang="en-US" altLang="ko-KR" sz="2000" b="1" i="1" dirty="0">
                <a:solidFill>
                  <a:schemeClr val="tx1"/>
                </a:solidFill>
                <a:latin typeface="Tahoma" pitchFamily="34" charset="0"/>
                <a:ea typeface="굴림" pitchFamily="50" charset="-127"/>
              </a:rPr>
              <a:t>Dong Hyuk Woo</a:t>
            </a:r>
          </a:p>
          <a:p>
            <a:pPr algn="r"/>
            <a:r>
              <a:rPr lang="en-US" altLang="ko-KR" sz="2000" b="0" dirty="0" err="1">
                <a:solidFill>
                  <a:schemeClr val="tx1"/>
                </a:solidFill>
                <a:latin typeface="Tahoma" pitchFamily="34" charset="0"/>
                <a:ea typeface="굴림" pitchFamily="50" charset="-127"/>
              </a:rPr>
              <a:t>Nak</a:t>
            </a:r>
            <a:r>
              <a:rPr lang="en-US" altLang="ko-KR" sz="2000" b="0" dirty="0">
                <a:solidFill>
                  <a:schemeClr val="tx1"/>
                </a:solidFill>
                <a:latin typeface="Tahoma" pitchFamily="34" charset="0"/>
                <a:ea typeface="굴림" pitchFamily="50" charset="-127"/>
              </a:rPr>
              <a:t> Hee </a:t>
            </a:r>
            <a:r>
              <a:rPr lang="en-US" altLang="ko-KR" sz="2000" b="0" dirty="0" err="1">
                <a:solidFill>
                  <a:schemeClr val="tx1"/>
                </a:solidFill>
                <a:latin typeface="Tahoma" pitchFamily="34" charset="0"/>
                <a:ea typeface="굴림" pitchFamily="50" charset="-127"/>
              </a:rPr>
              <a:t>Seong</a:t>
            </a:r>
            <a:endParaRPr lang="en-US" altLang="ko-KR" sz="2000" b="0" dirty="0">
              <a:solidFill>
                <a:schemeClr val="tx1"/>
              </a:solidFill>
              <a:latin typeface="Tahoma" pitchFamily="34" charset="0"/>
              <a:ea typeface="굴림" pitchFamily="50" charset="-127"/>
            </a:endParaRPr>
          </a:p>
          <a:p>
            <a:pPr algn="r"/>
            <a:r>
              <a:rPr lang="en-US" altLang="ko-KR" sz="2000" b="0" dirty="0">
                <a:solidFill>
                  <a:schemeClr val="tx1"/>
                </a:solidFill>
                <a:latin typeface="Tahoma" pitchFamily="34" charset="0"/>
                <a:ea typeface="굴림" pitchFamily="50" charset="-127"/>
              </a:rPr>
              <a:t>Dean L. Lewis</a:t>
            </a:r>
          </a:p>
          <a:p>
            <a:pPr algn="r"/>
            <a:r>
              <a:rPr lang="en-US" altLang="ko-KR" sz="2000" b="0" dirty="0">
                <a:solidFill>
                  <a:schemeClr val="tx1"/>
                </a:solidFill>
                <a:latin typeface="Tahoma" pitchFamily="34" charset="0"/>
                <a:ea typeface="굴림" pitchFamily="50" charset="-127"/>
              </a:rPr>
              <a:t>Hsien-Hsin S. </a:t>
            </a:r>
            <a:r>
              <a:rPr lang="en-US" altLang="ko-KR" sz="2000" b="0" dirty="0" smtClean="0">
                <a:solidFill>
                  <a:schemeClr val="tx1"/>
                </a:solidFill>
                <a:latin typeface="Tahoma" pitchFamily="34" charset="0"/>
                <a:ea typeface="굴림" pitchFamily="50" charset="-127"/>
              </a:rPr>
              <a:t>Lee</a:t>
            </a:r>
          </a:p>
          <a:p>
            <a:pPr algn="r"/>
            <a:endParaRPr lang="en-US" altLang="ko-KR" sz="2000" b="0" dirty="0" smtClean="0">
              <a:solidFill>
                <a:schemeClr val="tx1"/>
              </a:solidFill>
              <a:latin typeface="Tahoma" pitchFamily="34" charset="0"/>
              <a:ea typeface="굴림" pitchFamily="50" charset="-127"/>
            </a:endParaRPr>
          </a:p>
          <a:p>
            <a:pPr algn="r"/>
            <a:r>
              <a:rPr lang="en-US" altLang="ko-KR" dirty="0" smtClean="0">
                <a:solidFill>
                  <a:schemeClr val="tx1"/>
                </a:solidFill>
                <a:latin typeface="Tahoma" pitchFamily="34" charset="0"/>
                <a:ea typeface="굴림" pitchFamily="50" charset="-127"/>
              </a:rPr>
              <a:t>Electrical and Computer Engineering</a:t>
            </a:r>
            <a:endParaRPr lang="en-US" altLang="ko-KR" dirty="0">
              <a:solidFill>
                <a:schemeClr val="tx1"/>
              </a:solidFill>
              <a:latin typeface="Tahoma" pitchFamily="34" charset="0"/>
              <a:ea typeface="굴림" pitchFamily="50" charset="-127"/>
            </a:endParaRPr>
          </a:p>
          <a:p>
            <a:pPr algn="r"/>
            <a:r>
              <a:rPr lang="en-US" altLang="ko-KR" dirty="0" smtClean="0">
                <a:solidFill>
                  <a:schemeClr val="tx1"/>
                </a:solidFill>
                <a:latin typeface="Tahoma" pitchFamily="34" charset="0"/>
                <a:ea typeface="굴림" pitchFamily="50" charset="-127"/>
              </a:rPr>
              <a:t>Georgia Tech</a:t>
            </a:r>
            <a:endParaRPr lang="en-US" altLang="ko-KR" sz="2000" b="0" dirty="0">
              <a:solidFill>
                <a:schemeClr val="tx1"/>
              </a:solidFill>
              <a:latin typeface="Tahoma" pitchFamily="34" charset="0"/>
              <a:ea typeface="굴림" pitchFamily="50" charset="-127"/>
            </a:endParaRPr>
          </a:p>
        </p:txBody>
      </p:sp>
      <p:pic>
        <p:nvPicPr>
          <p:cNvPr id="4" name="Picture 4" descr="MARS_LOGO_white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6400800"/>
            <a:ext cx="154463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6485151"/>
            <a:ext cx="7385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0" dirty="0" smtClean="0">
                <a:latin typeface="Tahoma" pitchFamily="34" charset="0"/>
                <a:ea typeface="굴림" pitchFamily="50" charset="-127"/>
              </a:rPr>
              <a:t>The </a:t>
            </a:r>
            <a:r>
              <a:rPr lang="en-US" altLang="ko-KR" sz="1600" b="0" dirty="0">
                <a:latin typeface="Tahoma" pitchFamily="34" charset="0"/>
                <a:ea typeface="굴림" pitchFamily="50" charset="-127"/>
              </a:rPr>
              <a:t>16th International Symposium on High-Performance Computer Architecture</a:t>
            </a:r>
            <a:endParaRPr lang="ko-KR" altLang="en-US" sz="1600" b="0" dirty="0">
              <a:latin typeface="Tahoma" pitchFamily="34" charset="0"/>
              <a:ea typeface="굴림" pitchFamily="50" charset="-127"/>
            </a:endParaRPr>
          </a:p>
        </p:txBody>
      </p:sp>
      <p:pic>
        <p:nvPicPr>
          <p:cNvPr id="6" name="Picture 13" descr="CM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8600"/>
            <a:ext cx="31242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2" descr="1st cop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572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3" descr="2nd copy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0"/>
            <a:ext cx="1300163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" descr="4th cop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4638"/>
            <a:ext cx="15113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3rd copy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5138"/>
            <a:ext cx="114617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reed-electronics.com/articles/images/SI/20050601/sixse0506con1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664"/>
            <a:ext cx="98107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www.digitalbattle.com/wp-content/uploads/2007/11/intelxeon5400die-lg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3396"/>
            <a:ext cx="1763713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1270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SMART-3D: Separate Fill / WB Network</a:t>
            </a:r>
            <a:endParaRPr lang="ko-KR" alt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326947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63888" y="3068960"/>
            <a:ext cx="2016224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/>
              <a:t>Let’s </a:t>
            </a:r>
            <a:r>
              <a:rPr lang="en-US" altLang="ko-KR" sz="3200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separate</a:t>
            </a:r>
            <a:r>
              <a:rPr lang="en-US" altLang="ko-KR" sz="3200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 </a:t>
            </a:r>
            <a:r>
              <a:rPr lang="en-US" altLang="ko-KR" sz="3200" dirty="0" smtClean="0"/>
              <a:t>them!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9381266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82693E-6 L -0.09844 -3.82693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>
                                            <p:graphicEl>
                                              <a:dgm id="{8DBF4811-CF89-4920-A387-825C608F84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82693E-6 L 0.09844 -3.82693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A64FE954-EDEB-4128-A188-ACBFC9A43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50" charset="-127"/>
              </a:rPr>
              <a:t>Conventional </a:t>
            </a:r>
            <a:r>
              <a:rPr lang="en-US" altLang="ko-KR" dirty="0" err="1">
                <a:ea typeface="굴림" pitchFamily="50" charset="-127"/>
              </a:rPr>
              <a:t>Subarray</a:t>
            </a:r>
            <a:r>
              <a:rPr lang="en-US" altLang="ko-KR" dirty="0">
                <a:ea typeface="굴림" pitchFamily="50" charset="-127"/>
              </a:rPr>
              <a:t> Technique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" y="1636478"/>
            <a:ext cx="8507413" cy="4304181"/>
          </a:xfrm>
        </p:spPr>
      </p:pic>
      <p:sp>
        <p:nvSpPr>
          <p:cNvPr id="5" name="Oval 4"/>
          <p:cNvSpPr/>
          <p:nvPr/>
        </p:nvSpPr>
        <p:spPr bwMode="auto">
          <a:xfrm>
            <a:off x="1646841" y="4998696"/>
            <a:ext cx="900000" cy="900000"/>
          </a:xfrm>
          <a:prstGeom prst="ellipse">
            <a:avLst/>
          </a:prstGeom>
          <a:noFill/>
          <a:ln w="38100" cap="flat" cmpd="sng" algn="ctr">
            <a:solidFill>
              <a:srgbClr xmlns:mc="http://schemas.openxmlformats.org/markup-compatibility/2006" xmlns:a14="http://schemas.microsoft.com/office/drawing/2010/main" val="0070C0" mc:Ignorable="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538" y="5966249"/>
            <a:ext cx="1289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/>
              <a:t>subarray</a:t>
            </a:r>
            <a:endParaRPr lang="ko-KR" alt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1516215" y="5774299"/>
            <a:ext cx="236765" cy="269421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Oval 9"/>
          <p:cNvSpPr/>
          <p:nvPr/>
        </p:nvSpPr>
        <p:spPr bwMode="auto">
          <a:xfrm>
            <a:off x="1679495" y="4380655"/>
            <a:ext cx="1620000" cy="1620000"/>
          </a:xfrm>
          <a:prstGeom prst="ellipse">
            <a:avLst/>
          </a:prstGeom>
          <a:noFill/>
          <a:ln w="38100" cap="flat" cmpd="sng" algn="ctr">
            <a:solidFill>
              <a:srgbClr xmlns:mc="http://schemas.openxmlformats.org/markup-compatibility/2006" xmlns:a14="http://schemas.microsoft.com/office/drawing/2010/main" val="0070C0" mc:Ignorable="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3361" y="6270321"/>
            <a:ext cx="938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mat</a:t>
            </a:r>
            <a:endParaRPr lang="ko-KR" altLang="en-US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2773361" y="6000656"/>
            <a:ext cx="353556" cy="355390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6774010" y="2135262"/>
            <a:ext cx="2263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dirty="0" smtClean="0"/>
              <a:t>Cache controller</a:t>
            </a:r>
            <a:endParaRPr lang="ko-KR" altLang="en-US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6376308" y="2337864"/>
            <a:ext cx="449035" cy="0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Down Arrow 22"/>
          <p:cNvSpPr/>
          <p:nvPr/>
        </p:nvSpPr>
        <p:spPr bwMode="auto">
          <a:xfrm rot="16200000">
            <a:off x="2341061" y="2150607"/>
            <a:ext cx="584201" cy="320437"/>
          </a:xfrm>
          <a:prstGeom prst="downArrow">
            <a:avLst/>
          </a:prstGeom>
          <a:gradFill flip="none" rotWithShape="1">
            <a:gsLst>
              <a:gs pos="60000">
                <a:srgbClr xmlns:mc="http://schemas.openxmlformats.org/markup-compatibility/2006" xmlns:a14="http://schemas.microsoft.com/office/drawing/2010/main" val="0070C0" mc:Ignorable=""/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09" y="1960128"/>
            <a:ext cx="2383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/>
              <a:t>64B read / write</a:t>
            </a:r>
          </a:p>
          <a:p>
            <a:pPr>
              <a:spcBef>
                <a:spcPts val="0"/>
              </a:spcBef>
            </a:pPr>
            <a:r>
              <a:rPr lang="en-US" altLang="ko-KR" dirty="0" smtClean="0"/>
              <a:t>request from L1$</a:t>
            </a:r>
            <a:endParaRPr lang="ko-KR" altLang="en-US" dirty="0"/>
          </a:p>
        </p:txBody>
      </p:sp>
      <p:sp>
        <p:nvSpPr>
          <p:cNvPr id="25" name="Up-Down Arrow 24"/>
          <p:cNvSpPr/>
          <p:nvPr/>
        </p:nvSpPr>
        <p:spPr bwMode="auto">
          <a:xfrm>
            <a:off x="4290333" y="795814"/>
            <a:ext cx="584201" cy="920156"/>
          </a:xfrm>
          <a:prstGeom prst="upDownArrow">
            <a:avLst/>
          </a:prstGeom>
          <a:gradFill flip="none" rotWithShape="1">
            <a:gsLst>
              <a:gs pos="60000">
                <a:srgbClr xmlns:mc="http://schemas.openxmlformats.org/markup-compatibility/2006" xmlns:a14="http://schemas.microsoft.com/office/drawing/2010/main" val="0070C0" mc:Ignorable=""/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74534" y="1194126"/>
            <a:ext cx="3420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/>
              <a:t>64B fill / write-back traffic</a:t>
            </a:r>
            <a:endParaRPr lang="ko-KR" alt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33496" y="1725280"/>
            <a:ext cx="1798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dirty="0" smtClean="0"/>
              <a:t>64B TSVs</a:t>
            </a:r>
            <a:endParaRPr lang="ko-KR" altLang="en-US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 flipH="1">
            <a:off x="6384461" y="1927882"/>
            <a:ext cx="449035" cy="0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4582433" y="2204357"/>
            <a:ext cx="0" cy="1396093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4455322" y="2939092"/>
            <a:ext cx="7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64B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3445329" y="3649434"/>
            <a:ext cx="2245178" cy="0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38100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>
            <a:off x="3333859" y="3262940"/>
            <a:ext cx="7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32B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 flipH="1">
            <a:off x="3309367" y="3663050"/>
            <a:ext cx="135962" cy="851800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5690507" y="3663050"/>
            <a:ext cx="155122" cy="851800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 flipH="1">
            <a:off x="2686050" y="4539342"/>
            <a:ext cx="1249137" cy="0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38100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Arrow Connector 46"/>
          <p:cNvCxnSpPr/>
          <p:nvPr/>
        </p:nvCxnSpPr>
        <p:spPr bwMode="auto">
          <a:xfrm flipH="1">
            <a:off x="5228434" y="4539342"/>
            <a:ext cx="1249137" cy="0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38100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Box 47"/>
          <p:cNvSpPr txBox="1"/>
          <p:nvPr/>
        </p:nvSpPr>
        <p:spPr>
          <a:xfrm>
            <a:off x="3219557" y="4544166"/>
            <a:ext cx="7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16B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 bwMode="auto">
          <a:xfrm flipH="1">
            <a:off x="2522349" y="4544166"/>
            <a:ext cx="139209" cy="517691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Arrow Connector 50"/>
          <p:cNvCxnSpPr/>
          <p:nvPr/>
        </p:nvCxnSpPr>
        <p:spPr bwMode="auto">
          <a:xfrm flipH="1">
            <a:off x="3900385" y="4571998"/>
            <a:ext cx="34804" cy="489859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5224745" y="4571998"/>
            <a:ext cx="46222" cy="492921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Arrow Connector 69"/>
          <p:cNvCxnSpPr/>
          <p:nvPr/>
        </p:nvCxnSpPr>
        <p:spPr bwMode="auto">
          <a:xfrm>
            <a:off x="6505857" y="4572684"/>
            <a:ext cx="119818" cy="492920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" name="Oval 72"/>
          <p:cNvSpPr/>
          <p:nvPr/>
        </p:nvSpPr>
        <p:spPr bwMode="auto">
          <a:xfrm>
            <a:off x="1403626" y="4440048"/>
            <a:ext cx="6216565" cy="1474976"/>
          </a:xfrm>
          <a:prstGeom prst="ellipse">
            <a:avLst/>
          </a:prstGeom>
          <a:noFill/>
          <a:ln w="38100" cap="flat" cmpd="sng" algn="ctr">
            <a:solidFill>
              <a:srgbClr xmlns:mc="http://schemas.openxmlformats.org/markup-compatibility/2006" xmlns:a14="http://schemas.microsoft.com/office/drawing/2010/main" val="0070C0" mc:Ignorable="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71155" y="4131386"/>
            <a:ext cx="1289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/>
              <a:t>subbank</a:t>
            </a:r>
            <a:endParaRPr lang="ko-KR" altLang="en-US" dirty="0"/>
          </a:p>
        </p:txBody>
      </p:sp>
      <p:cxnSp>
        <p:nvCxnSpPr>
          <p:cNvPr id="75" name="Straight Arrow Connector 74"/>
          <p:cNvCxnSpPr/>
          <p:nvPr/>
        </p:nvCxnSpPr>
        <p:spPr bwMode="auto">
          <a:xfrm>
            <a:off x="1113813" y="4564004"/>
            <a:ext cx="402402" cy="380272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0274501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10" grpId="0" animBg="1"/>
      <p:bldP spid="10" grpId="1" animBg="1"/>
      <p:bldP spid="11" grpId="0"/>
      <p:bldP spid="11" grpId="1"/>
      <p:bldP spid="20" grpId="0"/>
      <p:bldP spid="23" grpId="0" animBg="1"/>
      <p:bldP spid="24" grpId="0"/>
      <p:bldP spid="25" grpId="0" animBg="1"/>
      <p:bldP spid="26" grpId="0"/>
      <p:bldP spid="28" grpId="0"/>
      <p:bldP spid="32" grpId="0"/>
      <p:bldP spid="36" grpId="0"/>
      <p:bldP spid="48" grpId="0"/>
      <p:bldP spid="73" grpId="0" animBg="1"/>
      <p:bldP spid="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SMART-3D Cache Design</a:t>
            </a:r>
            <a:endParaRPr lang="ko-KR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" y="1636478"/>
            <a:ext cx="8507413" cy="4304181"/>
          </a:xfrm>
        </p:spPr>
      </p:pic>
    </p:spTree>
    <p:extLst>
      <p:ext uri="{BB962C8B-B14F-4D97-AF65-F5344CB8AC3E}">
        <p14:creationId xmlns:p14="http://schemas.microsoft.com/office/powerpoint/2010/main" val="153077741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SMART-3D Cache Design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" y="1636478"/>
            <a:ext cx="8507413" cy="4304181"/>
          </a:xfrm>
        </p:spPr>
      </p:pic>
      <p:sp>
        <p:nvSpPr>
          <p:cNvPr id="5" name="TextBox 4"/>
          <p:cNvSpPr txBox="1"/>
          <p:nvPr/>
        </p:nvSpPr>
        <p:spPr>
          <a:xfrm>
            <a:off x="40823" y="3418751"/>
            <a:ext cx="1853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/>
              <a:t>64 </a:t>
            </a:r>
            <a:r>
              <a:rPr lang="en-US" altLang="ko-KR" dirty="0" err="1" smtClean="0"/>
              <a:t>subbanks</a:t>
            </a:r>
            <a:endParaRPr lang="en-US" altLang="ko-KR" dirty="0" smtClean="0"/>
          </a:p>
          <a:p>
            <a:pPr>
              <a:spcBef>
                <a:spcPts val="0"/>
              </a:spcBef>
            </a:pPr>
            <a:r>
              <a:rPr lang="en-US" altLang="ko-KR" dirty="0" smtClean="0"/>
              <a:t>(4KB/64B=64)</a:t>
            </a:r>
            <a:endParaRPr lang="ko-KR" alt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1814552" y="2457450"/>
            <a:ext cx="969469" cy="1314451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1698171" y="3771900"/>
            <a:ext cx="116381" cy="1975757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Down Arrow 7"/>
          <p:cNvSpPr/>
          <p:nvPr/>
        </p:nvSpPr>
        <p:spPr bwMode="auto">
          <a:xfrm rot="16200000">
            <a:off x="2112469" y="2150607"/>
            <a:ext cx="584201" cy="320437"/>
          </a:xfrm>
          <a:prstGeom prst="downArrow">
            <a:avLst/>
          </a:prstGeom>
          <a:gradFill flip="none" rotWithShape="1">
            <a:gsLst>
              <a:gs pos="60000">
                <a:srgbClr xmlns:mc="http://schemas.openxmlformats.org/markup-compatibility/2006" xmlns:a14="http://schemas.microsoft.com/office/drawing/2010/main" val="0070C0" mc:Ignorable=""/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611" y="1960128"/>
            <a:ext cx="2383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/>
              <a:t>64B read / write</a:t>
            </a:r>
          </a:p>
          <a:p>
            <a:pPr>
              <a:spcBef>
                <a:spcPts val="0"/>
              </a:spcBef>
            </a:pPr>
            <a:r>
              <a:rPr lang="en-US" altLang="ko-KR" dirty="0" smtClean="0"/>
              <a:t>request from L1$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9028358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SMART-3D Cache Design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" y="1636478"/>
            <a:ext cx="8507413" cy="4304181"/>
          </a:xfrm>
        </p:spPr>
      </p:pic>
      <p:sp>
        <p:nvSpPr>
          <p:cNvPr id="7" name="Up-Down Arrow 6"/>
          <p:cNvSpPr/>
          <p:nvPr/>
        </p:nvSpPr>
        <p:spPr bwMode="auto">
          <a:xfrm>
            <a:off x="4299960" y="1486647"/>
            <a:ext cx="584201" cy="766795"/>
          </a:xfrm>
          <a:prstGeom prst="upDownArrow">
            <a:avLst/>
          </a:prstGeom>
          <a:gradFill flip="none" rotWithShape="1">
            <a:gsLst>
              <a:gs pos="60000">
                <a:srgbClr xmlns:mc="http://schemas.openxmlformats.org/markup-compatibility/2006" xmlns:a14="http://schemas.microsoft.com/office/drawing/2010/main" val="0070C0" mc:Ignorable=""/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Up-Down Arrow 7"/>
          <p:cNvSpPr/>
          <p:nvPr/>
        </p:nvSpPr>
        <p:spPr bwMode="auto">
          <a:xfrm>
            <a:off x="4288276" y="1499706"/>
            <a:ext cx="607569" cy="797467"/>
          </a:xfrm>
          <a:prstGeom prst="upDownArrow">
            <a:avLst/>
          </a:prstGeom>
          <a:gradFill flip="none" rotWithShape="1">
            <a:gsLst>
              <a:gs pos="60000">
                <a:srgbClr xmlns:mc="http://schemas.openxmlformats.org/markup-compatibility/2006" xmlns:a14="http://schemas.microsoft.com/office/drawing/2010/main" val="0070C0" mc:Ignorable=""/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Up-Down Arrow 8"/>
          <p:cNvSpPr/>
          <p:nvPr/>
        </p:nvSpPr>
        <p:spPr bwMode="auto">
          <a:xfrm>
            <a:off x="4276592" y="1537298"/>
            <a:ext cx="630937" cy="828142"/>
          </a:xfrm>
          <a:prstGeom prst="upDownArrow">
            <a:avLst/>
          </a:prstGeom>
          <a:gradFill flip="none" rotWithShape="1">
            <a:gsLst>
              <a:gs pos="60000">
                <a:srgbClr xmlns:mc="http://schemas.openxmlformats.org/markup-compatibility/2006" xmlns:a14="http://schemas.microsoft.com/office/drawing/2010/main" val="0070C0" mc:Ignorable=""/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Up-Down Arrow 9"/>
          <p:cNvSpPr/>
          <p:nvPr/>
        </p:nvSpPr>
        <p:spPr bwMode="auto">
          <a:xfrm>
            <a:off x="4264908" y="1599436"/>
            <a:ext cx="654305" cy="858811"/>
          </a:xfrm>
          <a:prstGeom prst="upDownArrow">
            <a:avLst/>
          </a:prstGeom>
          <a:gradFill flip="none" rotWithShape="1">
            <a:gsLst>
              <a:gs pos="60000">
                <a:srgbClr xmlns:mc="http://schemas.openxmlformats.org/markup-compatibility/2006" xmlns:a14="http://schemas.microsoft.com/office/drawing/2010/main" val="0070C0" mc:Ignorable=""/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Up-Down Arrow 10"/>
          <p:cNvSpPr/>
          <p:nvPr/>
        </p:nvSpPr>
        <p:spPr bwMode="auto">
          <a:xfrm>
            <a:off x="4253224" y="1686106"/>
            <a:ext cx="677673" cy="889485"/>
          </a:xfrm>
          <a:prstGeom prst="upDownArrow">
            <a:avLst/>
          </a:prstGeom>
          <a:gradFill flip="none" rotWithShape="1">
            <a:gsLst>
              <a:gs pos="60000">
                <a:srgbClr xmlns:mc="http://schemas.openxmlformats.org/markup-compatibility/2006" xmlns:a14="http://schemas.microsoft.com/office/drawing/2010/main" val="0070C0" mc:Ignorable=""/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Up-Down Arrow 11"/>
          <p:cNvSpPr/>
          <p:nvPr/>
        </p:nvSpPr>
        <p:spPr bwMode="auto">
          <a:xfrm>
            <a:off x="4241540" y="1797314"/>
            <a:ext cx="701041" cy="920156"/>
          </a:xfrm>
          <a:prstGeom prst="upDownArrow">
            <a:avLst/>
          </a:prstGeom>
          <a:gradFill flip="none" rotWithShape="1">
            <a:gsLst>
              <a:gs pos="60000">
                <a:srgbClr xmlns:mc="http://schemas.openxmlformats.org/markup-compatibility/2006" xmlns:a14="http://schemas.microsoft.com/office/drawing/2010/main" val="0070C0" mc:Ignorable=""/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Up-Down Arrow 12"/>
          <p:cNvSpPr/>
          <p:nvPr/>
        </p:nvSpPr>
        <p:spPr bwMode="auto">
          <a:xfrm>
            <a:off x="4229856" y="1933060"/>
            <a:ext cx="724409" cy="950827"/>
          </a:xfrm>
          <a:prstGeom prst="upDownArrow">
            <a:avLst/>
          </a:prstGeom>
          <a:gradFill flip="none" rotWithShape="1">
            <a:gsLst>
              <a:gs pos="60000">
                <a:srgbClr xmlns:mc="http://schemas.openxmlformats.org/markup-compatibility/2006" xmlns:a14="http://schemas.microsoft.com/office/drawing/2010/main" val="0070C0" mc:Ignorable=""/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Up-Down Arrow 13"/>
          <p:cNvSpPr/>
          <p:nvPr/>
        </p:nvSpPr>
        <p:spPr bwMode="auto">
          <a:xfrm>
            <a:off x="4218172" y="2093345"/>
            <a:ext cx="747777" cy="981499"/>
          </a:xfrm>
          <a:prstGeom prst="upDownArrow">
            <a:avLst/>
          </a:prstGeom>
          <a:gradFill flip="none" rotWithShape="1">
            <a:gsLst>
              <a:gs pos="60000">
                <a:srgbClr xmlns:mc="http://schemas.openxmlformats.org/markup-compatibility/2006" xmlns:a14="http://schemas.microsoft.com/office/drawing/2010/main" val="0070C0" mc:Ignorable=""/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Up-Down Arrow 14"/>
          <p:cNvSpPr/>
          <p:nvPr/>
        </p:nvSpPr>
        <p:spPr bwMode="auto">
          <a:xfrm>
            <a:off x="4206488" y="2278166"/>
            <a:ext cx="771145" cy="1012171"/>
          </a:xfrm>
          <a:prstGeom prst="upDownArrow">
            <a:avLst/>
          </a:prstGeom>
          <a:gradFill flip="none" rotWithShape="1">
            <a:gsLst>
              <a:gs pos="60000">
                <a:srgbClr xmlns:mc="http://schemas.openxmlformats.org/markup-compatibility/2006" xmlns:a14="http://schemas.microsoft.com/office/drawing/2010/main" val="0070C0" mc:Ignorable=""/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Up-Down Arrow 15"/>
          <p:cNvSpPr/>
          <p:nvPr/>
        </p:nvSpPr>
        <p:spPr bwMode="auto">
          <a:xfrm>
            <a:off x="4194804" y="2487524"/>
            <a:ext cx="794513" cy="1042842"/>
          </a:xfrm>
          <a:prstGeom prst="upDownArrow">
            <a:avLst/>
          </a:prstGeom>
          <a:gradFill flip="none" rotWithShape="1">
            <a:gsLst>
              <a:gs pos="60000">
                <a:srgbClr xmlns:mc="http://schemas.openxmlformats.org/markup-compatibility/2006" xmlns:a14="http://schemas.microsoft.com/office/drawing/2010/main" val="0070C0" mc:Ignorable=""/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Up-Down Arrow 16"/>
          <p:cNvSpPr/>
          <p:nvPr/>
        </p:nvSpPr>
        <p:spPr bwMode="auto">
          <a:xfrm>
            <a:off x="4183120" y="2721424"/>
            <a:ext cx="817881" cy="1073515"/>
          </a:xfrm>
          <a:prstGeom prst="upDownArrow">
            <a:avLst/>
          </a:prstGeom>
          <a:gradFill flip="none" rotWithShape="1">
            <a:gsLst>
              <a:gs pos="60000">
                <a:srgbClr xmlns:mc="http://schemas.openxmlformats.org/markup-compatibility/2006" xmlns:a14="http://schemas.microsoft.com/office/drawing/2010/main" val="0070C0" mc:Ignorable=""/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Up-Down Arrow 17"/>
          <p:cNvSpPr/>
          <p:nvPr/>
        </p:nvSpPr>
        <p:spPr bwMode="auto">
          <a:xfrm>
            <a:off x="4171436" y="2979852"/>
            <a:ext cx="841249" cy="1104183"/>
          </a:xfrm>
          <a:prstGeom prst="upDownArrow">
            <a:avLst/>
          </a:prstGeom>
          <a:gradFill flip="none" rotWithShape="1">
            <a:gsLst>
              <a:gs pos="60000">
                <a:srgbClr xmlns:mc="http://schemas.openxmlformats.org/markup-compatibility/2006" xmlns:a14="http://schemas.microsoft.com/office/drawing/2010/main" val="0070C0" mc:Ignorable=""/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Up-Down Arrow 18"/>
          <p:cNvSpPr/>
          <p:nvPr/>
        </p:nvSpPr>
        <p:spPr bwMode="auto">
          <a:xfrm>
            <a:off x="4159752" y="3262823"/>
            <a:ext cx="864617" cy="1134859"/>
          </a:xfrm>
          <a:prstGeom prst="upDownArrow">
            <a:avLst/>
          </a:prstGeom>
          <a:gradFill flip="none" rotWithShape="1">
            <a:gsLst>
              <a:gs pos="60000">
                <a:srgbClr xmlns:mc="http://schemas.openxmlformats.org/markup-compatibility/2006" xmlns:a14="http://schemas.microsoft.com/office/drawing/2010/main" val="0070C0" mc:Ignorable=""/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Up-Down Arrow 19"/>
          <p:cNvSpPr/>
          <p:nvPr/>
        </p:nvSpPr>
        <p:spPr bwMode="auto">
          <a:xfrm>
            <a:off x="4148067" y="3570335"/>
            <a:ext cx="887986" cy="1165530"/>
          </a:xfrm>
          <a:prstGeom prst="upDownArrow">
            <a:avLst/>
          </a:prstGeom>
          <a:gradFill flip="none" rotWithShape="1">
            <a:gsLst>
              <a:gs pos="60000">
                <a:srgbClr xmlns:mc="http://schemas.openxmlformats.org/markup-compatibility/2006" xmlns:a14="http://schemas.microsoft.com/office/drawing/2010/main" val="0070C0" mc:Ignorable=""/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Up-Down Arrow 20"/>
          <p:cNvSpPr/>
          <p:nvPr/>
        </p:nvSpPr>
        <p:spPr bwMode="auto">
          <a:xfrm>
            <a:off x="4136383" y="3902382"/>
            <a:ext cx="911354" cy="1196203"/>
          </a:xfrm>
          <a:prstGeom prst="upDownArrow">
            <a:avLst/>
          </a:prstGeom>
          <a:gradFill flip="none" rotWithShape="1">
            <a:gsLst>
              <a:gs pos="60000">
                <a:srgbClr xmlns:mc="http://schemas.openxmlformats.org/markup-compatibility/2006" xmlns:a14="http://schemas.microsoft.com/office/drawing/2010/main" val="0070C0" mc:Ignorable=""/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Up-Down Arrow 21"/>
          <p:cNvSpPr/>
          <p:nvPr/>
        </p:nvSpPr>
        <p:spPr bwMode="auto">
          <a:xfrm>
            <a:off x="4124699" y="4258971"/>
            <a:ext cx="934722" cy="1226874"/>
          </a:xfrm>
          <a:prstGeom prst="upDownArrow">
            <a:avLst/>
          </a:prstGeom>
          <a:gradFill flip="none" rotWithShape="1">
            <a:gsLst>
              <a:gs pos="60000">
                <a:srgbClr xmlns:mc="http://schemas.openxmlformats.org/markup-compatibility/2006" xmlns:a14="http://schemas.microsoft.com/office/drawing/2010/main" val="0070C0" mc:Ignorable=""/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59421" y="1313335"/>
            <a:ext cx="3420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/>
              <a:t>4KB fill / write-back traffic</a:t>
            </a:r>
          </a:p>
          <a:p>
            <a:pPr>
              <a:spcBef>
                <a:spcPts val="0"/>
              </a:spcBef>
            </a:pPr>
            <a:r>
              <a:rPr lang="en-US" altLang="ko-KR" dirty="0" smtClean="0"/>
              <a:t>(64B per </a:t>
            </a:r>
            <a:r>
              <a:rPr lang="en-US" altLang="ko-KR" dirty="0" err="1" smtClean="0"/>
              <a:t>subbank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56003" y="5900734"/>
            <a:ext cx="541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One or two cycles higher latency</a:t>
            </a:r>
            <a:endParaRPr lang="ko-KR" alt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262858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a typeface="굴림" pitchFamily="50" charset="-127"/>
              </a:rPr>
              <a:t>SMART-3D System Architecture</a:t>
            </a:r>
            <a:endParaRPr lang="en-US" altLang="ko-KR" dirty="0">
              <a:ea typeface="굴림" pitchFamily="50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48" y="914399"/>
            <a:ext cx="5147704" cy="5350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AutoShape 385"/>
          <p:cNvSpPr>
            <a:spLocks noChangeArrowheads="1"/>
          </p:cNvSpPr>
          <p:nvPr/>
        </p:nvSpPr>
        <p:spPr bwMode="auto">
          <a:xfrm>
            <a:off x="7086599" y="2962635"/>
            <a:ext cx="1728787" cy="685800"/>
          </a:xfrm>
          <a:prstGeom prst="wedgeRoundRectCallout">
            <a:avLst>
              <a:gd name="adj1" fmla="val -151450"/>
              <a:gd name="adj2" fmla="val 254630"/>
              <a:gd name="adj3" fmla="val 16667"/>
            </a:avLst>
          </a:prstGeom>
          <a:solidFill>
            <a:srgbClr xmlns:mc="http://schemas.openxmlformats.org/markup-compatibility/2006" xmlns:a14="http://schemas.microsoft.com/office/drawing/2010/main" val="FF5050" mc:Ignorable="">
              <a:alpha val="23921"/>
            </a:srgbClr>
          </a:solidFill>
          <a:ln w="12700" algn="ctr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1400" dirty="0" smtClean="0"/>
              <a:t>Face-to-Face</a:t>
            </a:r>
            <a:endParaRPr lang="en-US" altLang="ko-KR" sz="1400" dirty="0"/>
          </a:p>
        </p:txBody>
      </p:sp>
      <p:sp>
        <p:nvSpPr>
          <p:cNvPr id="5" name="AutoShape 385"/>
          <p:cNvSpPr>
            <a:spLocks noChangeArrowheads="1"/>
          </p:cNvSpPr>
          <p:nvPr/>
        </p:nvSpPr>
        <p:spPr bwMode="auto">
          <a:xfrm>
            <a:off x="7086600" y="1090972"/>
            <a:ext cx="1728787" cy="685800"/>
          </a:xfrm>
          <a:prstGeom prst="wedgeRoundRectCallout">
            <a:avLst>
              <a:gd name="adj1" fmla="val -154757"/>
              <a:gd name="adj2" fmla="val 373379"/>
              <a:gd name="adj3" fmla="val 16667"/>
            </a:avLst>
          </a:prstGeom>
          <a:solidFill>
            <a:srgbClr xmlns:mc="http://schemas.openxmlformats.org/markup-compatibility/2006" xmlns:a14="http://schemas.microsoft.com/office/drawing/2010/main" val="FF5050" mc:Ignorable="">
              <a:alpha val="23921"/>
            </a:srgbClr>
          </a:solidFill>
          <a:ln w="12700" algn="ctr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1400" dirty="0" smtClean="0"/>
              <a:t>Face-to-Back</a:t>
            </a:r>
            <a:endParaRPr lang="en-US" altLang="ko-KR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14325" y="5400675"/>
            <a:ext cx="2443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Processor layer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4325" y="3967153"/>
            <a:ext cx="2443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/>
              <a:t>Memory </a:t>
            </a:r>
          </a:p>
          <a:p>
            <a:pPr>
              <a:spcBef>
                <a:spcPts val="0"/>
              </a:spcBef>
            </a:pPr>
            <a:r>
              <a:rPr lang="en-US" altLang="ko-KR" dirty="0" smtClean="0"/>
              <a:t>controller</a:t>
            </a:r>
          </a:p>
          <a:p>
            <a:pPr>
              <a:spcBef>
                <a:spcPts val="0"/>
              </a:spcBef>
            </a:pPr>
            <a:r>
              <a:rPr lang="en-US" altLang="ko-KR" dirty="0" smtClean="0"/>
              <a:t>layer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4325" y="2280337"/>
            <a:ext cx="2443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/>
              <a:t>N layers</a:t>
            </a:r>
          </a:p>
          <a:p>
            <a:pPr>
              <a:spcBef>
                <a:spcPts val="0"/>
              </a:spcBef>
            </a:pPr>
            <a:r>
              <a:rPr lang="en-US" altLang="ko-KR" dirty="0" smtClean="0"/>
              <a:t>of DRAM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55515" y="5500721"/>
            <a:ext cx="2443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One L2 </a:t>
            </a:r>
            <a:r>
              <a:rPr lang="en-US" altLang="ko-KR" dirty="0" err="1" smtClean="0"/>
              <a:t>subbank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55515" y="4675016"/>
            <a:ext cx="3076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One </a:t>
            </a:r>
            <a:r>
              <a:rPr lang="en-US" altLang="ko-KR" dirty="0" err="1" smtClean="0"/>
              <a:t>subbank</a:t>
            </a:r>
            <a:r>
              <a:rPr lang="en-US" altLang="ko-KR" dirty="0" smtClean="0"/>
              <a:t> of MSHR and write-back buffer</a:t>
            </a:r>
            <a:endParaRPr lang="ko-KR" alt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5414963" y="5172076"/>
            <a:ext cx="757237" cy="414366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5372099" y="4152860"/>
            <a:ext cx="800101" cy="642542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Oval 17"/>
          <p:cNvSpPr/>
          <p:nvPr/>
        </p:nvSpPr>
        <p:spPr bwMode="auto">
          <a:xfrm rot="1103926">
            <a:off x="3822415" y="4756099"/>
            <a:ext cx="1671638" cy="287322"/>
          </a:xfrm>
          <a:prstGeom prst="ellipse">
            <a:avLst/>
          </a:prstGeom>
          <a:noFill/>
          <a:ln w="254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 rot="1103926">
            <a:off x="3760495" y="3722595"/>
            <a:ext cx="1671638" cy="287322"/>
          </a:xfrm>
          <a:prstGeom prst="ellipse">
            <a:avLst/>
          </a:prstGeom>
          <a:noFill/>
          <a:ln w="254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79067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/>
      <p:bldP spid="9" grpId="0"/>
      <p:bldP spid="10" grpId="0"/>
      <p:bldP spid="11" grpId="0"/>
      <p:bldP spid="14" grpId="0"/>
      <p:bldP spid="18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50" charset="-127"/>
              </a:rPr>
              <a:t>DRAM Design Issues in SMART-3D</a:t>
            </a:r>
          </a:p>
        </p:txBody>
      </p:sp>
      <p:pic>
        <p:nvPicPr>
          <p:cNvPr id="382983" name="Picture 7" descr="dram_angle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19193"/>
            <a:ext cx="8229600" cy="40879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382984" name="Text Box 8"/>
          <p:cNvSpPr txBox="1">
            <a:spLocks noChangeArrowheads="1"/>
          </p:cNvSpPr>
          <p:nvPr/>
        </p:nvSpPr>
        <p:spPr bwMode="auto">
          <a:xfrm>
            <a:off x="457200" y="1819275"/>
            <a:ext cx="25304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b="0" dirty="0">
                <a:ea typeface="굴림" pitchFamily="50" charset="-127"/>
              </a:rPr>
              <a:t>256Mb DRAM array</a:t>
            </a:r>
          </a:p>
          <a:p>
            <a:pPr>
              <a:spcBef>
                <a:spcPts val="0"/>
              </a:spcBef>
            </a:pPr>
            <a:r>
              <a:rPr lang="en-US" altLang="ko-KR" b="0" dirty="0">
                <a:ea typeface="굴림" pitchFamily="50" charset="-127"/>
              </a:rPr>
              <a:t>per tile</a:t>
            </a:r>
          </a:p>
        </p:txBody>
      </p:sp>
      <p:sp>
        <p:nvSpPr>
          <p:cNvPr id="382985" name="Text Box 9"/>
          <p:cNvSpPr txBox="1">
            <a:spLocks noChangeArrowheads="1"/>
          </p:cNvSpPr>
          <p:nvPr/>
        </p:nvSpPr>
        <p:spPr bwMode="auto">
          <a:xfrm>
            <a:off x="1042988" y="5445125"/>
            <a:ext cx="13731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b="0" dirty="0">
                <a:ea typeface="굴림" pitchFamily="50" charset="-127"/>
              </a:rPr>
              <a:t>256 TSVs</a:t>
            </a:r>
          </a:p>
          <a:p>
            <a:pPr>
              <a:spcBef>
                <a:spcPts val="0"/>
              </a:spcBef>
            </a:pPr>
            <a:r>
              <a:rPr lang="en-US" altLang="ko-KR" b="0" dirty="0">
                <a:ea typeface="굴림" pitchFamily="50" charset="-127"/>
              </a:rPr>
              <a:t>per tile</a:t>
            </a:r>
          </a:p>
        </p:txBody>
      </p:sp>
      <p:sp>
        <p:nvSpPr>
          <p:cNvPr id="382986" name="Line 10"/>
          <p:cNvSpPr>
            <a:spLocks noChangeShapeType="1"/>
          </p:cNvSpPr>
          <p:nvPr/>
        </p:nvSpPr>
        <p:spPr bwMode="auto">
          <a:xfrm>
            <a:off x="1476375" y="2460625"/>
            <a:ext cx="179388" cy="608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82987" name="Line 11"/>
          <p:cNvSpPr>
            <a:spLocks noChangeShapeType="1"/>
          </p:cNvSpPr>
          <p:nvPr/>
        </p:nvSpPr>
        <p:spPr bwMode="auto">
          <a:xfrm flipV="1">
            <a:off x="2159000" y="5265738"/>
            <a:ext cx="36036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82988" name="Line 12"/>
          <p:cNvSpPr>
            <a:spLocks noChangeShapeType="1"/>
          </p:cNvSpPr>
          <p:nvPr/>
        </p:nvSpPr>
        <p:spPr bwMode="auto">
          <a:xfrm flipV="1">
            <a:off x="2159000" y="5200650"/>
            <a:ext cx="223838" cy="352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82989" name="Text Box 13"/>
          <p:cNvSpPr txBox="1">
            <a:spLocks noChangeArrowheads="1"/>
          </p:cNvSpPr>
          <p:nvPr/>
        </p:nvSpPr>
        <p:spPr bwMode="auto">
          <a:xfrm>
            <a:off x="1827196" y="5811314"/>
            <a:ext cx="4140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a typeface="굴림" pitchFamily="50" charset="-127"/>
              </a:rPr>
              <a:t>128 array </a:t>
            </a: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a typeface="굴림" pitchFamily="50" charset="-127"/>
              </a:rPr>
              <a:t>(= one </a:t>
            </a:r>
            <a:r>
              <a:rPr lang="en-US" altLang="ko-KR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a typeface="굴림" pitchFamily="50" charset="-127"/>
              </a:rPr>
              <a:t>bank) </a:t>
            </a:r>
            <a:endParaRPr lang="en-US" altLang="ko-KR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  <a:ea typeface="굴림" pitchFamily="50" charset="-127"/>
            </a:endParaRPr>
          </a:p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a typeface="굴림" pitchFamily="50" charset="-127"/>
              </a:rPr>
              <a:t>lookup </a:t>
            </a:r>
            <a:r>
              <a:rPr lang="en-US" altLang="ko-KR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a typeface="굴림" pitchFamily="50" charset="-127"/>
              </a:rPr>
              <a:t>per </a:t>
            </a:r>
            <a:r>
              <a:rPr lang="en-US" altLang="ko-KR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a typeface="굴림" pitchFamily="50" charset="-127"/>
              </a:rPr>
              <a:t>row buffer miss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5804807" y="1502228"/>
            <a:ext cx="718457" cy="720000"/>
          </a:xfrm>
          <a:prstGeom prst="round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D9AB2A" mc:Ignorable=""/>
              </a:gs>
              <a:gs pos="50000">
                <a:srgbClr xmlns:mc="http://schemas.openxmlformats.org/markup-compatibility/2006" xmlns:a14="http://schemas.microsoft.com/office/drawing/2010/main" val="D9AC29" mc:Ignorable="">
                  <a:alpha val="50000"/>
                </a:srgbClr>
              </a:gs>
              <a:gs pos="100000">
                <a:srgbClr xmlns:mc="http://schemas.openxmlformats.org/markup-compatibility/2006" xmlns:a14="http://schemas.microsoft.com/office/drawing/2010/main" val="D9AC29" mc:Ignorable="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716486" y="1662173"/>
            <a:ext cx="19599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ko-KR" b="0" dirty="0">
                <a:ea typeface="굴림" pitchFamily="50" charset="-127"/>
              </a:rPr>
              <a:t>256Mb </a:t>
            </a:r>
            <a:r>
              <a:rPr lang="en-US" altLang="ko-KR" b="0" dirty="0" smtClean="0">
                <a:ea typeface="굴림" pitchFamily="50" charset="-127"/>
              </a:rPr>
              <a:t>array</a:t>
            </a:r>
            <a:endParaRPr lang="en-US" altLang="ko-KR" b="0" dirty="0">
              <a:ea typeface="굴림" pitchFamily="50" charset="-127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04807" y="2289181"/>
            <a:ext cx="718457" cy="108000"/>
          </a:xfrm>
          <a:prstGeom prst="round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D9AB2A" mc:Ignorable=""/>
              </a:gs>
              <a:gs pos="50000">
                <a:srgbClr xmlns:mc="http://schemas.openxmlformats.org/markup-compatibility/2006" xmlns:a14="http://schemas.microsoft.com/office/drawing/2010/main" val="D9AC29" mc:Ignorable="">
                  <a:alpha val="50000"/>
                </a:srgbClr>
              </a:gs>
              <a:gs pos="100000">
                <a:srgbClr xmlns:mc="http://schemas.openxmlformats.org/markup-compatibility/2006" xmlns:a14="http://schemas.microsoft.com/office/drawing/2010/main" val="D9AC29" mc:Ignorable="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716486" y="2143126"/>
            <a:ext cx="19599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ko-KR" b="0" dirty="0" smtClean="0">
                <a:ea typeface="굴림" pitchFamily="50" charset="-127"/>
              </a:rPr>
              <a:t>2KB row buffer</a:t>
            </a:r>
            <a:endParaRPr lang="en-US" altLang="ko-KR" b="0" dirty="0">
              <a:ea typeface="굴림" pitchFamily="50" charset="-127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5816120" y="2588197"/>
            <a:ext cx="108000" cy="108000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8DB3F6" mc:Ignorable="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415264" y="2588197"/>
            <a:ext cx="108000" cy="108000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8DB3F6" mc:Ignorable="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015835" y="2588197"/>
            <a:ext cx="108000" cy="108000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8DB3F6" mc:Ignorable="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215550" y="2588197"/>
            <a:ext cx="108000" cy="108000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8DB3F6" mc:Ignorable="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716485" y="2442142"/>
            <a:ext cx="19599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ko-KR" b="0" dirty="0" smtClean="0">
                <a:ea typeface="굴림" pitchFamily="50" charset="-127"/>
              </a:rPr>
              <a:t>256 TSVs</a:t>
            </a:r>
            <a:endParaRPr lang="en-US" altLang="ko-KR" b="0" dirty="0">
              <a:ea typeface="굴림" pitchFamily="50" charset="-127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4751614" y="1600200"/>
            <a:ext cx="971550" cy="796982"/>
          </a:xfrm>
          <a:prstGeom prst="line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4841421" y="2543236"/>
            <a:ext cx="881743" cy="152961"/>
          </a:xfrm>
          <a:prstGeom prst="line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7896154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50" charset="-127"/>
              </a:rPr>
              <a:t>DRAM Design Issues in SMART-3D</a:t>
            </a:r>
          </a:p>
        </p:txBody>
      </p:sp>
      <p:pic>
        <p:nvPicPr>
          <p:cNvPr id="395269" name="Picture 5" descr="dram_angle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19193"/>
            <a:ext cx="8229600" cy="40879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395270" name="Text Box 6"/>
          <p:cNvSpPr txBox="1">
            <a:spLocks noChangeArrowheads="1"/>
          </p:cNvSpPr>
          <p:nvPr/>
        </p:nvSpPr>
        <p:spPr bwMode="auto">
          <a:xfrm>
            <a:off x="457200" y="1819275"/>
            <a:ext cx="25304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b="0" dirty="0">
                <a:ea typeface="굴림" pitchFamily="50" charset="-127"/>
              </a:rPr>
              <a:t>256Mb DRAM array</a:t>
            </a:r>
          </a:p>
          <a:p>
            <a:pPr>
              <a:spcBef>
                <a:spcPts val="0"/>
              </a:spcBef>
            </a:pPr>
            <a:r>
              <a:rPr lang="en-US" altLang="ko-KR" b="0" dirty="0">
                <a:ea typeface="굴림" pitchFamily="50" charset="-127"/>
              </a:rPr>
              <a:t>per tile</a:t>
            </a:r>
          </a:p>
        </p:txBody>
      </p:sp>
      <p:sp>
        <p:nvSpPr>
          <p:cNvPr id="395271" name="Text Box 7"/>
          <p:cNvSpPr txBox="1">
            <a:spLocks noChangeArrowheads="1"/>
          </p:cNvSpPr>
          <p:nvPr/>
        </p:nvSpPr>
        <p:spPr bwMode="auto">
          <a:xfrm>
            <a:off x="1042988" y="5445125"/>
            <a:ext cx="13731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b="0" dirty="0">
                <a:ea typeface="굴림" pitchFamily="50" charset="-127"/>
              </a:rPr>
              <a:t>256 TSVs</a:t>
            </a:r>
          </a:p>
          <a:p>
            <a:pPr>
              <a:spcBef>
                <a:spcPts val="0"/>
              </a:spcBef>
            </a:pPr>
            <a:r>
              <a:rPr lang="en-US" altLang="ko-KR" b="0" dirty="0">
                <a:ea typeface="굴림" pitchFamily="50" charset="-127"/>
              </a:rPr>
              <a:t>per tile</a:t>
            </a:r>
          </a:p>
        </p:txBody>
      </p:sp>
      <p:sp>
        <p:nvSpPr>
          <p:cNvPr id="395272" name="Line 8"/>
          <p:cNvSpPr>
            <a:spLocks noChangeShapeType="1"/>
          </p:cNvSpPr>
          <p:nvPr/>
        </p:nvSpPr>
        <p:spPr bwMode="auto">
          <a:xfrm>
            <a:off x="1476375" y="2460625"/>
            <a:ext cx="179388" cy="608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95273" name="Line 9"/>
          <p:cNvSpPr>
            <a:spLocks noChangeShapeType="1"/>
          </p:cNvSpPr>
          <p:nvPr/>
        </p:nvSpPr>
        <p:spPr bwMode="auto">
          <a:xfrm flipV="1">
            <a:off x="2159000" y="5265738"/>
            <a:ext cx="36036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95274" name="Line 10"/>
          <p:cNvSpPr>
            <a:spLocks noChangeShapeType="1"/>
          </p:cNvSpPr>
          <p:nvPr/>
        </p:nvSpPr>
        <p:spPr bwMode="auto">
          <a:xfrm flipV="1">
            <a:off x="2159000" y="5200650"/>
            <a:ext cx="223838" cy="352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95276" name="Line 12"/>
          <p:cNvSpPr>
            <a:spLocks noChangeShapeType="1"/>
          </p:cNvSpPr>
          <p:nvPr/>
        </p:nvSpPr>
        <p:spPr bwMode="auto">
          <a:xfrm flipV="1">
            <a:off x="5076825" y="5200650"/>
            <a:ext cx="503238" cy="606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95277" name="Text Box 13"/>
          <p:cNvSpPr txBox="1">
            <a:spLocks noChangeArrowheads="1"/>
          </p:cNvSpPr>
          <p:nvPr/>
        </p:nvSpPr>
        <p:spPr bwMode="auto">
          <a:xfrm>
            <a:off x="4032250" y="5791200"/>
            <a:ext cx="20526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b="0" dirty="0">
                <a:ea typeface="굴림" pitchFamily="50" charset="-127"/>
              </a:rPr>
              <a:t>32k Shared TSVs</a:t>
            </a:r>
          </a:p>
        </p:txBody>
      </p:sp>
      <p:sp>
        <p:nvSpPr>
          <p:cNvPr id="395278" name="Text Box 14"/>
          <p:cNvSpPr txBox="1">
            <a:spLocks noChangeArrowheads="1"/>
          </p:cNvSpPr>
          <p:nvPr/>
        </p:nvSpPr>
        <p:spPr bwMode="auto">
          <a:xfrm>
            <a:off x="5442159" y="5692779"/>
            <a:ext cx="370184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a typeface="굴림" pitchFamily="50" charset="-127"/>
              </a:rPr>
              <a:t>Two </a:t>
            </a: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a typeface="굴림" pitchFamily="50" charset="-127"/>
              </a:rPr>
              <a:t>array (= one bank) </a:t>
            </a:r>
          </a:p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a typeface="굴림" pitchFamily="50" charset="-127"/>
              </a:rPr>
              <a:t>lookup per </a:t>
            </a:r>
            <a:r>
              <a:rPr lang="en-US" altLang="ko-KR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a typeface="굴림" pitchFamily="50" charset="-127"/>
              </a:rPr>
              <a:t>row buffer miss</a:t>
            </a:r>
          </a:p>
        </p:txBody>
      </p:sp>
    </p:spTree>
    <p:extLst>
      <p:ext uri="{BB962C8B-B14F-4D97-AF65-F5344CB8AC3E}">
        <p14:creationId xmlns:p14="http://schemas.microsoft.com/office/powerpoint/2010/main" val="13875647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50" charset="-127"/>
              </a:rPr>
              <a:t>DRAM Design Issues in SMART-3D</a:t>
            </a:r>
          </a:p>
        </p:txBody>
      </p:sp>
      <p:pic>
        <p:nvPicPr>
          <p:cNvPr id="398341" name="Picture 5" descr="dram_angle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19193"/>
            <a:ext cx="8229600" cy="40879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398342" name="Text Box 6"/>
          <p:cNvSpPr txBox="1">
            <a:spLocks noChangeArrowheads="1"/>
          </p:cNvSpPr>
          <p:nvPr/>
        </p:nvSpPr>
        <p:spPr bwMode="auto">
          <a:xfrm>
            <a:off x="457200" y="1819275"/>
            <a:ext cx="25304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b="0" dirty="0">
                <a:ea typeface="굴림" pitchFamily="50" charset="-127"/>
              </a:rPr>
              <a:t>256Mb DRAM array</a:t>
            </a:r>
          </a:p>
          <a:p>
            <a:pPr>
              <a:spcBef>
                <a:spcPts val="0"/>
              </a:spcBef>
            </a:pPr>
            <a:r>
              <a:rPr lang="en-US" altLang="ko-KR" b="0" dirty="0">
                <a:ea typeface="굴림" pitchFamily="50" charset="-127"/>
              </a:rPr>
              <a:t>per tile</a:t>
            </a:r>
          </a:p>
        </p:txBody>
      </p:sp>
      <p:sp>
        <p:nvSpPr>
          <p:cNvPr id="398344" name="Line 8"/>
          <p:cNvSpPr>
            <a:spLocks noChangeShapeType="1"/>
          </p:cNvSpPr>
          <p:nvPr/>
        </p:nvSpPr>
        <p:spPr bwMode="auto">
          <a:xfrm>
            <a:off x="1476375" y="2460625"/>
            <a:ext cx="179388" cy="608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98345" name="Line 9"/>
          <p:cNvSpPr>
            <a:spLocks noChangeShapeType="1"/>
          </p:cNvSpPr>
          <p:nvPr/>
        </p:nvSpPr>
        <p:spPr bwMode="auto">
          <a:xfrm flipV="1">
            <a:off x="2159000" y="5265738"/>
            <a:ext cx="36036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98346" name="Line 10"/>
          <p:cNvSpPr>
            <a:spLocks noChangeShapeType="1"/>
          </p:cNvSpPr>
          <p:nvPr/>
        </p:nvSpPr>
        <p:spPr bwMode="auto">
          <a:xfrm flipV="1">
            <a:off x="2159000" y="5200650"/>
            <a:ext cx="223838" cy="352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98347" name="Text Box 11"/>
          <p:cNvSpPr txBox="1">
            <a:spLocks noChangeArrowheads="1"/>
          </p:cNvSpPr>
          <p:nvPr/>
        </p:nvSpPr>
        <p:spPr bwMode="auto">
          <a:xfrm>
            <a:off x="4032250" y="5791200"/>
            <a:ext cx="20526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b="0" dirty="0">
                <a:ea typeface="굴림" pitchFamily="50" charset="-127"/>
              </a:rPr>
              <a:t>32k Shared TSVs</a:t>
            </a:r>
          </a:p>
        </p:txBody>
      </p:sp>
      <p:sp>
        <p:nvSpPr>
          <p:cNvPr id="398348" name="Line 12"/>
          <p:cNvSpPr>
            <a:spLocks noChangeShapeType="1"/>
          </p:cNvSpPr>
          <p:nvPr/>
        </p:nvSpPr>
        <p:spPr bwMode="auto">
          <a:xfrm flipV="1">
            <a:off x="5076825" y="5200650"/>
            <a:ext cx="503238" cy="606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98349" name="Text Box 13"/>
          <p:cNvSpPr txBox="1">
            <a:spLocks noChangeArrowheads="1"/>
          </p:cNvSpPr>
          <p:nvPr/>
        </p:nvSpPr>
        <p:spPr bwMode="auto">
          <a:xfrm>
            <a:off x="6392863" y="5791200"/>
            <a:ext cx="22939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b="0" dirty="0">
                <a:ea typeface="굴림" pitchFamily="50" charset="-127"/>
              </a:rPr>
              <a:t>Folded DRAM layers</a:t>
            </a:r>
          </a:p>
        </p:txBody>
      </p:sp>
      <p:sp>
        <p:nvSpPr>
          <p:cNvPr id="398350" name="Text Box 14"/>
          <p:cNvSpPr txBox="1">
            <a:spLocks noChangeArrowheads="1"/>
          </p:cNvSpPr>
          <p:nvPr/>
        </p:nvSpPr>
        <p:spPr bwMode="auto">
          <a:xfrm>
            <a:off x="1042988" y="5445125"/>
            <a:ext cx="13731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b="0" dirty="0">
                <a:ea typeface="굴림" pitchFamily="50" charset="-127"/>
              </a:rPr>
              <a:t>256 </a:t>
            </a:r>
            <a:r>
              <a:rPr lang="en-US" altLang="ko-KR" b="0" dirty="0" err="1">
                <a:ea typeface="굴림" pitchFamily="50" charset="-127"/>
              </a:rPr>
              <a:t>TSVs</a:t>
            </a:r>
            <a:endParaRPr lang="en-US" altLang="ko-KR" b="0" dirty="0">
              <a:ea typeface="굴림" pitchFamily="50" charset="-127"/>
            </a:endParaRPr>
          </a:p>
          <a:p>
            <a:pPr>
              <a:spcBef>
                <a:spcPts val="0"/>
              </a:spcBef>
            </a:pPr>
            <a:r>
              <a:rPr lang="en-US" altLang="ko-KR" b="0" dirty="0">
                <a:ea typeface="굴림" pitchFamily="50" charset="-127"/>
              </a:rPr>
              <a:t>per tile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2686050" y="3429000"/>
            <a:ext cx="1445079" cy="1012371"/>
          </a:xfrm>
          <a:prstGeom prst="line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381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6702879" y="3820886"/>
            <a:ext cx="400050" cy="514350"/>
          </a:xfrm>
          <a:prstGeom prst="line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381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6702879" y="4335236"/>
            <a:ext cx="987878" cy="318407"/>
          </a:xfrm>
          <a:prstGeom prst="line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381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2686050" y="4441371"/>
            <a:ext cx="1959429" cy="824367"/>
          </a:xfrm>
          <a:prstGeom prst="line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381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7315957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Simulation Framework</a:t>
            </a:r>
            <a:endParaRPr lang="ko-KR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rtl="0" latinLnBrk="1"/>
            <a:r>
              <a:rPr lang="en-US" dirty="0" smtClean="0"/>
              <a:t>SESC simulator + Modified Cacti</a:t>
            </a:r>
          </a:p>
          <a:p>
            <a:pPr lvl="0" rtl="0" latinLnBrk="1"/>
            <a:endParaRPr lang="en-US" dirty="0" smtClean="0"/>
          </a:p>
          <a:p>
            <a:pPr lvl="0" latinLnBrk="1"/>
            <a:r>
              <a:rPr lang="en-US" dirty="0" smtClean="0"/>
              <a:t>42 applications from SPEC2006int, </a:t>
            </a:r>
            <a:r>
              <a:rPr lang="en-US" altLang="ko-KR" dirty="0" smtClean="0"/>
              <a:t>SPEC2006fp, </a:t>
            </a:r>
            <a:r>
              <a:rPr lang="en-US" dirty="0" smtClean="0"/>
              <a:t>Olden, NU-</a:t>
            </a:r>
            <a:r>
              <a:rPr lang="en-US" dirty="0" err="1" smtClean="0"/>
              <a:t>MineBench</a:t>
            </a:r>
            <a:endParaRPr lang="ko-KR" dirty="0"/>
          </a:p>
          <a:p>
            <a:pPr lvl="0" rtl="0" latinLnBrk="1"/>
            <a:endParaRPr lang="en-US" dirty="0" smtClean="0"/>
          </a:p>
          <a:p>
            <a:pPr lvl="0" rtl="0" latinLnBrk="1"/>
            <a:r>
              <a:rPr lang="en-US" dirty="0" smtClean="0"/>
              <a:t>3GHz, 4-wide, 14-stage </a:t>
            </a:r>
            <a:r>
              <a:rPr lang="en-US" dirty="0" err="1" smtClean="0"/>
              <a:t>OoO</a:t>
            </a:r>
            <a:r>
              <a:rPr lang="en-US" dirty="0" smtClean="0"/>
              <a:t> processor</a:t>
            </a:r>
          </a:p>
          <a:p>
            <a:pPr latinLnBrk="1"/>
            <a:r>
              <a:rPr lang="en-US" altLang="ko-KR" dirty="0" smtClean="0"/>
              <a:t>IL1</a:t>
            </a:r>
          </a:p>
          <a:p>
            <a:pPr lvl="1" latinLnBrk="1"/>
            <a:r>
              <a:rPr lang="en-US" altLang="ko-KR" dirty="0" smtClean="0"/>
              <a:t>2-way</a:t>
            </a:r>
            <a:r>
              <a:rPr lang="en-US" altLang="ko-KR" dirty="0"/>
              <a:t>, 64B line, 32KB, </a:t>
            </a:r>
            <a:r>
              <a:rPr lang="en-US" altLang="ko-KR" dirty="0" smtClean="0"/>
              <a:t>1-cycle latency</a:t>
            </a:r>
            <a:endParaRPr lang="ko-KR" dirty="0"/>
          </a:p>
          <a:p>
            <a:pPr lvl="0" rtl="0" latinLnBrk="1"/>
            <a:r>
              <a:rPr lang="en-US" altLang="ko-KR" dirty="0" smtClean="0"/>
              <a:t>DL1</a:t>
            </a:r>
          </a:p>
          <a:p>
            <a:pPr lvl="1" latinLnBrk="1"/>
            <a:r>
              <a:rPr lang="en-US" altLang="ko-KR" dirty="0" smtClean="0"/>
              <a:t>2-way, 64B line, 32KB, 2-cycle latency</a:t>
            </a:r>
            <a:endParaRPr lang="ko-KR" dirty="0"/>
          </a:p>
        </p:txBody>
      </p:sp>
    </p:spTree>
    <p:extLst>
      <p:ext uri="{BB962C8B-B14F-4D97-AF65-F5344CB8AC3E}">
        <p14:creationId xmlns:p14="http://schemas.microsoft.com/office/powerpoint/2010/main" val="203442585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3D Integration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ko-KR" dirty="0" smtClean="0"/>
              <a:t>Multiple layers </a:t>
            </a:r>
          </a:p>
          <a:p>
            <a:pPr lvl="1"/>
            <a:r>
              <a:rPr lang="en-US" altLang="ko-KR" dirty="0" smtClean="0"/>
              <a:t>Homogeneous tech.</a:t>
            </a:r>
          </a:p>
          <a:p>
            <a:pPr lvl="1"/>
            <a:r>
              <a:rPr lang="en-US" altLang="ko-KR" dirty="0" smtClean="0"/>
              <a:t>Heterogeneous tech.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1" y="1800000"/>
            <a:ext cx="7904161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" y="1800000"/>
            <a:ext cx="7890129" cy="54623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93" b="89925" l="6845" r="938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" y="1800000"/>
            <a:ext cx="7890129" cy="54623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87" b="89925" l="2412" r="981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" y="1800000"/>
            <a:ext cx="7890129" cy="546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622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Experimental Configurations</a:t>
            </a:r>
            <a:endParaRPr lang="ko-KR" alt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3675585"/>
              </p:ext>
            </p:extLst>
          </p:nvPr>
        </p:nvGraphicFramePr>
        <p:xfrm>
          <a:off x="327025" y="925901"/>
          <a:ext cx="8507413" cy="547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362623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F98C7A-897C-4A4C-85E2-E627942B3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C8B981-CAFF-4ADC-B941-311EBEC204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62D08E-584E-4426-BB4C-2131A85493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38CE3F-93FF-4DE8-8817-55AB65675E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73A0C1-D54B-44A8-A98B-A2174D5D7C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8A3438-0C4A-40B9-BB5F-D63CA4757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309FBB-6E3E-497E-8D96-9C9EA82E9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B57A23-B011-4DCB-ACD3-A94DC1AB80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F31336-94F1-4AF0-92E1-BEA8243638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9A27E16-C8D8-4D19-8300-97F6236C4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56CFFF-6B94-48AC-A44E-22D6FCB3C6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5B4B21-2D36-410D-A1DB-487BEBC50A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50" charset="-127"/>
              </a:rPr>
              <a:t>Single Core Results</a:t>
            </a:r>
            <a:endParaRPr lang="ko-KR" alt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6467511"/>
              </p:ext>
            </p:extLst>
          </p:nvPr>
        </p:nvGraphicFramePr>
        <p:xfrm>
          <a:off x="0" y="1445079"/>
          <a:ext cx="91440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02480" y="1209137"/>
            <a:ext cx="9089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1.40x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348958" y="1209137"/>
            <a:ext cx="9089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0.82x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423996" y="1209137"/>
            <a:ext cx="9089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1.25x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541898" y="1209137"/>
            <a:ext cx="9089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1.69x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788392" y="1209137"/>
            <a:ext cx="9089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2.14x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1846232" y="3849943"/>
            <a:ext cx="647749" cy="1224136"/>
          </a:xfrm>
          <a:prstGeom prst="ellipse">
            <a:avLst/>
          </a:prstGeom>
          <a:noFill/>
          <a:ln w="381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493981" y="3849943"/>
            <a:ext cx="647749" cy="1224136"/>
          </a:xfrm>
          <a:prstGeom prst="ellipse">
            <a:avLst/>
          </a:prstGeom>
          <a:noFill/>
          <a:ln w="381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141730" y="3849943"/>
            <a:ext cx="647749" cy="1224136"/>
          </a:xfrm>
          <a:prstGeom prst="ellipse">
            <a:avLst/>
          </a:prstGeom>
          <a:noFill/>
          <a:ln w="381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392626" y="3849943"/>
            <a:ext cx="647749" cy="1224136"/>
          </a:xfrm>
          <a:prstGeom prst="ellipse">
            <a:avLst/>
          </a:prstGeom>
          <a:noFill/>
          <a:ln w="381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040375" y="3849943"/>
            <a:ext cx="647749" cy="1224136"/>
          </a:xfrm>
          <a:prstGeom prst="ellipse">
            <a:avLst/>
          </a:prstGeom>
          <a:noFill/>
          <a:ln w="381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984268" y="3849943"/>
            <a:ext cx="647749" cy="1224136"/>
          </a:xfrm>
          <a:prstGeom prst="ellipse">
            <a:avLst/>
          </a:prstGeom>
          <a:noFill/>
          <a:ln w="381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020598" y="1209137"/>
            <a:ext cx="9089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2.83x</a:t>
            </a:r>
            <a:endParaRPr lang="en-US" altLang="ko-KR" b="1" dirty="0">
              <a:solidFill>
                <a:srgbClr xmlns:mc="http://schemas.openxmlformats.org/markup-compatibility/2006" xmlns:a14="http://schemas.microsoft.com/office/drawing/2010/main" val="FF000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굴림" pitchFamily="50" charset="-127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297219" y="3849943"/>
            <a:ext cx="647749" cy="1224136"/>
          </a:xfrm>
          <a:prstGeom prst="ellipse">
            <a:avLst/>
          </a:prstGeom>
          <a:noFill/>
          <a:ln w="381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771961" y="3849943"/>
            <a:ext cx="647749" cy="1224136"/>
          </a:xfrm>
          <a:prstGeom prst="ellipse">
            <a:avLst/>
          </a:prstGeom>
          <a:noFill/>
          <a:ln w="381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69511" y="5986463"/>
            <a:ext cx="3201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Bad spatial </a:t>
            </a: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locality</a:t>
            </a:r>
            <a:endParaRPr lang="ko-KR" altLang="en-US" dirty="0">
              <a:solidFill>
                <a:srgbClr xmlns:mc="http://schemas.openxmlformats.org/markup-compatibility/2006" xmlns:a14="http://schemas.microsoft.com/office/drawing/2010/main" val="FF000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293529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  <p:bldP spid="4" grpId="0"/>
      <p:bldP spid="6" grpId="0"/>
      <p:bldP spid="7" grpId="0"/>
      <p:bldP spid="8" grpId="0"/>
      <p:bldP spid="9" grpId="0"/>
      <p:bldP spid="2" grpId="0" uiExpand="1" animBg="1"/>
      <p:bldP spid="2" grpId="1" uiExpand="1" animBg="1"/>
      <p:bldP spid="10" grpId="0" uiExpand="1" animBg="1"/>
      <p:bldP spid="10" grpId="1" uiExpand="1" animBg="1"/>
      <p:bldP spid="11" grpId="0" uiExpand="1" animBg="1"/>
      <p:bldP spid="11" grpId="1" uiExpand="1" animBg="1"/>
      <p:bldP spid="12" grpId="0" uiExpand="1" animBg="1"/>
      <p:bldP spid="12" grpId="1" uiExpand="1" animBg="1"/>
      <p:bldP spid="13" grpId="0" uiExpand="1" animBg="1"/>
      <p:bldP spid="13" grpId="1" uiExpand="1" animBg="1"/>
      <p:bldP spid="14" grpId="0" uiExpand="1" animBg="1"/>
      <p:bldP spid="14" grpId="1" uiExpand="1" animBg="1"/>
      <p:bldP spid="15" grpId="0"/>
      <p:bldP spid="16" grpId="0" animBg="1"/>
      <p:bldP spid="16" grpId="1" animBg="1"/>
      <p:bldP spid="17" grpId="0" animBg="1"/>
      <p:bldP spid="17" grpId="1" animBg="1"/>
      <p:bldP spid="1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Dual-Core Results</a:t>
            </a:r>
            <a:endParaRPr lang="ko-KR" alt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4819867"/>
              </p:ext>
            </p:extLst>
          </p:nvPr>
        </p:nvGraphicFramePr>
        <p:xfrm>
          <a:off x="7495" y="1224642"/>
          <a:ext cx="9136505" cy="4934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40000" y="1816100"/>
            <a:ext cx="406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Baseline: 2D-Base (2MB)</a:t>
            </a:r>
            <a:endParaRPr lang="ko-KR" alt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19259" y="1082137"/>
            <a:ext cx="8667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1.96x</a:t>
            </a:r>
            <a:endParaRPr lang="en-US" altLang="ko-KR" b="1" dirty="0">
              <a:solidFill>
                <a:srgbClr xmlns:mc="http://schemas.openxmlformats.org/markup-compatibility/2006" xmlns:a14="http://schemas.microsoft.com/office/drawing/2010/main" val="FF000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굴림" pitchFamily="50" charset="-127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594815" y="1074711"/>
            <a:ext cx="8667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2.31x</a:t>
            </a:r>
            <a:endParaRPr lang="en-US" altLang="ko-KR" b="1" dirty="0">
              <a:solidFill>
                <a:srgbClr xmlns:mc="http://schemas.openxmlformats.org/markup-compatibility/2006" xmlns:a14="http://schemas.microsoft.com/office/drawing/2010/main" val="FF000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굴림" pitchFamily="50" charset="-127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584675" y="1097474"/>
            <a:ext cx="8667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2.40x</a:t>
            </a:r>
            <a:endParaRPr lang="en-US" altLang="ko-KR" b="1" dirty="0">
              <a:solidFill>
                <a:srgbClr xmlns:mc="http://schemas.openxmlformats.org/markup-compatibility/2006" xmlns:a14="http://schemas.microsoft.com/office/drawing/2010/main" val="FF000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굴림" pitchFamily="50" charset="-127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460232" y="1082137"/>
            <a:ext cx="8667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3.12x</a:t>
            </a:r>
            <a:endParaRPr lang="en-US" altLang="ko-KR" b="1" dirty="0">
              <a:solidFill>
                <a:srgbClr xmlns:mc="http://schemas.openxmlformats.org/markup-compatibility/2006" xmlns:a14="http://schemas.microsoft.com/office/drawing/2010/main" val="FF0000" mc:Ignorable="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595810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Energy Trade-Off</a:t>
            </a:r>
            <a:endParaRPr lang="ko-KR" alt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587529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2674396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06203F-2DC9-44EB-A66B-4DFB16F329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1F06203F-2DC9-44EB-A66B-4DFB16F329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1F06203F-2DC9-44EB-A66B-4DFB16F329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1F06203F-2DC9-44EB-A66B-4DFB16F329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21448B-E90B-432F-9C74-1E075B518E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5F21448B-E90B-432F-9C74-1E075B518E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5F21448B-E90B-432F-9C74-1E075B518E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5F21448B-E90B-432F-9C74-1E075B518E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4BB313-71A9-4702-A2CA-7D06DDED7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064BB313-71A9-4702-A2CA-7D06DDED76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064BB313-71A9-4702-A2CA-7D06DDED7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064BB313-71A9-4702-A2CA-7D06DDED7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C9A863-67A4-48F7-9235-439878680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graphicEl>
                                              <a:dgm id="{5EC9A863-67A4-48F7-9235-439878680B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5EC9A863-67A4-48F7-9235-439878680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5EC9A863-67A4-48F7-9235-439878680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 bwMode="auto">
          <a:xfrm>
            <a:off x="3131840" y="4341726"/>
            <a:ext cx="2880000" cy="1800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Why do we save energy in DRAM?</a:t>
            </a:r>
            <a:endParaRPr lang="ko-KR" alt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131840" y="1292992"/>
            <a:ext cx="2880000" cy="2880000"/>
          </a:xfrm>
          <a:prstGeom prst="rect">
            <a:avLst/>
          </a:prstGeom>
          <a:gradFill flip="none" rotWithShape="1">
            <a:gsLst>
              <a:gs pos="50000">
                <a:srgbClr xmlns:mc="http://schemas.openxmlformats.org/markup-compatibility/2006" xmlns:a14="http://schemas.microsoft.com/office/drawing/2010/main" val="0070C0" mc:Ignorable="">
                  <a:alpha val="65000"/>
                </a:srgbClr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rgbClr xmlns:mc="http://schemas.openxmlformats.org/markup-compatibility/2006" xmlns:a14="http://schemas.microsoft.com/office/drawing/2010/main" val="0070C0" mc:Ignorable=""/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Conventional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 smtClean="0">
                <a:solidFill>
                  <a:schemeClr val="bg1"/>
                </a:solidFill>
              </a:rPr>
              <a:t>3D </a:t>
            </a:r>
            <a:r>
              <a:rPr kumimoji="0" lang="en-US" altLang="ko-KR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DRAM</a:t>
            </a:r>
            <a:endParaRPr kumimoji="0" lang="ko-KR" altLang="en-US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" name="Trapezoid 5"/>
          <p:cNvSpPr/>
          <p:nvPr/>
        </p:nvSpPr>
        <p:spPr bwMode="auto">
          <a:xfrm rot="16200000">
            <a:off x="1367816" y="2516968"/>
            <a:ext cx="2880000" cy="432048"/>
          </a:xfrm>
          <a:prstGeom prst="trapezoid">
            <a:avLst>
              <a:gd name="adj" fmla="val 53456"/>
            </a:avLst>
          </a:prstGeom>
          <a:solidFill>
            <a:srgbClr xmlns:mc="http://schemas.openxmlformats.org/markup-compatibility/2006" xmlns:a14="http://schemas.microsoft.com/office/drawing/2010/main" val="0070C0" mc:Ignorable="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rapezoid 6"/>
          <p:cNvSpPr/>
          <p:nvPr/>
        </p:nvSpPr>
        <p:spPr bwMode="auto">
          <a:xfrm rot="10800000">
            <a:off x="3131840" y="4665741"/>
            <a:ext cx="2880000" cy="432048"/>
          </a:xfrm>
          <a:prstGeom prst="trapezoid">
            <a:avLst>
              <a:gd name="adj" fmla="val 53456"/>
            </a:avLst>
          </a:prstGeom>
          <a:solidFill>
            <a:srgbClr xmlns:mc="http://schemas.openxmlformats.org/markup-compatibility/2006" xmlns:a14="http://schemas.microsoft.com/office/drawing/2010/main" val="0070C0" mc:Ignorable="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131839" y="4341726"/>
            <a:ext cx="2880000" cy="180000"/>
          </a:xfrm>
          <a:prstGeom prst="roundRect">
            <a:avLst/>
          </a:prstGeom>
          <a:solidFill>
            <a:srgbClr xmlns:mc="http://schemas.openxmlformats.org/markup-compatibility/2006" xmlns:a14="http://schemas.microsoft.com/office/drawing/2010/main" val="00B050" mc:Ignorable="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131840" y="4341706"/>
            <a:ext cx="360000" cy="180000"/>
          </a:xfrm>
          <a:prstGeom prst="roundRect">
            <a:avLst/>
          </a:prstGeom>
          <a:solidFill>
            <a:srgbClr xmlns:mc="http://schemas.openxmlformats.org/markup-compatibility/2006" xmlns:a14="http://schemas.microsoft.com/office/drawing/2010/main" val="00B050" mc:Ignorable="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491840" y="4341706"/>
            <a:ext cx="360000" cy="180000"/>
          </a:xfrm>
          <a:prstGeom prst="roundRect">
            <a:avLst/>
          </a:prstGeom>
          <a:solidFill>
            <a:srgbClr xmlns:mc="http://schemas.openxmlformats.org/markup-compatibility/2006" xmlns:a14="http://schemas.microsoft.com/office/drawing/2010/main" val="00B050" mc:Ignorable="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851840" y="4341726"/>
            <a:ext cx="360000" cy="180000"/>
          </a:xfrm>
          <a:prstGeom prst="roundRect">
            <a:avLst/>
          </a:prstGeom>
          <a:solidFill>
            <a:srgbClr xmlns:mc="http://schemas.openxmlformats.org/markup-compatibility/2006" xmlns:a14="http://schemas.microsoft.com/office/drawing/2010/main" val="00B050" mc:Ignorable="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211840" y="4341706"/>
            <a:ext cx="360000" cy="180000"/>
          </a:xfrm>
          <a:prstGeom prst="roundRect">
            <a:avLst/>
          </a:prstGeom>
          <a:solidFill>
            <a:srgbClr xmlns:mc="http://schemas.openxmlformats.org/markup-compatibility/2006" xmlns:a14="http://schemas.microsoft.com/office/drawing/2010/main" val="00B050" mc:Ignorable="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131680" y="4341726"/>
            <a:ext cx="2880000" cy="180000"/>
          </a:xfrm>
          <a:prstGeom prst="roundRect">
            <a:avLst/>
          </a:prstGeom>
          <a:solidFill>
            <a:srgbClr xmlns:mc="http://schemas.openxmlformats.org/markup-compatibility/2006" xmlns:a14="http://schemas.microsoft.com/office/drawing/2010/main" val="7030A0" mc:Ignorable="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131681" y="4341706"/>
            <a:ext cx="360000" cy="180000"/>
          </a:xfrm>
          <a:prstGeom prst="roundRect">
            <a:avLst/>
          </a:prstGeom>
          <a:solidFill>
            <a:srgbClr xmlns:mc="http://schemas.openxmlformats.org/markup-compatibility/2006" xmlns:a14="http://schemas.microsoft.com/office/drawing/2010/main" val="7030A0" mc:Ignorable="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3491681" y="4341706"/>
            <a:ext cx="360000" cy="180000"/>
          </a:xfrm>
          <a:prstGeom prst="roundRect">
            <a:avLst/>
          </a:prstGeom>
          <a:solidFill>
            <a:srgbClr xmlns:mc="http://schemas.openxmlformats.org/markup-compatibility/2006" xmlns:a14="http://schemas.microsoft.com/office/drawing/2010/main" val="7030A0" mc:Ignorable="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300031" y="3009557"/>
            <a:ext cx="2700300" cy="2844292"/>
            <a:chOff x="6300191" y="3681027"/>
            <a:chExt cx="2700300" cy="2844292"/>
          </a:xfrm>
        </p:grpSpPr>
        <p:sp>
          <p:nvSpPr>
            <p:cNvPr id="20" name="Right Arrow 19"/>
            <p:cNvSpPr/>
            <p:nvPr/>
          </p:nvSpPr>
          <p:spPr bwMode="auto">
            <a:xfrm rot="10800000">
              <a:off x="6300191" y="3681027"/>
              <a:ext cx="2700300" cy="2844292"/>
            </a:xfrm>
            <a:prstGeom prst="rightArrow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xmlns:mc="http://schemas.openxmlformats.org/markup-compatibility/2006" xmlns:a14="http://schemas.microsoft.com/office/drawing/2010/main" val="0070C0" mc:Ignorable="">
                    <a:alpha val="50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24228" y="4595341"/>
              <a:ext cx="21962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ko-KR" sz="2000" b="1" dirty="0" smtClean="0">
                  <a:solidFill>
                    <a:srgbClr xmlns:mc="http://schemas.openxmlformats.org/markup-compatibility/2006" xmlns:a14="http://schemas.microsoft.com/office/drawing/2010/main" val="002060" mc:Ignorable="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Row Buffer</a:t>
              </a:r>
            </a:p>
            <a:p>
              <a:pPr>
                <a:spcBef>
                  <a:spcPts val="0"/>
                </a:spcBef>
              </a:pPr>
              <a:r>
                <a:rPr lang="en-US" altLang="ko-KR" sz="2000" b="1" dirty="0" smtClean="0">
                  <a:solidFill>
                    <a:srgbClr xmlns:mc="http://schemas.openxmlformats.org/markup-compatibility/2006" xmlns:a14="http://schemas.microsoft.com/office/drawing/2010/main" val="002060" mc:Ignorable="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Hit rate ~ 50%</a:t>
              </a:r>
            </a:p>
            <a:p>
              <a:pPr>
                <a:spcBef>
                  <a:spcPts val="0"/>
                </a:spcBef>
              </a:pPr>
              <a:r>
                <a:rPr lang="en-US" altLang="ko-KR" sz="2000" b="1" dirty="0" smtClean="0">
                  <a:solidFill>
                    <a:srgbClr xmlns:mc="http://schemas.openxmlformats.org/markup-compatibility/2006" xmlns:a14="http://schemas.microsoft.com/office/drawing/2010/main" val="002060" mc:Ignorable="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Capacity &lt;&lt; L2$</a:t>
              </a:r>
              <a:endParaRPr lang="ko-KR" altLang="en-US" sz="2000" b="1" dirty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22" name="Rounded Rectangle 21"/>
          <p:cNvSpPr/>
          <p:nvPr/>
        </p:nvSpPr>
        <p:spPr bwMode="auto">
          <a:xfrm>
            <a:off x="402249" y="6214164"/>
            <a:ext cx="360000" cy="180000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4793" y="6104109"/>
            <a:ext cx="2016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One cache line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3067" y="994966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</a:rPr>
              <a:t>0x0000 0000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3067" y="1210311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</a:rPr>
              <a:t>0x0000 0040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3067" y="1425656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7030A0" mc:Ignorable=""/>
                </a:solidFill>
              </a:rPr>
              <a:t>0x1000 0000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3067" y="1641001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7030A0" mc:Ignorable=""/>
                </a:solidFill>
              </a:rPr>
              <a:t>0x1000 0040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3067" y="1856346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</a:rPr>
              <a:t>0x0000 0080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3067" y="2071693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</a:rPr>
              <a:t>0x0000 00c0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300191" y="1097049"/>
            <a:ext cx="204109" cy="195943"/>
          </a:xfrm>
          <a:prstGeom prst="rightArrow">
            <a:avLst/>
          </a:prstGeom>
          <a:solidFill>
            <a:srgbClr xmlns:mc="http://schemas.openxmlformats.org/markup-compatibility/2006" xmlns:a14="http://schemas.microsoft.com/office/drawing/2010/main" val="FF0000" mc:Ignorable="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300191" y="2173776"/>
            <a:ext cx="204109" cy="195943"/>
          </a:xfrm>
          <a:prstGeom prst="rightArrow">
            <a:avLst/>
          </a:prstGeom>
          <a:solidFill>
            <a:srgbClr xmlns:mc="http://schemas.openxmlformats.org/markup-compatibility/2006" xmlns:a14="http://schemas.microsoft.com/office/drawing/2010/main" val="FF0000" mc:Ignorable="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300191" y="1312394"/>
            <a:ext cx="204109" cy="195943"/>
          </a:xfrm>
          <a:prstGeom prst="rightArrow">
            <a:avLst/>
          </a:prstGeom>
          <a:solidFill>
            <a:srgbClr xmlns:mc="http://schemas.openxmlformats.org/markup-compatibility/2006" xmlns:a14="http://schemas.microsoft.com/office/drawing/2010/main" val="FF0000" mc:Ignorable="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ight Arrow 29"/>
          <p:cNvSpPr/>
          <p:nvPr/>
        </p:nvSpPr>
        <p:spPr bwMode="auto">
          <a:xfrm>
            <a:off x="300191" y="1527739"/>
            <a:ext cx="204109" cy="195943"/>
          </a:xfrm>
          <a:prstGeom prst="rightArrow">
            <a:avLst/>
          </a:prstGeom>
          <a:solidFill>
            <a:srgbClr xmlns:mc="http://schemas.openxmlformats.org/markup-compatibility/2006" xmlns:a14="http://schemas.microsoft.com/office/drawing/2010/main" val="FF0000" mc:Ignorable="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300191" y="1743084"/>
            <a:ext cx="204109" cy="195943"/>
          </a:xfrm>
          <a:prstGeom prst="rightArrow">
            <a:avLst/>
          </a:prstGeom>
          <a:solidFill>
            <a:srgbClr xmlns:mc="http://schemas.openxmlformats.org/markup-compatibility/2006" xmlns:a14="http://schemas.microsoft.com/office/drawing/2010/main" val="FF0000" mc:Ignorable="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ight Arrow 31"/>
          <p:cNvSpPr/>
          <p:nvPr/>
        </p:nvSpPr>
        <p:spPr bwMode="auto">
          <a:xfrm>
            <a:off x="300191" y="1958429"/>
            <a:ext cx="204109" cy="195943"/>
          </a:xfrm>
          <a:prstGeom prst="rightArrow">
            <a:avLst/>
          </a:prstGeom>
          <a:solidFill>
            <a:srgbClr xmlns:mc="http://schemas.openxmlformats.org/markup-compatibility/2006" xmlns:a14="http://schemas.microsoft.com/office/drawing/2010/main" val="FF0000" mc:Ignorable="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6851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25011 L 3.88889E-6 -1.52244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L 0.00035 0.27408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00018 0.27408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25011 L 3.88889E-6 -1.52244E-6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L 0.07882 0.27408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0.07882 0.27408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24919 L 0 0.00092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0.07951 0.27408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6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0.07917 0.27408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9" grpId="1" animBg="1"/>
      <p:bldP spid="9" grpId="2" animBg="1"/>
      <p:bldP spid="10" grpId="1" animBg="1"/>
      <p:bldP spid="10" grpId="2" animBg="1"/>
      <p:bldP spid="11" grpId="1" animBg="1"/>
      <p:bldP spid="11" grpId="2" animBg="1"/>
      <p:bldP spid="12" grpId="1" animBg="1"/>
      <p:bldP spid="12" grpId="2" animBg="1"/>
      <p:bldP spid="13" grpId="0" animBg="1"/>
      <p:bldP spid="13" grpId="1" animBg="1"/>
      <p:bldP spid="13" grpId="2" animBg="1"/>
      <p:bldP spid="13" grpId="3" animBg="1"/>
      <p:bldP spid="14" grpId="1" animBg="1"/>
      <p:bldP spid="14" grpId="2" animBg="1"/>
      <p:bldP spid="15" grpId="1" animBg="1"/>
      <p:bldP spid="15" grpId="2" animBg="1"/>
      <p:bldP spid="17" grpId="0" animBg="1"/>
      <p:bldP spid="17" grpId="1" animBg="1"/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132000" y="4341726"/>
            <a:ext cx="2880000" cy="1800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Why do we save energy in DRAM?</a:t>
            </a:r>
            <a:endParaRPr lang="ko-KR" alt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132000" y="1292992"/>
            <a:ext cx="2880000" cy="2880000"/>
          </a:xfrm>
          <a:prstGeom prst="rect">
            <a:avLst/>
          </a:prstGeom>
          <a:gradFill flip="none" rotWithShape="1">
            <a:gsLst>
              <a:gs pos="50000">
                <a:srgbClr xmlns:mc="http://schemas.openxmlformats.org/markup-compatibility/2006" xmlns:a14="http://schemas.microsoft.com/office/drawing/2010/main" val="0070C0" mc:Ignorable="">
                  <a:alpha val="65000"/>
                </a:srgbClr>
              </a:gs>
              <a:gs pos="0">
                <a:srgbClr xmlns:mc="http://schemas.openxmlformats.org/markup-compatibility/2006" xmlns:a14="http://schemas.microsoft.com/office/drawing/2010/main" val="0070C0" mc:Ignorable=""/>
              </a:gs>
              <a:gs pos="100000">
                <a:srgbClr xmlns:mc="http://schemas.openxmlformats.org/markup-compatibility/2006" xmlns:a14="http://schemas.microsoft.com/office/drawing/2010/main" val="0070C0" mc:Ignorable=""/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DRAM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for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SMART-3D</a:t>
            </a:r>
            <a:endParaRPr kumimoji="0" lang="ko-KR" alt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Trapezoid 5"/>
          <p:cNvSpPr/>
          <p:nvPr/>
        </p:nvSpPr>
        <p:spPr bwMode="auto">
          <a:xfrm rot="16200000">
            <a:off x="1367976" y="2516968"/>
            <a:ext cx="2880000" cy="432048"/>
          </a:xfrm>
          <a:prstGeom prst="trapezoid">
            <a:avLst>
              <a:gd name="adj" fmla="val 53456"/>
            </a:avLst>
          </a:prstGeom>
          <a:solidFill>
            <a:srgbClr xmlns:mc="http://schemas.openxmlformats.org/markup-compatibility/2006" xmlns:a14="http://schemas.microsoft.com/office/drawing/2010/main" val="0070C0" mc:Ignorable="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131999" y="4341726"/>
            <a:ext cx="2880000" cy="180000"/>
          </a:xfrm>
          <a:prstGeom prst="roundRect">
            <a:avLst/>
          </a:prstGeom>
          <a:solidFill>
            <a:srgbClr xmlns:mc="http://schemas.openxmlformats.org/markup-compatibility/2006" xmlns:a14="http://schemas.microsoft.com/office/drawing/2010/main" val="00B050" mc:Ignorable="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131840" y="4341726"/>
            <a:ext cx="2880000" cy="180000"/>
          </a:xfrm>
          <a:prstGeom prst="roundRect">
            <a:avLst/>
          </a:prstGeom>
          <a:solidFill>
            <a:srgbClr xmlns:mc="http://schemas.openxmlformats.org/markup-compatibility/2006" xmlns:a14="http://schemas.microsoft.com/office/drawing/2010/main" val="7030A0" mc:Ignorable="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3067" y="994966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</a:rPr>
              <a:t>0x0000 0000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3067" y="1210311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</a:rPr>
              <a:t>0x0000 0040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3067" y="1425656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7030A0" mc:Ignorable=""/>
                </a:solidFill>
              </a:rPr>
              <a:t>0x1000 0000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3067" y="1641001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7030A0" mc:Ignorable=""/>
                </a:solidFill>
              </a:rPr>
              <a:t>0x1000 0040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3067" y="1856346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</a:rPr>
              <a:t>0x0000 0080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3067" y="2071693"/>
            <a:ext cx="17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00B050" mc:Ignorable=""/>
                </a:solidFill>
              </a:rPr>
              <a:t>0x0000 00c0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300191" y="1097049"/>
            <a:ext cx="204109" cy="195943"/>
          </a:xfrm>
          <a:prstGeom prst="rightArrow">
            <a:avLst/>
          </a:prstGeom>
          <a:solidFill>
            <a:srgbClr xmlns:mc="http://schemas.openxmlformats.org/markup-compatibility/2006" xmlns:a14="http://schemas.microsoft.com/office/drawing/2010/main" val="FF0000" mc:Ignorable="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300191" y="2173776"/>
            <a:ext cx="204109" cy="195943"/>
          </a:xfrm>
          <a:prstGeom prst="rightArrow">
            <a:avLst/>
          </a:prstGeom>
          <a:solidFill>
            <a:srgbClr xmlns:mc="http://schemas.openxmlformats.org/markup-compatibility/2006" xmlns:a14="http://schemas.microsoft.com/office/drawing/2010/main" val="FF0000" mc:Ignorable="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300191" y="1312394"/>
            <a:ext cx="204109" cy="195943"/>
          </a:xfrm>
          <a:prstGeom prst="rightArrow">
            <a:avLst/>
          </a:prstGeom>
          <a:solidFill>
            <a:srgbClr xmlns:mc="http://schemas.openxmlformats.org/markup-compatibility/2006" xmlns:a14="http://schemas.microsoft.com/office/drawing/2010/main" val="FF0000" mc:Ignorable="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300191" y="1527739"/>
            <a:ext cx="204109" cy="195943"/>
          </a:xfrm>
          <a:prstGeom prst="rightArrow">
            <a:avLst/>
          </a:prstGeom>
          <a:solidFill>
            <a:srgbClr xmlns:mc="http://schemas.openxmlformats.org/markup-compatibility/2006" xmlns:a14="http://schemas.microsoft.com/office/drawing/2010/main" val="FF0000" mc:Ignorable="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300191" y="1743084"/>
            <a:ext cx="204109" cy="195943"/>
          </a:xfrm>
          <a:prstGeom prst="rightArrow">
            <a:avLst/>
          </a:prstGeom>
          <a:solidFill>
            <a:srgbClr xmlns:mc="http://schemas.openxmlformats.org/markup-compatibility/2006" xmlns:a14="http://schemas.microsoft.com/office/drawing/2010/main" val="FF0000" mc:Ignorable="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300191" y="1958429"/>
            <a:ext cx="204109" cy="195943"/>
          </a:xfrm>
          <a:prstGeom prst="rightArrow">
            <a:avLst/>
          </a:prstGeom>
          <a:solidFill>
            <a:srgbClr xmlns:mc="http://schemas.openxmlformats.org/markup-compatibility/2006" xmlns:a14="http://schemas.microsoft.com/office/drawing/2010/main" val="FF0000" mc:Ignorable="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402249" y="6214164"/>
            <a:ext cx="360000" cy="180000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4793" y="6104109"/>
            <a:ext cx="2016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One cache line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4793" y="2708499"/>
            <a:ext cx="1213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L2 Hits</a:t>
            </a:r>
            <a:endParaRPr lang="ko-KR" altLang="en-US" sz="2400" dirty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2448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25011 L 3.88889E-6 -1.52244E-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0.274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25011 L 3.88889E-6 -1.52244E-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0.2479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13" grpId="0" animBg="1"/>
      <p:bldP spid="13" grpId="1" animBg="1"/>
      <p:bldP spid="13" grpId="2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3" grpId="0"/>
      <p:bldP spid="3" grpId="1"/>
      <p:bldP spid="3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Energy Result</a:t>
            </a:r>
            <a:endParaRPr lang="ko-KR" alt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600446"/>
              </p:ext>
            </p:extLst>
          </p:nvPr>
        </p:nvGraphicFramePr>
        <p:xfrm>
          <a:off x="327025" y="1052513"/>
          <a:ext cx="8507413" cy="5472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1557338" y="5029200"/>
            <a:ext cx="2843212" cy="4000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57338" y="5376869"/>
            <a:ext cx="2843212" cy="4000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557338" y="5724538"/>
            <a:ext cx="2843212" cy="4000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557338" y="6072208"/>
            <a:ext cx="2843212" cy="4000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132382" y="5038735"/>
            <a:ext cx="2843212" cy="4000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132382" y="5757879"/>
            <a:ext cx="2843212" cy="4000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32382" y="5398307"/>
            <a:ext cx="2843212" cy="4000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08695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Energy Result</a:t>
            </a:r>
            <a:endParaRPr lang="ko-KR" alt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9919753"/>
              </p:ext>
            </p:extLst>
          </p:nvPr>
        </p:nvGraphicFramePr>
        <p:xfrm>
          <a:off x="327025" y="1052513"/>
          <a:ext cx="8507413" cy="5472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1557338" y="5029200"/>
            <a:ext cx="2843212" cy="4000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57338" y="5376869"/>
            <a:ext cx="2843212" cy="4000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557338" y="5724538"/>
            <a:ext cx="2843212" cy="4000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557338" y="6072208"/>
            <a:ext cx="2843212" cy="4000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132382" y="5038735"/>
            <a:ext cx="2843212" cy="4000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132382" y="5757879"/>
            <a:ext cx="2843212" cy="4000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32382" y="5398307"/>
            <a:ext cx="2843212" cy="4000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89426" y="2832380"/>
            <a:ext cx="374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 average, 47%</a:t>
            </a:r>
            <a:endParaRPr lang="ko-KR" alt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58063" y="2114550"/>
            <a:ext cx="1243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dirty="0" smtClean="0">
                <a:solidFill>
                  <a:schemeClr val="bg1"/>
                </a:solidFill>
              </a:rPr>
              <a:t>4.79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2538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  <p:bldP spid="6" grpId="0" uiExpand="1" animBg="1"/>
      <p:bldP spid="7" grpId="0" uiExpand="1" animBg="1"/>
      <p:bldP spid="8" grpId="0" uiExpand="1" animBg="1"/>
      <p:bldP spid="9" grpId="0" animBg="1"/>
      <p:bldP spid="10" grpId="0" uiExpand="1" animBg="1"/>
      <p:bldP spid="11" grpId="0" uiExpand="1" animBg="1"/>
      <p:bldP spid="12" grpId="0" uiExpand="1" animBg="1"/>
      <p:bldP spid="13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5676" y="1376772"/>
            <a:ext cx="5820853" cy="4077590"/>
          </a:xfrm>
          <a:prstGeom prst="rect">
            <a:avLst/>
          </a:prstGeom>
          <a:noFill/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scene3d>
            <a:camera prst="perspectiveRelaxed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65171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Conclusion</a:t>
            </a:r>
            <a:endParaRPr lang="ko-KR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48" y="914399"/>
            <a:ext cx="5147704" cy="5350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5277688"/>
              </p:ext>
            </p:extLst>
          </p:nvPr>
        </p:nvGraphicFramePr>
        <p:xfrm>
          <a:off x="327025" y="1052513"/>
          <a:ext cx="8507413" cy="547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242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A67AA9-8EA7-454F-8A29-D7E17AA35E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32A67AA9-8EA7-454F-8A29-D7E17AA35E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32A67AA9-8EA7-454F-8A29-D7E17AA35E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32A67AA9-8EA7-454F-8A29-D7E17AA35E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DCA6C49-844B-4B9E-B94B-B8F7314E3F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EDCA6C49-844B-4B9E-B94B-B8F7314E3F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EDCA6C49-844B-4B9E-B94B-B8F7314E3F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EDCA6C49-844B-4B9E-B94B-B8F7314E3F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BA3D87-F55C-4F87-82E2-314D0EC82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D4BA3D87-F55C-4F87-82E2-314D0EC826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D4BA3D87-F55C-4F87-82E2-314D0EC82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D4BA3D87-F55C-4F87-82E2-314D0EC82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5E7A5D-976E-4485-AC66-F4A9F0567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dgm id="{745E7A5D-976E-4485-AC66-F4A9F05677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745E7A5D-976E-4485-AC66-F4A9F0567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745E7A5D-976E-4485-AC66-F4A9F0567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0FFAAD-E5B6-4946-A13F-7BEB739F6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graphicEl>
                                              <a:dgm id="{DF0FFAAD-E5B6-4946-A13F-7BEB739F60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DF0FFAAD-E5B6-4946-A13F-7BEB739F6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dgm id="{DF0FFAAD-E5B6-4946-A13F-7BEB739F6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PMingLiU" pitchFamily="18" charset="-120"/>
              </a:rPr>
              <a:t>F2F Via and Through Silicon Via (TSV)</a:t>
            </a:r>
            <a:endParaRPr lang="ko-KR" altLang="en-US" dirty="0"/>
          </a:p>
        </p:txBody>
      </p:sp>
      <p:sp>
        <p:nvSpPr>
          <p:cNvPr id="236" name="Content Placeholder 23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237" name="Content Placeholder 23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ko-KR" dirty="0"/>
              <a:t>Short, fast, and dense</a:t>
            </a:r>
          </a:p>
          <a:p>
            <a:endParaRPr lang="ko-KR" altLang="en-US" dirty="0"/>
          </a:p>
        </p:txBody>
      </p:sp>
      <p:sp>
        <p:nvSpPr>
          <p:cNvPr id="5" name="Rectangle 387"/>
          <p:cNvSpPr>
            <a:spLocks noChangeArrowheads="1"/>
          </p:cNvSpPr>
          <p:nvPr/>
        </p:nvSpPr>
        <p:spPr bwMode="auto">
          <a:xfrm>
            <a:off x="470297" y="2513060"/>
            <a:ext cx="1828800" cy="2286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AEAEA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ko-KR" altLang="ko-KR"/>
          </a:p>
        </p:txBody>
      </p:sp>
      <p:sp>
        <p:nvSpPr>
          <p:cNvPr id="6" name="Rectangle 386"/>
          <p:cNvSpPr>
            <a:spLocks noChangeArrowheads="1"/>
          </p:cNvSpPr>
          <p:nvPr/>
        </p:nvSpPr>
        <p:spPr bwMode="auto">
          <a:xfrm>
            <a:off x="470297" y="5060953"/>
            <a:ext cx="1828800" cy="2286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AEAEA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ko-KR" altLang="ko-KR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322114" y="2284503"/>
            <a:ext cx="18434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altLang="zh-TW" sz="2000" dirty="0" smtClean="0"/>
              <a:t>Face-to-Back</a:t>
            </a:r>
          </a:p>
          <a:p>
            <a:pPr eaLnBrk="1" hangingPunct="1">
              <a:spcBef>
                <a:spcPts val="0"/>
              </a:spcBef>
            </a:pPr>
            <a:r>
              <a:rPr lang="en-US" altLang="zh-TW" sz="2000" dirty="0" smtClean="0"/>
              <a:t>(Scalable</a:t>
            </a:r>
            <a:r>
              <a:rPr lang="en-US" altLang="zh-TW" sz="2000" dirty="0"/>
              <a:t>)</a:t>
            </a:r>
            <a:endParaRPr lang="en-US" altLang="ko-KR" sz="2000" dirty="0"/>
          </a:p>
        </p:txBody>
      </p:sp>
      <p:grpSp>
        <p:nvGrpSpPr>
          <p:cNvPr id="8" name="Group 377"/>
          <p:cNvGrpSpPr>
            <a:grpSpLocks/>
          </p:cNvGrpSpPr>
          <p:nvPr/>
        </p:nvGrpSpPr>
        <p:grpSpPr bwMode="auto">
          <a:xfrm>
            <a:off x="464739" y="4024352"/>
            <a:ext cx="1828800" cy="1146969"/>
            <a:chOff x="240" y="720"/>
            <a:chExt cx="2304" cy="1445"/>
          </a:xfrm>
        </p:grpSpPr>
        <p:sp>
          <p:nvSpPr>
            <p:cNvPr id="9" name="AutoShape 311"/>
            <p:cNvSpPr>
              <a:spLocks noChangeArrowheads="1"/>
            </p:cNvSpPr>
            <p:nvPr/>
          </p:nvSpPr>
          <p:spPr bwMode="auto">
            <a:xfrm>
              <a:off x="1438" y="874"/>
              <a:ext cx="672" cy="192"/>
            </a:xfrm>
            <a:prstGeom prst="roundRect">
              <a:avLst>
                <a:gd name="adj" fmla="val 16667"/>
              </a:avLst>
            </a:prstGeom>
            <a:solidFill>
              <a:srgbClr xmlns:mc="http://schemas.openxmlformats.org/markup-compatibility/2006" xmlns:a14="http://schemas.microsoft.com/office/drawing/2010/main" val="FFFF00" mc:Ignorable=""/>
            </a:solidFill>
            <a:ln w="12700" algn="ctr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240" y="720"/>
              <a:ext cx="2304" cy="1296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00" mc:Ignorable="">
                <a:alpha val="2313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1" name="Rectangle 19"/>
            <p:cNvSpPr>
              <a:spLocks noChangeArrowheads="1"/>
            </p:cNvSpPr>
            <p:nvPr/>
          </p:nvSpPr>
          <p:spPr bwMode="auto">
            <a:xfrm>
              <a:off x="240" y="1510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1908" y="1262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3" name="Rectangle 34"/>
            <p:cNvSpPr>
              <a:spLocks noChangeArrowheads="1"/>
            </p:cNvSpPr>
            <p:nvPr/>
          </p:nvSpPr>
          <p:spPr bwMode="auto">
            <a:xfrm>
              <a:off x="938" y="2016"/>
              <a:ext cx="437" cy="1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4" name="Rectangle 63"/>
            <p:cNvSpPr>
              <a:spLocks noChangeArrowheads="1"/>
            </p:cNvSpPr>
            <p:nvPr/>
          </p:nvSpPr>
          <p:spPr bwMode="auto">
            <a:xfrm>
              <a:off x="1432" y="1064"/>
              <a:ext cx="15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 rot="10800000">
              <a:off x="1471" y="915"/>
              <a:ext cx="596" cy="149"/>
            </a:xfrm>
            <a:custGeom>
              <a:avLst/>
              <a:gdLst>
                <a:gd name="T0" fmla="*/ 0 w 720"/>
                <a:gd name="T1" fmla="*/ 0 h 144"/>
                <a:gd name="T2" fmla="*/ 40 w 720"/>
                <a:gd name="T3" fmla="*/ 149 h 144"/>
                <a:gd name="T4" fmla="*/ 199 w 720"/>
                <a:gd name="T5" fmla="*/ 149 h 144"/>
                <a:gd name="T6" fmla="*/ 238 w 720"/>
                <a:gd name="T7" fmla="*/ 99 h 144"/>
                <a:gd name="T8" fmla="*/ 358 w 720"/>
                <a:gd name="T9" fmla="*/ 99 h 144"/>
                <a:gd name="T10" fmla="*/ 397 w 720"/>
                <a:gd name="T11" fmla="*/ 149 h 144"/>
                <a:gd name="T12" fmla="*/ 556 w 720"/>
                <a:gd name="T13" fmla="*/ 149 h 144"/>
                <a:gd name="T14" fmla="*/ 596 w 720"/>
                <a:gd name="T15" fmla="*/ 0 h 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"/>
                <a:gd name="T25" fmla="*/ 0 h 144"/>
                <a:gd name="T26" fmla="*/ 720 w 720"/>
                <a:gd name="T27" fmla="*/ 144 h 1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" h="144">
                  <a:moveTo>
                    <a:pt x="0" y="0"/>
                  </a:moveTo>
                  <a:lnTo>
                    <a:pt x="48" y="144"/>
                  </a:lnTo>
                  <a:lnTo>
                    <a:pt x="240" y="144"/>
                  </a:lnTo>
                  <a:lnTo>
                    <a:pt x="288" y="96"/>
                  </a:lnTo>
                  <a:lnTo>
                    <a:pt x="432" y="96"/>
                  </a:lnTo>
                  <a:lnTo>
                    <a:pt x="480" y="144"/>
                  </a:lnTo>
                  <a:lnTo>
                    <a:pt x="672" y="144"/>
                  </a:lnTo>
                  <a:lnTo>
                    <a:pt x="72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ko-KR" altLang="ko-KR"/>
            </a:p>
          </p:txBody>
        </p:sp>
        <p:sp>
          <p:nvSpPr>
            <p:cNvPr id="16" name="AutoShape 66"/>
            <p:cNvSpPr>
              <a:spLocks noChangeArrowheads="1"/>
            </p:cNvSpPr>
            <p:nvPr/>
          </p:nvSpPr>
          <p:spPr bwMode="auto">
            <a:xfrm rot="10800000">
              <a:off x="1511" y="1014"/>
              <a:ext cx="159" cy="50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3 w 21600"/>
                <a:gd name="T13" fmla="*/ 4320 h 21600"/>
                <a:gd name="T14" fmla="*/ 17117 w 21600"/>
                <a:gd name="T15" fmla="*/ 172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7" name="AutoShape 67"/>
            <p:cNvSpPr>
              <a:spLocks noChangeArrowheads="1"/>
            </p:cNvSpPr>
            <p:nvPr/>
          </p:nvSpPr>
          <p:spPr bwMode="auto">
            <a:xfrm rot="10800000">
              <a:off x="1869" y="1014"/>
              <a:ext cx="159" cy="50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3 w 21600"/>
                <a:gd name="T13" fmla="*/ 4320 h 21600"/>
                <a:gd name="T14" fmla="*/ 17117 w 21600"/>
                <a:gd name="T15" fmla="*/ 172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8" name="Rectangle 68"/>
            <p:cNvSpPr>
              <a:spLocks noChangeArrowheads="1"/>
            </p:cNvSpPr>
            <p:nvPr/>
          </p:nvSpPr>
          <p:spPr bwMode="auto">
            <a:xfrm>
              <a:off x="1908" y="1064"/>
              <a:ext cx="80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9" name="Rectangle 69"/>
            <p:cNvSpPr>
              <a:spLocks noChangeArrowheads="1"/>
            </p:cNvSpPr>
            <p:nvPr/>
          </p:nvSpPr>
          <p:spPr bwMode="auto">
            <a:xfrm>
              <a:off x="1710" y="1114"/>
              <a:ext cx="119" cy="4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0" name="Rectangle 70"/>
            <p:cNvSpPr>
              <a:spLocks noChangeArrowheads="1"/>
            </p:cNvSpPr>
            <p:nvPr/>
          </p:nvSpPr>
          <p:spPr bwMode="auto">
            <a:xfrm>
              <a:off x="1710" y="1064"/>
              <a:ext cx="119" cy="5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80808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1" name="Rectangle 74"/>
            <p:cNvSpPr>
              <a:spLocks noChangeArrowheads="1"/>
            </p:cNvSpPr>
            <p:nvPr/>
          </p:nvSpPr>
          <p:spPr bwMode="auto">
            <a:xfrm>
              <a:off x="240" y="1362"/>
              <a:ext cx="794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2" name="Rectangle 75"/>
            <p:cNvSpPr>
              <a:spLocks noChangeArrowheads="1"/>
            </p:cNvSpPr>
            <p:nvPr/>
          </p:nvSpPr>
          <p:spPr bwMode="auto">
            <a:xfrm>
              <a:off x="637" y="1262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3" name="Rectangle 81"/>
            <p:cNvSpPr>
              <a:spLocks noChangeArrowheads="1"/>
            </p:cNvSpPr>
            <p:nvPr/>
          </p:nvSpPr>
          <p:spPr bwMode="auto">
            <a:xfrm>
              <a:off x="1273" y="1163"/>
              <a:ext cx="79" cy="149"/>
            </a:xfrm>
            <a:prstGeom prst="rect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99CCFF" mc:Ignorable=""/>
                </a:gs>
                <a:gs pos="100000">
                  <a:srgbClr xmlns:mc="http://schemas.openxmlformats.org/markup-compatibility/2006" xmlns:a14="http://schemas.microsoft.com/office/drawing/2010/main" val="CC99FF" mc:Ignorable="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4" name="Rectangle 82"/>
            <p:cNvSpPr>
              <a:spLocks noChangeArrowheads="1"/>
            </p:cNvSpPr>
            <p:nvPr/>
          </p:nvSpPr>
          <p:spPr bwMode="auto">
            <a:xfrm>
              <a:off x="1193" y="1064"/>
              <a:ext cx="15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5" name="Freeform 83"/>
            <p:cNvSpPr>
              <a:spLocks/>
            </p:cNvSpPr>
            <p:nvPr/>
          </p:nvSpPr>
          <p:spPr bwMode="auto">
            <a:xfrm rot="10800000">
              <a:off x="717" y="915"/>
              <a:ext cx="596" cy="149"/>
            </a:xfrm>
            <a:custGeom>
              <a:avLst/>
              <a:gdLst>
                <a:gd name="T0" fmla="*/ 0 w 720"/>
                <a:gd name="T1" fmla="*/ 0 h 144"/>
                <a:gd name="T2" fmla="*/ 40 w 720"/>
                <a:gd name="T3" fmla="*/ 149 h 144"/>
                <a:gd name="T4" fmla="*/ 199 w 720"/>
                <a:gd name="T5" fmla="*/ 149 h 144"/>
                <a:gd name="T6" fmla="*/ 238 w 720"/>
                <a:gd name="T7" fmla="*/ 99 h 144"/>
                <a:gd name="T8" fmla="*/ 358 w 720"/>
                <a:gd name="T9" fmla="*/ 99 h 144"/>
                <a:gd name="T10" fmla="*/ 397 w 720"/>
                <a:gd name="T11" fmla="*/ 149 h 144"/>
                <a:gd name="T12" fmla="*/ 556 w 720"/>
                <a:gd name="T13" fmla="*/ 149 h 144"/>
                <a:gd name="T14" fmla="*/ 596 w 720"/>
                <a:gd name="T15" fmla="*/ 0 h 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"/>
                <a:gd name="T25" fmla="*/ 0 h 144"/>
                <a:gd name="T26" fmla="*/ 720 w 720"/>
                <a:gd name="T27" fmla="*/ 144 h 1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" h="144">
                  <a:moveTo>
                    <a:pt x="0" y="0"/>
                  </a:moveTo>
                  <a:lnTo>
                    <a:pt x="48" y="144"/>
                  </a:lnTo>
                  <a:lnTo>
                    <a:pt x="240" y="144"/>
                  </a:lnTo>
                  <a:lnTo>
                    <a:pt x="288" y="96"/>
                  </a:lnTo>
                  <a:lnTo>
                    <a:pt x="432" y="96"/>
                  </a:lnTo>
                  <a:lnTo>
                    <a:pt x="480" y="144"/>
                  </a:lnTo>
                  <a:lnTo>
                    <a:pt x="672" y="144"/>
                  </a:lnTo>
                  <a:lnTo>
                    <a:pt x="72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ko-KR" altLang="ko-KR"/>
            </a:p>
          </p:txBody>
        </p:sp>
        <p:sp>
          <p:nvSpPr>
            <p:cNvPr id="26" name="AutoShape 84"/>
            <p:cNvSpPr>
              <a:spLocks noChangeArrowheads="1"/>
            </p:cNvSpPr>
            <p:nvPr/>
          </p:nvSpPr>
          <p:spPr bwMode="auto">
            <a:xfrm rot="10800000">
              <a:off x="756" y="1014"/>
              <a:ext cx="159" cy="50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3 w 21600"/>
                <a:gd name="T13" fmla="*/ 4320 h 21600"/>
                <a:gd name="T14" fmla="*/ 17117 w 21600"/>
                <a:gd name="T15" fmla="*/ 172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7" name="AutoShape 85"/>
            <p:cNvSpPr>
              <a:spLocks noChangeArrowheads="1"/>
            </p:cNvSpPr>
            <p:nvPr/>
          </p:nvSpPr>
          <p:spPr bwMode="auto">
            <a:xfrm rot="10800000">
              <a:off x="1114" y="1014"/>
              <a:ext cx="159" cy="50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3 w 21600"/>
                <a:gd name="T13" fmla="*/ 4320 h 21600"/>
                <a:gd name="T14" fmla="*/ 17117 w 21600"/>
                <a:gd name="T15" fmla="*/ 172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8" name="Rectangle 86"/>
            <p:cNvSpPr>
              <a:spLocks noChangeArrowheads="1"/>
            </p:cNvSpPr>
            <p:nvPr/>
          </p:nvSpPr>
          <p:spPr bwMode="auto">
            <a:xfrm>
              <a:off x="637" y="1064"/>
              <a:ext cx="23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9" name="Rectangle 87"/>
            <p:cNvSpPr>
              <a:spLocks noChangeArrowheads="1"/>
            </p:cNvSpPr>
            <p:nvPr/>
          </p:nvSpPr>
          <p:spPr bwMode="auto">
            <a:xfrm>
              <a:off x="955" y="1114"/>
              <a:ext cx="119" cy="4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30" name="Rectangle 88"/>
            <p:cNvSpPr>
              <a:spLocks noChangeArrowheads="1"/>
            </p:cNvSpPr>
            <p:nvPr/>
          </p:nvSpPr>
          <p:spPr bwMode="auto">
            <a:xfrm>
              <a:off x="955" y="1064"/>
              <a:ext cx="119" cy="5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80808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31" name="Rectangle 89"/>
            <p:cNvSpPr>
              <a:spLocks noChangeArrowheads="1"/>
            </p:cNvSpPr>
            <p:nvPr/>
          </p:nvSpPr>
          <p:spPr bwMode="auto">
            <a:xfrm>
              <a:off x="637" y="1163"/>
              <a:ext cx="80" cy="99"/>
            </a:xfrm>
            <a:prstGeom prst="rect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99CCFF" mc:Ignorable=""/>
                </a:gs>
                <a:gs pos="100000">
                  <a:srgbClr xmlns:mc="http://schemas.openxmlformats.org/markup-compatibility/2006" xmlns:a14="http://schemas.microsoft.com/office/drawing/2010/main" val="00CCFF" mc:Ignorable="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32" name="Rectangle 90"/>
            <p:cNvSpPr>
              <a:spLocks noChangeArrowheads="1"/>
            </p:cNvSpPr>
            <p:nvPr/>
          </p:nvSpPr>
          <p:spPr bwMode="auto">
            <a:xfrm>
              <a:off x="1908" y="1163"/>
              <a:ext cx="80" cy="99"/>
            </a:xfrm>
            <a:prstGeom prst="rect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99CCFF" mc:Ignorable=""/>
                </a:gs>
                <a:gs pos="100000">
                  <a:srgbClr xmlns:mc="http://schemas.openxmlformats.org/markup-compatibility/2006" xmlns:a14="http://schemas.microsoft.com/office/drawing/2010/main" val="00CCFF" mc:Ignorable="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33" name="Freeform 91"/>
            <p:cNvSpPr>
              <a:spLocks/>
            </p:cNvSpPr>
            <p:nvPr/>
          </p:nvSpPr>
          <p:spPr bwMode="auto">
            <a:xfrm>
              <a:off x="637" y="1064"/>
              <a:ext cx="239" cy="298"/>
            </a:xfrm>
            <a:custGeom>
              <a:avLst/>
              <a:gdLst>
                <a:gd name="T0" fmla="*/ 239 w 288"/>
                <a:gd name="T1" fmla="*/ 0 h 288"/>
                <a:gd name="T2" fmla="*/ 239 w 288"/>
                <a:gd name="T3" fmla="*/ 99 h 288"/>
                <a:gd name="T4" fmla="*/ 80 w 288"/>
                <a:gd name="T5" fmla="*/ 99 h 288"/>
                <a:gd name="T6" fmla="*/ 80 w 288"/>
                <a:gd name="T7" fmla="*/ 298 h 288"/>
                <a:gd name="T8" fmla="*/ 0 w 288"/>
                <a:gd name="T9" fmla="*/ 298 h 288"/>
                <a:gd name="T10" fmla="*/ 0 w 288"/>
                <a:gd name="T11" fmla="*/ 0 h 288"/>
                <a:gd name="T12" fmla="*/ 239 w 288"/>
                <a:gd name="T13" fmla="*/ 0 h 2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8"/>
                <a:gd name="T22" fmla="*/ 0 h 288"/>
                <a:gd name="T23" fmla="*/ 288 w 288"/>
                <a:gd name="T24" fmla="*/ 288 h 2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8" h="288">
                  <a:moveTo>
                    <a:pt x="288" y="0"/>
                  </a:moveTo>
                  <a:lnTo>
                    <a:pt x="288" y="96"/>
                  </a:lnTo>
                  <a:lnTo>
                    <a:pt x="96" y="96"/>
                  </a:lnTo>
                  <a:lnTo>
                    <a:pt x="96" y="288"/>
                  </a:lnTo>
                  <a:lnTo>
                    <a:pt x="0" y="288"/>
                  </a:lnTo>
                  <a:lnTo>
                    <a:pt x="0" y="0"/>
                  </a:lnTo>
                  <a:lnTo>
                    <a:pt x="288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ko-KR" altLang="ko-KR"/>
            </a:p>
          </p:txBody>
        </p:sp>
        <p:sp>
          <p:nvSpPr>
            <p:cNvPr id="34" name="Rectangle 92"/>
            <p:cNvSpPr>
              <a:spLocks noChangeArrowheads="1"/>
            </p:cNvSpPr>
            <p:nvPr/>
          </p:nvSpPr>
          <p:spPr bwMode="auto">
            <a:xfrm>
              <a:off x="1908" y="1064"/>
              <a:ext cx="80" cy="29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35" name="Rectangle 97"/>
            <p:cNvSpPr>
              <a:spLocks noChangeArrowheads="1"/>
            </p:cNvSpPr>
            <p:nvPr/>
          </p:nvSpPr>
          <p:spPr bwMode="auto">
            <a:xfrm>
              <a:off x="1432" y="1163"/>
              <a:ext cx="79" cy="149"/>
            </a:xfrm>
            <a:prstGeom prst="rect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99CCFF" mc:Ignorable=""/>
                </a:gs>
                <a:gs pos="100000">
                  <a:srgbClr xmlns:mc="http://schemas.openxmlformats.org/markup-compatibility/2006" xmlns:a14="http://schemas.microsoft.com/office/drawing/2010/main" val="CC99FF" mc:Ignorable="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36" name="Rectangle 98"/>
            <p:cNvSpPr>
              <a:spLocks noChangeArrowheads="1"/>
            </p:cNvSpPr>
            <p:nvPr/>
          </p:nvSpPr>
          <p:spPr bwMode="auto">
            <a:xfrm>
              <a:off x="1154" y="1362"/>
              <a:ext cx="874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37" name="Rectangle 99"/>
            <p:cNvSpPr>
              <a:spLocks noChangeArrowheads="1"/>
            </p:cNvSpPr>
            <p:nvPr/>
          </p:nvSpPr>
          <p:spPr bwMode="auto">
            <a:xfrm>
              <a:off x="2107" y="1362"/>
              <a:ext cx="437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38" name="Rectangle 100"/>
            <p:cNvSpPr>
              <a:spLocks noChangeArrowheads="1"/>
            </p:cNvSpPr>
            <p:nvPr/>
          </p:nvSpPr>
          <p:spPr bwMode="auto">
            <a:xfrm>
              <a:off x="399" y="1510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39" name="Rectangle 101"/>
            <p:cNvSpPr>
              <a:spLocks noChangeArrowheads="1"/>
            </p:cNvSpPr>
            <p:nvPr/>
          </p:nvSpPr>
          <p:spPr bwMode="auto">
            <a:xfrm>
              <a:off x="598" y="1510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40" name="Rectangle 102"/>
            <p:cNvSpPr>
              <a:spLocks noChangeArrowheads="1"/>
            </p:cNvSpPr>
            <p:nvPr/>
          </p:nvSpPr>
          <p:spPr bwMode="auto">
            <a:xfrm>
              <a:off x="796" y="1510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41" name="Rectangle 103"/>
            <p:cNvSpPr>
              <a:spLocks noChangeArrowheads="1"/>
            </p:cNvSpPr>
            <p:nvPr/>
          </p:nvSpPr>
          <p:spPr bwMode="auto">
            <a:xfrm>
              <a:off x="995" y="1510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42" name="Rectangle 104"/>
            <p:cNvSpPr>
              <a:spLocks noChangeArrowheads="1"/>
            </p:cNvSpPr>
            <p:nvPr/>
          </p:nvSpPr>
          <p:spPr bwMode="auto">
            <a:xfrm>
              <a:off x="1313" y="1510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43" name="Rectangle 105"/>
            <p:cNvSpPr>
              <a:spLocks noChangeArrowheads="1"/>
            </p:cNvSpPr>
            <p:nvPr/>
          </p:nvSpPr>
          <p:spPr bwMode="auto">
            <a:xfrm>
              <a:off x="1471" y="1510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44" name="Rectangle 106"/>
            <p:cNvSpPr>
              <a:spLocks noChangeArrowheads="1"/>
            </p:cNvSpPr>
            <p:nvPr/>
          </p:nvSpPr>
          <p:spPr bwMode="auto">
            <a:xfrm>
              <a:off x="1710" y="1510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45" name="Rectangle 107"/>
            <p:cNvSpPr>
              <a:spLocks noChangeArrowheads="1"/>
            </p:cNvSpPr>
            <p:nvPr/>
          </p:nvSpPr>
          <p:spPr bwMode="auto">
            <a:xfrm>
              <a:off x="1869" y="1510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46" name="Rectangle 108"/>
            <p:cNvSpPr>
              <a:spLocks noChangeArrowheads="1"/>
            </p:cNvSpPr>
            <p:nvPr/>
          </p:nvSpPr>
          <p:spPr bwMode="auto">
            <a:xfrm>
              <a:off x="2067" y="1510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47" name="Rectangle 109"/>
            <p:cNvSpPr>
              <a:spLocks noChangeArrowheads="1"/>
            </p:cNvSpPr>
            <p:nvPr/>
          </p:nvSpPr>
          <p:spPr bwMode="auto">
            <a:xfrm>
              <a:off x="2226" y="1510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48" name="Rectangle 110"/>
            <p:cNvSpPr>
              <a:spLocks noChangeArrowheads="1"/>
            </p:cNvSpPr>
            <p:nvPr/>
          </p:nvSpPr>
          <p:spPr bwMode="auto">
            <a:xfrm>
              <a:off x="2465" y="1510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grpSp>
          <p:nvGrpSpPr>
            <p:cNvPr id="49" name="Group 116"/>
            <p:cNvGrpSpPr>
              <a:grpSpLocks/>
            </p:cNvGrpSpPr>
            <p:nvPr/>
          </p:nvGrpSpPr>
          <p:grpSpPr bwMode="auto">
            <a:xfrm flipH="1">
              <a:off x="240" y="1659"/>
              <a:ext cx="2304" cy="149"/>
              <a:chOff x="336" y="1680"/>
              <a:chExt cx="2784" cy="96"/>
            </a:xfrm>
          </p:grpSpPr>
          <p:sp>
            <p:nvSpPr>
              <p:cNvPr id="61" name="Rectangle 113"/>
              <p:cNvSpPr>
                <a:spLocks noChangeArrowheads="1"/>
              </p:cNvSpPr>
              <p:nvPr/>
            </p:nvSpPr>
            <p:spPr bwMode="auto">
              <a:xfrm flipH="1">
                <a:off x="336" y="1680"/>
                <a:ext cx="960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00FF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/>
              </a:p>
            </p:txBody>
          </p:sp>
          <p:sp>
            <p:nvSpPr>
              <p:cNvPr id="62" name="Rectangle 114"/>
              <p:cNvSpPr>
                <a:spLocks noChangeArrowheads="1"/>
              </p:cNvSpPr>
              <p:nvPr/>
            </p:nvSpPr>
            <p:spPr bwMode="auto">
              <a:xfrm flipH="1">
                <a:off x="1440" y="1680"/>
                <a:ext cx="1056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00FF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/>
              </a:p>
            </p:txBody>
          </p:sp>
          <p:sp>
            <p:nvSpPr>
              <p:cNvPr id="63" name="Rectangle 115"/>
              <p:cNvSpPr>
                <a:spLocks noChangeArrowheads="1"/>
              </p:cNvSpPr>
              <p:nvPr/>
            </p:nvSpPr>
            <p:spPr bwMode="auto">
              <a:xfrm flipH="1">
                <a:off x="2592" y="1680"/>
                <a:ext cx="528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00FF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/>
              </a:p>
            </p:txBody>
          </p:sp>
        </p:grpSp>
        <p:sp>
          <p:nvSpPr>
            <p:cNvPr id="50" name="Rectangle 129"/>
            <p:cNvSpPr>
              <a:spLocks noChangeArrowheads="1"/>
            </p:cNvSpPr>
            <p:nvPr/>
          </p:nvSpPr>
          <p:spPr bwMode="auto">
            <a:xfrm>
              <a:off x="280" y="1858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51" name="Rectangle 130"/>
            <p:cNvSpPr>
              <a:spLocks noChangeArrowheads="1"/>
            </p:cNvSpPr>
            <p:nvPr/>
          </p:nvSpPr>
          <p:spPr bwMode="auto">
            <a:xfrm>
              <a:off x="439" y="1858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52" name="Rectangle 131"/>
            <p:cNvSpPr>
              <a:spLocks noChangeArrowheads="1"/>
            </p:cNvSpPr>
            <p:nvPr/>
          </p:nvSpPr>
          <p:spPr bwMode="auto">
            <a:xfrm>
              <a:off x="717" y="1858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53" name="Rectangle 132"/>
            <p:cNvSpPr>
              <a:spLocks noChangeArrowheads="1"/>
            </p:cNvSpPr>
            <p:nvPr/>
          </p:nvSpPr>
          <p:spPr bwMode="auto">
            <a:xfrm>
              <a:off x="876" y="1858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54" name="Rectangle 133"/>
            <p:cNvSpPr>
              <a:spLocks noChangeArrowheads="1"/>
            </p:cNvSpPr>
            <p:nvPr/>
          </p:nvSpPr>
          <p:spPr bwMode="auto">
            <a:xfrm>
              <a:off x="1104" y="1872"/>
              <a:ext cx="96" cy="14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00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55" name="Rectangle 134"/>
            <p:cNvSpPr>
              <a:spLocks noChangeArrowheads="1"/>
            </p:cNvSpPr>
            <p:nvPr/>
          </p:nvSpPr>
          <p:spPr bwMode="auto">
            <a:xfrm>
              <a:off x="1352" y="1858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56" name="Rectangle 135"/>
            <p:cNvSpPr>
              <a:spLocks noChangeArrowheads="1"/>
            </p:cNvSpPr>
            <p:nvPr/>
          </p:nvSpPr>
          <p:spPr bwMode="auto">
            <a:xfrm>
              <a:off x="1551" y="1858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57" name="Rectangle 136"/>
            <p:cNvSpPr>
              <a:spLocks noChangeArrowheads="1"/>
            </p:cNvSpPr>
            <p:nvPr/>
          </p:nvSpPr>
          <p:spPr bwMode="auto">
            <a:xfrm>
              <a:off x="1710" y="1858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58" name="Rectangle 137"/>
            <p:cNvSpPr>
              <a:spLocks noChangeArrowheads="1"/>
            </p:cNvSpPr>
            <p:nvPr/>
          </p:nvSpPr>
          <p:spPr bwMode="auto">
            <a:xfrm>
              <a:off x="2425" y="1858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59" name="Rectangle 138"/>
            <p:cNvSpPr>
              <a:spLocks noChangeArrowheads="1"/>
            </p:cNvSpPr>
            <p:nvPr/>
          </p:nvSpPr>
          <p:spPr bwMode="auto">
            <a:xfrm>
              <a:off x="2266" y="1858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60" name="Rectangle 139"/>
            <p:cNvSpPr>
              <a:spLocks noChangeArrowheads="1"/>
            </p:cNvSpPr>
            <p:nvPr/>
          </p:nvSpPr>
          <p:spPr bwMode="auto">
            <a:xfrm>
              <a:off x="1988" y="1858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</p:grpSp>
      <p:sp>
        <p:nvSpPr>
          <p:cNvPr id="65" name="Text Box 6"/>
          <p:cNvSpPr txBox="1">
            <a:spLocks noChangeArrowheads="1"/>
          </p:cNvSpPr>
          <p:nvPr/>
        </p:nvSpPr>
        <p:spPr bwMode="auto">
          <a:xfrm>
            <a:off x="2322114" y="4666615"/>
            <a:ext cx="183736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altLang="zh-TW" sz="2000" dirty="0"/>
              <a:t>Face-to-Face </a:t>
            </a:r>
            <a:endParaRPr lang="en-US" altLang="zh-TW" sz="2000" dirty="0" smtClean="0"/>
          </a:p>
          <a:p>
            <a:pPr eaLnBrk="1" hangingPunct="1">
              <a:spcBef>
                <a:spcPts val="0"/>
              </a:spcBef>
            </a:pPr>
            <a:r>
              <a:rPr lang="en-US" altLang="zh-TW" sz="2000" dirty="0" smtClean="0"/>
              <a:t>(</a:t>
            </a:r>
            <a:r>
              <a:rPr lang="en-US" altLang="zh-TW" sz="2000" dirty="0"/>
              <a:t>limited to </a:t>
            </a:r>
            <a:endParaRPr lang="en-US" altLang="zh-TW" sz="2000" dirty="0" smtClean="0"/>
          </a:p>
          <a:p>
            <a:pPr eaLnBrk="1" hangingPunct="1">
              <a:spcBef>
                <a:spcPts val="0"/>
              </a:spcBef>
            </a:pPr>
            <a:r>
              <a:rPr lang="en-US" altLang="zh-TW" sz="2000" dirty="0" smtClean="0"/>
              <a:t>2 </a:t>
            </a:r>
            <a:r>
              <a:rPr lang="en-US" altLang="zh-TW" sz="2000" dirty="0"/>
              <a:t>die tiers)</a:t>
            </a:r>
            <a:endParaRPr lang="en-US" altLang="ko-KR" sz="2000" dirty="0"/>
          </a:p>
        </p:txBody>
      </p:sp>
      <p:grpSp>
        <p:nvGrpSpPr>
          <p:cNvPr id="66" name="Group 376"/>
          <p:cNvGrpSpPr>
            <a:grpSpLocks/>
          </p:cNvGrpSpPr>
          <p:nvPr/>
        </p:nvGrpSpPr>
        <p:grpSpPr bwMode="auto">
          <a:xfrm>
            <a:off x="464739" y="5167312"/>
            <a:ext cx="1828800" cy="1185069"/>
            <a:chOff x="240" y="2299"/>
            <a:chExt cx="2304" cy="1493"/>
          </a:xfrm>
        </p:grpSpPr>
        <p:sp>
          <p:nvSpPr>
            <p:cNvPr id="67" name="AutoShape 310"/>
            <p:cNvSpPr>
              <a:spLocks noChangeArrowheads="1"/>
            </p:cNvSpPr>
            <p:nvPr/>
          </p:nvSpPr>
          <p:spPr bwMode="auto">
            <a:xfrm>
              <a:off x="1440" y="3408"/>
              <a:ext cx="672" cy="192"/>
            </a:xfrm>
            <a:prstGeom prst="roundRect">
              <a:avLst>
                <a:gd name="adj" fmla="val 16667"/>
              </a:avLst>
            </a:prstGeom>
            <a:solidFill>
              <a:srgbClr xmlns:mc="http://schemas.openxmlformats.org/markup-compatibility/2006" xmlns:a14="http://schemas.microsoft.com/office/drawing/2010/main" val="FFFF00" mc:Ignorable=""/>
            </a:solidFill>
            <a:ln w="12700" algn="ctr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68" name="Rectangle 142"/>
            <p:cNvSpPr>
              <a:spLocks noChangeArrowheads="1"/>
            </p:cNvSpPr>
            <p:nvPr/>
          </p:nvSpPr>
          <p:spPr bwMode="auto">
            <a:xfrm flipV="1">
              <a:off x="240" y="2448"/>
              <a:ext cx="2304" cy="1344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00" mc:Ignorable="">
                <a:alpha val="2313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69" name="Rectangle 143"/>
            <p:cNvSpPr>
              <a:spLocks noChangeArrowheads="1"/>
            </p:cNvSpPr>
            <p:nvPr/>
          </p:nvSpPr>
          <p:spPr bwMode="auto">
            <a:xfrm flipV="1">
              <a:off x="240" y="2854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70" name="Rectangle 144"/>
            <p:cNvSpPr>
              <a:spLocks noChangeArrowheads="1"/>
            </p:cNvSpPr>
            <p:nvPr/>
          </p:nvSpPr>
          <p:spPr bwMode="auto">
            <a:xfrm flipV="1">
              <a:off x="1908" y="3102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71" name="Rectangle 145"/>
            <p:cNvSpPr>
              <a:spLocks noChangeArrowheads="1"/>
            </p:cNvSpPr>
            <p:nvPr/>
          </p:nvSpPr>
          <p:spPr bwMode="auto">
            <a:xfrm flipV="1">
              <a:off x="938" y="2299"/>
              <a:ext cx="437" cy="1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72" name="Rectangle 147"/>
            <p:cNvSpPr>
              <a:spLocks noChangeArrowheads="1"/>
            </p:cNvSpPr>
            <p:nvPr/>
          </p:nvSpPr>
          <p:spPr bwMode="auto">
            <a:xfrm flipV="1">
              <a:off x="1432" y="3301"/>
              <a:ext cx="15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73" name="Freeform 148"/>
            <p:cNvSpPr>
              <a:spLocks/>
            </p:cNvSpPr>
            <p:nvPr/>
          </p:nvSpPr>
          <p:spPr bwMode="auto">
            <a:xfrm rot="10800000" flipV="1">
              <a:off x="1471" y="3400"/>
              <a:ext cx="596" cy="149"/>
            </a:xfrm>
            <a:custGeom>
              <a:avLst/>
              <a:gdLst>
                <a:gd name="T0" fmla="*/ 0 w 720"/>
                <a:gd name="T1" fmla="*/ 0 h 144"/>
                <a:gd name="T2" fmla="*/ 40 w 720"/>
                <a:gd name="T3" fmla="*/ 149 h 144"/>
                <a:gd name="T4" fmla="*/ 199 w 720"/>
                <a:gd name="T5" fmla="*/ 149 h 144"/>
                <a:gd name="T6" fmla="*/ 238 w 720"/>
                <a:gd name="T7" fmla="*/ 99 h 144"/>
                <a:gd name="T8" fmla="*/ 358 w 720"/>
                <a:gd name="T9" fmla="*/ 99 h 144"/>
                <a:gd name="T10" fmla="*/ 397 w 720"/>
                <a:gd name="T11" fmla="*/ 149 h 144"/>
                <a:gd name="T12" fmla="*/ 556 w 720"/>
                <a:gd name="T13" fmla="*/ 149 h 144"/>
                <a:gd name="T14" fmla="*/ 596 w 720"/>
                <a:gd name="T15" fmla="*/ 0 h 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"/>
                <a:gd name="T25" fmla="*/ 0 h 144"/>
                <a:gd name="T26" fmla="*/ 720 w 720"/>
                <a:gd name="T27" fmla="*/ 144 h 1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" h="144">
                  <a:moveTo>
                    <a:pt x="0" y="0"/>
                  </a:moveTo>
                  <a:lnTo>
                    <a:pt x="48" y="144"/>
                  </a:lnTo>
                  <a:lnTo>
                    <a:pt x="240" y="144"/>
                  </a:lnTo>
                  <a:lnTo>
                    <a:pt x="288" y="96"/>
                  </a:lnTo>
                  <a:lnTo>
                    <a:pt x="432" y="96"/>
                  </a:lnTo>
                  <a:lnTo>
                    <a:pt x="480" y="144"/>
                  </a:lnTo>
                  <a:lnTo>
                    <a:pt x="672" y="144"/>
                  </a:lnTo>
                  <a:lnTo>
                    <a:pt x="72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ko-KR" altLang="ko-KR"/>
            </a:p>
          </p:txBody>
        </p:sp>
        <p:sp>
          <p:nvSpPr>
            <p:cNvPr id="74" name="AutoShape 149"/>
            <p:cNvSpPr>
              <a:spLocks noChangeArrowheads="1"/>
            </p:cNvSpPr>
            <p:nvPr/>
          </p:nvSpPr>
          <p:spPr bwMode="auto">
            <a:xfrm rot="10800000" flipV="1">
              <a:off x="1511" y="3400"/>
              <a:ext cx="159" cy="50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3 w 21600"/>
                <a:gd name="T13" fmla="*/ 4320 h 21600"/>
                <a:gd name="T14" fmla="*/ 17117 w 21600"/>
                <a:gd name="T15" fmla="*/ 172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75" name="AutoShape 150"/>
            <p:cNvSpPr>
              <a:spLocks noChangeArrowheads="1"/>
            </p:cNvSpPr>
            <p:nvPr/>
          </p:nvSpPr>
          <p:spPr bwMode="auto">
            <a:xfrm rot="10800000" flipV="1">
              <a:off x="1869" y="3400"/>
              <a:ext cx="159" cy="50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3 w 21600"/>
                <a:gd name="T13" fmla="*/ 4320 h 21600"/>
                <a:gd name="T14" fmla="*/ 17117 w 21600"/>
                <a:gd name="T15" fmla="*/ 172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76" name="Rectangle 151"/>
            <p:cNvSpPr>
              <a:spLocks noChangeArrowheads="1"/>
            </p:cNvSpPr>
            <p:nvPr/>
          </p:nvSpPr>
          <p:spPr bwMode="auto">
            <a:xfrm flipV="1">
              <a:off x="1908" y="3301"/>
              <a:ext cx="80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77" name="Rectangle 152"/>
            <p:cNvSpPr>
              <a:spLocks noChangeArrowheads="1"/>
            </p:cNvSpPr>
            <p:nvPr/>
          </p:nvSpPr>
          <p:spPr bwMode="auto">
            <a:xfrm flipV="1">
              <a:off x="1710" y="3301"/>
              <a:ext cx="119" cy="4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78" name="Rectangle 153"/>
            <p:cNvSpPr>
              <a:spLocks noChangeArrowheads="1"/>
            </p:cNvSpPr>
            <p:nvPr/>
          </p:nvSpPr>
          <p:spPr bwMode="auto">
            <a:xfrm flipV="1">
              <a:off x="1710" y="3350"/>
              <a:ext cx="119" cy="5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80808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79" name="Rectangle 154"/>
            <p:cNvSpPr>
              <a:spLocks noChangeArrowheads="1"/>
            </p:cNvSpPr>
            <p:nvPr/>
          </p:nvSpPr>
          <p:spPr bwMode="auto">
            <a:xfrm flipV="1">
              <a:off x="240" y="3003"/>
              <a:ext cx="794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80" name="Rectangle 155"/>
            <p:cNvSpPr>
              <a:spLocks noChangeArrowheads="1"/>
            </p:cNvSpPr>
            <p:nvPr/>
          </p:nvSpPr>
          <p:spPr bwMode="auto">
            <a:xfrm flipV="1">
              <a:off x="637" y="3102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81" name="Rectangle 156"/>
            <p:cNvSpPr>
              <a:spLocks noChangeArrowheads="1"/>
            </p:cNvSpPr>
            <p:nvPr/>
          </p:nvSpPr>
          <p:spPr bwMode="auto">
            <a:xfrm flipV="1">
              <a:off x="1273" y="3152"/>
              <a:ext cx="79" cy="149"/>
            </a:xfrm>
            <a:prstGeom prst="rect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99CCFF" mc:Ignorable=""/>
                </a:gs>
                <a:gs pos="100000">
                  <a:srgbClr xmlns:mc="http://schemas.openxmlformats.org/markup-compatibility/2006" xmlns:a14="http://schemas.microsoft.com/office/drawing/2010/main" val="CC99FF" mc:Ignorable="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82" name="Rectangle 157"/>
            <p:cNvSpPr>
              <a:spLocks noChangeArrowheads="1"/>
            </p:cNvSpPr>
            <p:nvPr/>
          </p:nvSpPr>
          <p:spPr bwMode="auto">
            <a:xfrm flipV="1">
              <a:off x="1193" y="3301"/>
              <a:ext cx="15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83" name="Freeform 158"/>
            <p:cNvSpPr>
              <a:spLocks/>
            </p:cNvSpPr>
            <p:nvPr/>
          </p:nvSpPr>
          <p:spPr bwMode="auto">
            <a:xfrm rot="10800000" flipV="1">
              <a:off x="717" y="3400"/>
              <a:ext cx="596" cy="149"/>
            </a:xfrm>
            <a:custGeom>
              <a:avLst/>
              <a:gdLst>
                <a:gd name="T0" fmla="*/ 0 w 720"/>
                <a:gd name="T1" fmla="*/ 0 h 144"/>
                <a:gd name="T2" fmla="*/ 40 w 720"/>
                <a:gd name="T3" fmla="*/ 149 h 144"/>
                <a:gd name="T4" fmla="*/ 199 w 720"/>
                <a:gd name="T5" fmla="*/ 149 h 144"/>
                <a:gd name="T6" fmla="*/ 238 w 720"/>
                <a:gd name="T7" fmla="*/ 99 h 144"/>
                <a:gd name="T8" fmla="*/ 358 w 720"/>
                <a:gd name="T9" fmla="*/ 99 h 144"/>
                <a:gd name="T10" fmla="*/ 397 w 720"/>
                <a:gd name="T11" fmla="*/ 149 h 144"/>
                <a:gd name="T12" fmla="*/ 556 w 720"/>
                <a:gd name="T13" fmla="*/ 149 h 144"/>
                <a:gd name="T14" fmla="*/ 596 w 720"/>
                <a:gd name="T15" fmla="*/ 0 h 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"/>
                <a:gd name="T25" fmla="*/ 0 h 144"/>
                <a:gd name="T26" fmla="*/ 720 w 720"/>
                <a:gd name="T27" fmla="*/ 144 h 1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" h="144">
                  <a:moveTo>
                    <a:pt x="0" y="0"/>
                  </a:moveTo>
                  <a:lnTo>
                    <a:pt x="48" y="144"/>
                  </a:lnTo>
                  <a:lnTo>
                    <a:pt x="240" y="144"/>
                  </a:lnTo>
                  <a:lnTo>
                    <a:pt x="288" y="96"/>
                  </a:lnTo>
                  <a:lnTo>
                    <a:pt x="432" y="96"/>
                  </a:lnTo>
                  <a:lnTo>
                    <a:pt x="480" y="144"/>
                  </a:lnTo>
                  <a:lnTo>
                    <a:pt x="672" y="144"/>
                  </a:lnTo>
                  <a:lnTo>
                    <a:pt x="72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ko-KR" altLang="ko-KR"/>
            </a:p>
          </p:txBody>
        </p:sp>
        <p:sp>
          <p:nvSpPr>
            <p:cNvPr id="84" name="AutoShape 159"/>
            <p:cNvSpPr>
              <a:spLocks noChangeArrowheads="1"/>
            </p:cNvSpPr>
            <p:nvPr/>
          </p:nvSpPr>
          <p:spPr bwMode="auto">
            <a:xfrm rot="10800000" flipV="1">
              <a:off x="756" y="3400"/>
              <a:ext cx="159" cy="50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3 w 21600"/>
                <a:gd name="T13" fmla="*/ 4320 h 21600"/>
                <a:gd name="T14" fmla="*/ 17117 w 21600"/>
                <a:gd name="T15" fmla="*/ 172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85" name="AutoShape 160"/>
            <p:cNvSpPr>
              <a:spLocks noChangeArrowheads="1"/>
            </p:cNvSpPr>
            <p:nvPr/>
          </p:nvSpPr>
          <p:spPr bwMode="auto">
            <a:xfrm rot="10800000" flipV="1">
              <a:off x="1114" y="3400"/>
              <a:ext cx="159" cy="50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3 w 21600"/>
                <a:gd name="T13" fmla="*/ 4320 h 21600"/>
                <a:gd name="T14" fmla="*/ 17117 w 21600"/>
                <a:gd name="T15" fmla="*/ 172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86" name="Rectangle 161"/>
            <p:cNvSpPr>
              <a:spLocks noChangeArrowheads="1"/>
            </p:cNvSpPr>
            <p:nvPr/>
          </p:nvSpPr>
          <p:spPr bwMode="auto">
            <a:xfrm flipV="1">
              <a:off x="637" y="3301"/>
              <a:ext cx="23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87" name="Rectangle 162"/>
            <p:cNvSpPr>
              <a:spLocks noChangeArrowheads="1"/>
            </p:cNvSpPr>
            <p:nvPr/>
          </p:nvSpPr>
          <p:spPr bwMode="auto">
            <a:xfrm flipV="1">
              <a:off x="955" y="3301"/>
              <a:ext cx="119" cy="4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88" name="Rectangle 163"/>
            <p:cNvSpPr>
              <a:spLocks noChangeArrowheads="1"/>
            </p:cNvSpPr>
            <p:nvPr/>
          </p:nvSpPr>
          <p:spPr bwMode="auto">
            <a:xfrm flipV="1">
              <a:off x="955" y="3350"/>
              <a:ext cx="119" cy="5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80808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89" name="Rectangle 164"/>
            <p:cNvSpPr>
              <a:spLocks noChangeArrowheads="1"/>
            </p:cNvSpPr>
            <p:nvPr/>
          </p:nvSpPr>
          <p:spPr bwMode="auto">
            <a:xfrm flipV="1">
              <a:off x="637" y="3202"/>
              <a:ext cx="80" cy="99"/>
            </a:xfrm>
            <a:prstGeom prst="rect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99CCFF" mc:Ignorable=""/>
                </a:gs>
                <a:gs pos="100000">
                  <a:srgbClr xmlns:mc="http://schemas.openxmlformats.org/markup-compatibility/2006" xmlns:a14="http://schemas.microsoft.com/office/drawing/2010/main" val="00CCFF" mc:Ignorable="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90" name="Rectangle 165"/>
            <p:cNvSpPr>
              <a:spLocks noChangeArrowheads="1"/>
            </p:cNvSpPr>
            <p:nvPr/>
          </p:nvSpPr>
          <p:spPr bwMode="auto">
            <a:xfrm flipV="1">
              <a:off x="1908" y="3202"/>
              <a:ext cx="80" cy="99"/>
            </a:xfrm>
            <a:prstGeom prst="rect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99CCFF" mc:Ignorable=""/>
                </a:gs>
                <a:gs pos="100000">
                  <a:srgbClr xmlns:mc="http://schemas.openxmlformats.org/markup-compatibility/2006" xmlns:a14="http://schemas.microsoft.com/office/drawing/2010/main" val="00CCFF" mc:Ignorable="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91" name="Freeform 166"/>
            <p:cNvSpPr>
              <a:spLocks/>
            </p:cNvSpPr>
            <p:nvPr/>
          </p:nvSpPr>
          <p:spPr bwMode="auto">
            <a:xfrm flipV="1">
              <a:off x="637" y="3102"/>
              <a:ext cx="239" cy="298"/>
            </a:xfrm>
            <a:custGeom>
              <a:avLst/>
              <a:gdLst>
                <a:gd name="T0" fmla="*/ 239 w 288"/>
                <a:gd name="T1" fmla="*/ 0 h 288"/>
                <a:gd name="T2" fmla="*/ 239 w 288"/>
                <a:gd name="T3" fmla="*/ 99 h 288"/>
                <a:gd name="T4" fmla="*/ 80 w 288"/>
                <a:gd name="T5" fmla="*/ 99 h 288"/>
                <a:gd name="T6" fmla="*/ 80 w 288"/>
                <a:gd name="T7" fmla="*/ 298 h 288"/>
                <a:gd name="T8" fmla="*/ 0 w 288"/>
                <a:gd name="T9" fmla="*/ 298 h 288"/>
                <a:gd name="T10" fmla="*/ 0 w 288"/>
                <a:gd name="T11" fmla="*/ 0 h 288"/>
                <a:gd name="T12" fmla="*/ 239 w 288"/>
                <a:gd name="T13" fmla="*/ 0 h 2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8"/>
                <a:gd name="T22" fmla="*/ 0 h 288"/>
                <a:gd name="T23" fmla="*/ 288 w 288"/>
                <a:gd name="T24" fmla="*/ 288 h 2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8" h="288">
                  <a:moveTo>
                    <a:pt x="288" y="0"/>
                  </a:moveTo>
                  <a:lnTo>
                    <a:pt x="288" y="96"/>
                  </a:lnTo>
                  <a:lnTo>
                    <a:pt x="96" y="96"/>
                  </a:lnTo>
                  <a:lnTo>
                    <a:pt x="96" y="288"/>
                  </a:lnTo>
                  <a:lnTo>
                    <a:pt x="0" y="288"/>
                  </a:lnTo>
                  <a:lnTo>
                    <a:pt x="0" y="0"/>
                  </a:lnTo>
                  <a:lnTo>
                    <a:pt x="288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ko-KR" altLang="ko-KR"/>
            </a:p>
          </p:txBody>
        </p:sp>
        <p:sp>
          <p:nvSpPr>
            <p:cNvPr id="92" name="Rectangle 167"/>
            <p:cNvSpPr>
              <a:spLocks noChangeArrowheads="1"/>
            </p:cNvSpPr>
            <p:nvPr/>
          </p:nvSpPr>
          <p:spPr bwMode="auto">
            <a:xfrm flipV="1">
              <a:off x="1908" y="3102"/>
              <a:ext cx="80" cy="29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93" name="Rectangle 168"/>
            <p:cNvSpPr>
              <a:spLocks noChangeArrowheads="1"/>
            </p:cNvSpPr>
            <p:nvPr/>
          </p:nvSpPr>
          <p:spPr bwMode="auto">
            <a:xfrm flipV="1">
              <a:off x="1432" y="3152"/>
              <a:ext cx="79" cy="149"/>
            </a:xfrm>
            <a:prstGeom prst="rect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99CCFF" mc:Ignorable=""/>
                </a:gs>
                <a:gs pos="100000">
                  <a:srgbClr xmlns:mc="http://schemas.openxmlformats.org/markup-compatibility/2006" xmlns:a14="http://schemas.microsoft.com/office/drawing/2010/main" val="CC99FF" mc:Ignorable="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94" name="Rectangle 169"/>
            <p:cNvSpPr>
              <a:spLocks noChangeArrowheads="1"/>
            </p:cNvSpPr>
            <p:nvPr/>
          </p:nvSpPr>
          <p:spPr bwMode="auto">
            <a:xfrm flipV="1">
              <a:off x="1154" y="3003"/>
              <a:ext cx="874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95" name="Rectangle 170"/>
            <p:cNvSpPr>
              <a:spLocks noChangeArrowheads="1"/>
            </p:cNvSpPr>
            <p:nvPr/>
          </p:nvSpPr>
          <p:spPr bwMode="auto">
            <a:xfrm flipV="1">
              <a:off x="2107" y="3003"/>
              <a:ext cx="437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96" name="Rectangle 171"/>
            <p:cNvSpPr>
              <a:spLocks noChangeArrowheads="1"/>
            </p:cNvSpPr>
            <p:nvPr/>
          </p:nvSpPr>
          <p:spPr bwMode="auto">
            <a:xfrm flipV="1">
              <a:off x="399" y="2854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97" name="Rectangle 172"/>
            <p:cNvSpPr>
              <a:spLocks noChangeArrowheads="1"/>
            </p:cNvSpPr>
            <p:nvPr/>
          </p:nvSpPr>
          <p:spPr bwMode="auto">
            <a:xfrm flipV="1">
              <a:off x="598" y="2854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98" name="Rectangle 173"/>
            <p:cNvSpPr>
              <a:spLocks noChangeArrowheads="1"/>
            </p:cNvSpPr>
            <p:nvPr/>
          </p:nvSpPr>
          <p:spPr bwMode="auto">
            <a:xfrm flipV="1">
              <a:off x="796" y="2854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99" name="Rectangle 174"/>
            <p:cNvSpPr>
              <a:spLocks noChangeArrowheads="1"/>
            </p:cNvSpPr>
            <p:nvPr/>
          </p:nvSpPr>
          <p:spPr bwMode="auto">
            <a:xfrm flipV="1">
              <a:off x="995" y="2854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00" name="Rectangle 175"/>
            <p:cNvSpPr>
              <a:spLocks noChangeArrowheads="1"/>
            </p:cNvSpPr>
            <p:nvPr/>
          </p:nvSpPr>
          <p:spPr bwMode="auto">
            <a:xfrm flipV="1">
              <a:off x="1313" y="2854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01" name="Rectangle 176"/>
            <p:cNvSpPr>
              <a:spLocks noChangeArrowheads="1"/>
            </p:cNvSpPr>
            <p:nvPr/>
          </p:nvSpPr>
          <p:spPr bwMode="auto">
            <a:xfrm flipV="1">
              <a:off x="1471" y="2854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02" name="Rectangle 177"/>
            <p:cNvSpPr>
              <a:spLocks noChangeArrowheads="1"/>
            </p:cNvSpPr>
            <p:nvPr/>
          </p:nvSpPr>
          <p:spPr bwMode="auto">
            <a:xfrm flipV="1">
              <a:off x="1710" y="2854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03" name="Rectangle 178"/>
            <p:cNvSpPr>
              <a:spLocks noChangeArrowheads="1"/>
            </p:cNvSpPr>
            <p:nvPr/>
          </p:nvSpPr>
          <p:spPr bwMode="auto">
            <a:xfrm flipV="1">
              <a:off x="1869" y="2854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04" name="Rectangle 179"/>
            <p:cNvSpPr>
              <a:spLocks noChangeArrowheads="1"/>
            </p:cNvSpPr>
            <p:nvPr/>
          </p:nvSpPr>
          <p:spPr bwMode="auto">
            <a:xfrm flipV="1">
              <a:off x="2067" y="2854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05" name="Rectangle 180"/>
            <p:cNvSpPr>
              <a:spLocks noChangeArrowheads="1"/>
            </p:cNvSpPr>
            <p:nvPr/>
          </p:nvSpPr>
          <p:spPr bwMode="auto">
            <a:xfrm flipV="1">
              <a:off x="2226" y="2854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06" name="Rectangle 181"/>
            <p:cNvSpPr>
              <a:spLocks noChangeArrowheads="1"/>
            </p:cNvSpPr>
            <p:nvPr/>
          </p:nvSpPr>
          <p:spPr bwMode="auto">
            <a:xfrm flipV="1">
              <a:off x="2465" y="2854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grpSp>
          <p:nvGrpSpPr>
            <p:cNvPr id="107" name="Group 182"/>
            <p:cNvGrpSpPr>
              <a:grpSpLocks/>
            </p:cNvGrpSpPr>
            <p:nvPr/>
          </p:nvGrpSpPr>
          <p:grpSpPr bwMode="auto">
            <a:xfrm flipH="1" flipV="1">
              <a:off x="240" y="2656"/>
              <a:ext cx="2304" cy="149"/>
              <a:chOff x="336" y="1680"/>
              <a:chExt cx="2784" cy="96"/>
            </a:xfrm>
          </p:grpSpPr>
          <p:sp>
            <p:nvSpPr>
              <p:cNvPr id="119" name="Rectangle 183"/>
              <p:cNvSpPr>
                <a:spLocks noChangeArrowheads="1"/>
              </p:cNvSpPr>
              <p:nvPr/>
            </p:nvSpPr>
            <p:spPr bwMode="auto">
              <a:xfrm flipH="1">
                <a:off x="336" y="1680"/>
                <a:ext cx="960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00FF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/>
              </a:p>
            </p:txBody>
          </p:sp>
          <p:sp>
            <p:nvSpPr>
              <p:cNvPr id="120" name="Rectangle 184"/>
              <p:cNvSpPr>
                <a:spLocks noChangeArrowheads="1"/>
              </p:cNvSpPr>
              <p:nvPr/>
            </p:nvSpPr>
            <p:spPr bwMode="auto">
              <a:xfrm flipH="1">
                <a:off x="1440" y="1680"/>
                <a:ext cx="1056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00FF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/>
              </a:p>
            </p:txBody>
          </p:sp>
          <p:sp>
            <p:nvSpPr>
              <p:cNvPr id="121" name="Rectangle 185"/>
              <p:cNvSpPr>
                <a:spLocks noChangeArrowheads="1"/>
              </p:cNvSpPr>
              <p:nvPr/>
            </p:nvSpPr>
            <p:spPr bwMode="auto">
              <a:xfrm flipH="1">
                <a:off x="2592" y="1680"/>
                <a:ext cx="528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00FF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/>
              </a:p>
            </p:txBody>
          </p:sp>
        </p:grpSp>
        <p:sp>
          <p:nvSpPr>
            <p:cNvPr id="108" name="Rectangle 186"/>
            <p:cNvSpPr>
              <a:spLocks noChangeArrowheads="1"/>
            </p:cNvSpPr>
            <p:nvPr/>
          </p:nvSpPr>
          <p:spPr bwMode="auto">
            <a:xfrm flipV="1">
              <a:off x="280" y="2507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09" name="Rectangle 187"/>
            <p:cNvSpPr>
              <a:spLocks noChangeArrowheads="1"/>
            </p:cNvSpPr>
            <p:nvPr/>
          </p:nvSpPr>
          <p:spPr bwMode="auto">
            <a:xfrm flipV="1">
              <a:off x="439" y="2507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10" name="Rectangle 188"/>
            <p:cNvSpPr>
              <a:spLocks noChangeArrowheads="1"/>
            </p:cNvSpPr>
            <p:nvPr/>
          </p:nvSpPr>
          <p:spPr bwMode="auto">
            <a:xfrm flipV="1">
              <a:off x="717" y="2507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11" name="Rectangle 189"/>
            <p:cNvSpPr>
              <a:spLocks noChangeArrowheads="1"/>
            </p:cNvSpPr>
            <p:nvPr/>
          </p:nvSpPr>
          <p:spPr bwMode="auto">
            <a:xfrm flipV="1">
              <a:off x="876" y="2507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12" name="Rectangle 190"/>
            <p:cNvSpPr>
              <a:spLocks noChangeArrowheads="1"/>
            </p:cNvSpPr>
            <p:nvPr/>
          </p:nvSpPr>
          <p:spPr bwMode="auto">
            <a:xfrm flipV="1">
              <a:off x="1106" y="2448"/>
              <a:ext cx="94" cy="158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00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13" name="Rectangle 191"/>
            <p:cNvSpPr>
              <a:spLocks noChangeArrowheads="1"/>
            </p:cNvSpPr>
            <p:nvPr/>
          </p:nvSpPr>
          <p:spPr bwMode="auto">
            <a:xfrm flipV="1">
              <a:off x="1352" y="2507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14" name="Rectangle 192"/>
            <p:cNvSpPr>
              <a:spLocks noChangeArrowheads="1"/>
            </p:cNvSpPr>
            <p:nvPr/>
          </p:nvSpPr>
          <p:spPr bwMode="auto">
            <a:xfrm flipV="1">
              <a:off x="1551" y="2507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15" name="Rectangle 193"/>
            <p:cNvSpPr>
              <a:spLocks noChangeArrowheads="1"/>
            </p:cNvSpPr>
            <p:nvPr/>
          </p:nvSpPr>
          <p:spPr bwMode="auto">
            <a:xfrm flipV="1">
              <a:off x="1710" y="2507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16" name="Rectangle 194"/>
            <p:cNvSpPr>
              <a:spLocks noChangeArrowheads="1"/>
            </p:cNvSpPr>
            <p:nvPr/>
          </p:nvSpPr>
          <p:spPr bwMode="auto">
            <a:xfrm flipV="1">
              <a:off x="2425" y="2507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17" name="Rectangle 195"/>
            <p:cNvSpPr>
              <a:spLocks noChangeArrowheads="1"/>
            </p:cNvSpPr>
            <p:nvPr/>
          </p:nvSpPr>
          <p:spPr bwMode="auto">
            <a:xfrm flipV="1">
              <a:off x="2266" y="2507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18" name="Rectangle 196"/>
            <p:cNvSpPr>
              <a:spLocks noChangeArrowheads="1"/>
            </p:cNvSpPr>
            <p:nvPr/>
          </p:nvSpPr>
          <p:spPr bwMode="auto">
            <a:xfrm flipV="1">
              <a:off x="1988" y="2507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</p:grpSp>
      <p:grpSp>
        <p:nvGrpSpPr>
          <p:cNvPr id="122" name="Group 384"/>
          <p:cNvGrpSpPr>
            <a:grpSpLocks/>
          </p:cNvGrpSpPr>
          <p:nvPr/>
        </p:nvGrpSpPr>
        <p:grpSpPr bwMode="auto">
          <a:xfrm>
            <a:off x="470301" y="1357403"/>
            <a:ext cx="1828802" cy="1261271"/>
            <a:chOff x="3168" y="667"/>
            <a:chExt cx="2304" cy="1589"/>
          </a:xfrm>
        </p:grpSpPr>
        <p:sp>
          <p:nvSpPr>
            <p:cNvPr id="123" name="AutoShape 373"/>
            <p:cNvSpPr>
              <a:spLocks noChangeArrowheads="1"/>
            </p:cNvSpPr>
            <p:nvPr/>
          </p:nvSpPr>
          <p:spPr bwMode="auto">
            <a:xfrm>
              <a:off x="4684" y="1675"/>
              <a:ext cx="672" cy="192"/>
            </a:xfrm>
            <a:prstGeom prst="roundRect">
              <a:avLst>
                <a:gd name="adj" fmla="val 16667"/>
              </a:avLst>
            </a:prstGeom>
            <a:solidFill>
              <a:srgbClr xmlns:mc="http://schemas.openxmlformats.org/markup-compatibility/2006" xmlns:a14="http://schemas.microsoft.com/office/drawing/2010/main" val="FFFF00" mc:Ignorable=""/>
            </a:solidFill>
            <a:ln w="12700" algn="ctr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24" name="Rectangle 254"/>
            <p:cNvSpPr>
              <a:spLocks noChangeArrowheads="1"/>
            </p:cNvSpPr>
            <p:nvPr/>
          </p:nvSpPr>
          <p:spPr bwMode="auto">
            <a:xfrm flipV="1">
              <a:off x="3168" y="667"/>
              <a:ext cx="2304" cy="144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00" mc:Ignorable="">
                <a:alpha val="2313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25" name="Rectangle 255"/>
            <p:cNvSpPr>
              <a:spLocks noChangeArrowheads="1"/>
            </p:cNvSpPr>
            <p:nvPr/>
          </p:nvSpPr>
          <p:spPr bwMode="auto">
            <a:xfrm flipV="1">
              <a:off x="3168" y="1121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26" name="Rectangle 256"/>
            <p:cNvSpPr>
              <a:spLocks noChangeArrowheads="1"/>
            </p:cNvSpPr>
            <p:nvPr/>
          </p:nvSpPr>
          <p:spPr bwMode="auto">
            <a:xfrm flipV="1">
              <a:off x="5169" y="1369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27" name="Rectangle 259"/>
            <p:cNvSpPr>
              <a:spLocks noChangeArrowheads="1"/>
            </p:cNvSpPr>
            <p:nvPr/>
          </p:nvSpPr>
          <p:spPr bwMode="auto">
            <a:xfrm flipV="1">
              <a:off x="4693" y="1568"/>
              <a:ext cx="15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28" name="Freeform 260"/>
            <p:cNvSpPr>
              <a:spLocks/>
            </p:cNvSpPr>
            <p:nvPr/>
          </p:nvSpPr>
          <p:spPr bwMode="auto">
            <a:xfrm rot="10800000" flipV="1">
              <a:off x="4732" y="1667"/>
              <a:ext cx="596" cy="149"/>
            </a:xfrm>
            <a:custGeom>
              <a:avLst/>
              <a:gdLst>
                <a:gd name="T0" fmla="*/ 0 w 720"/>
                <a:gd name="T1" fmla="*/ 0 h 144"/>
                <a:gd name="T2" fmla="*/ 40 w 720"/>
                <a:gd name="T3" fmla="*/ 149 h 144"/>
                <a:gd name="T4" fmla="*/ 199 w 720"/>
                <a:gd name="T5" fmla="*/ 149 h 144"/>
                <a:gd name="T6" fmla="*/ 238 w 720"/>
                <a:gd name="T7" fmla="*/ 99 h 144"/>
                <a:gd name="T8" fmla="*/ 358 w 720"/>
                <a:gd name="T9" fmla="*/ 99 h 144"/>
                <a:gd name="T10" fmla="*/ 397 w 720"/>
                <a:gd name="T11" fmla="*/ 149 h 144"/>
                <a:gd name="T12" fmla="*/ 556 w 720"/>
                <a:gd name="T13" fmla="*/ 149 h 144"/>
                <a:gd name="T14" fmla="*/ 596 w 720"/>
                <a:gd name="T15" fmla="*/ 0 h 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"/>
                <a:gd name="T25" fmla="*/ 0 h 144"/>
                <a:gd name="T26" fmla="*/ 720 w 720"/>
                <a:gd name="T27" fmla="*/ 144 h 1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" h="144">
                  <a:moveTo>
                    <a:pt x="0" y="0"/>
                  </a:moveTo>
                  <a:lnTo>
                    <a:pt x="48" y="144"/>
                  </a:lnTo>
                  <a:lnTo>
                    <a:pt x="240" y="144"/>
                  </a:lnTo>
                  <a:lnTo>
                    <a:pt x="288" y="96"/>
                  </a:lnTo>
                  <a:lnTo>
                    <a:pt x="432" y="96"/>
                  </a:lnTo>
                  <a:lnTo>
                    <a:pt x="480" y="144"/>
                  </a:lnTo>
                  <a:lnTo>
                    <a:pt x="672" y="144"/>
                  </a:lnTo>
                  <a:lnTo>
                    <a:pt x="72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ko-KR" altLang="ko-KR"/>
            </a:p>
          </p:txBody>
        </p:sp>
        <p:sp>
          <p:nvSpPr>
            <p:cNvPr id="129" name="AutoShape 261"/>
            <p:cNvSpPr>
              <a:spLocks noChangeArrowheads="1"/>
            </p:cNvSpPr>
            <p:nvPr/>
          </p:nvSpPr>
          <p:spPr bwMode="auto">
            <a:xfrm rot="10800000" flipV="1">
              <a:off x="4772" y="1667"/>
              <a:ext cx="159" cy="50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3 w 21600"/>
                <a:gd name="T13" fmla="*/ 4320 h 21600"/>
                <a:gd name="T14" fmla="*/ 17117 w 21600"/>
                <a:gd name="T15" fmla="*/ 172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30" name="AutoShape 262"/>
            <p:cNvSpPr>
              <a:spLocks noChangeArrowheads="1"/>
            </p:cNvSpPr>
            <p:nvPr/>
          </p:nvSpPr>
          <p:spPr bwMode="auto">
            <a:xfrm rot="10800000" flipV="1">
              <a:off x="5130" y="1667"/>
              <a:ext cx="159" cy="50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3 w 21600"/>
                <a:gd name="T13" fmla="*/ 4320 h 21600"/>
                <a:gd name="T14" fmla="*/ 17117 w 21600"/>
                <a:gd name="T15" fmla="*/ 172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31" name="Rectangle 263"/>
            <p:cNvSpPr>
              <a:spLocks noChangeArrowheads="1"/>
            </p:cNvSpPr>
            <p:nvPr/>
          </p:nvSpPr>
          <p:spPr bwMode="auto">
            <a:xfrm flipV="1">
              <a:off x="5169" y="1568"/>
              <a:ext cx="80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32" name="Rectangle 264"/>
            <p:cNvSpPr>
              <a:spLocks noChangeArrowheads="1"/>
            </p:cNvSpPr>
            <p:nvPr/>
          </p:nvSpPr>
          <p:spPr bwMode="auto">
            <a:xfrm flipV="1">
              <a:off x="4971" y="1568"/>
              <a:ext cx="119" cy="4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33" name="Rectangle 265"/>
            <p:cNvSpPr>
              <a:spLocks noChangeArrowheads="1"/>
            </p:cNvSpPr>
            <p:nvPr/>
          </p:nvSpPr>
          <p:spPr bwMode="auto">
            <a:xfrm flipV="1">
              <a:off x="4971" y="1617"/>
              <a:ext cx="119" cy="5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80808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34" name="Rectangle 266"/>
            <p:cNvSpPr>
              <a:spLocks noChangeArrowheads="1"/>
            </p:cNvSpPr>
            <p:nvPr/>
          </p:nvSpPr>
          <p:spPr bwMode="auto">
            <a:xfrm flipV="1">
              <a:off x="3168" y="1270"/>
              <a:ext cx="794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35" name="Rectangle 267"/>
            <p:cNvSpPr>
              <a:spLocks noChangeArrowheads="1"/>
            </p:cNvSpPr>
            <p:nvPr/>
          </p:nvSpPr>
          <p:spPr bwMode="auto">
            <a:xfrm flipV="1">
              <a:off x="3565" y="1369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36" name="Rectangle 268"/>
            <p:cNvSpPr>
              <a:spLocks noChangeArrowheads="1"/>
            </p:cNvSpPr>
            <p:nvPr/>
          </p:nvSpPr>
          <p:spPr bwMode="auto">
            <a:xfrm flipV="1">
              <a:off x="4201" y="1419"/>
              <a:ext cx="79" cy="149"/>
            </a:xfrm>
            <a:prstGeom prst="rect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99CCFF" mc:Ignorable=""/>
                </a:gs>
                <a:gs pos="100000">
                  <a:srgbClr xmlns:mc="http://schemas.openxmlformats.org/markup-compatibility/2006" xmlns:a14="http://schemas.microsoft.com/office/drawing/2010/main" val="CC99FF" mc:Ignorable="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37" name="Rectangle 269"/>
            <p:cNvSpPr>
              <a:spLocks noChangeArrowheads="1"/>
            </p:cNvSpPr>
            <p:nvPr/>
          </p:nvSpPr>
          <p:spPr bwMode="auto">
            <a:xfrm flipV="1">
              <a:off x="4121" y="1568"/>
              <a:ext cx="15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38" name="Freeform 270"/>
            <p:cNvSpPr>
              <a:spLocks/>
            </p:cNvSpPr>
            <p:nvPr/>
          </p:nvSpPr>
          <p:spPr bwMode="auto">
            <a:xfrm rot="10800000" flipV="1">
              <a:off x="3645" y="1667"/>
              <a:ext cx="596" cy="149"/>
            </a:xfrm>
            <a:custGeom>
              <a:avLst/>
              <a:gdLst>
                <a:gd name="T0" fmla="*/ 0 w 720"/>
                <a:gd name="T1" fmla="*/ 0 h 144"/>
                <a:gd name="T2" fmla="*/ 40 w 720"/>
                <a:gd name="T3" fmla="*/ 149 h 144"/>
                <a:gd name="T4" fmla="*/ 199 w 720"/>
                <a:gd name="T5" fmla="*/ 149 h 144"/>
                <a:gd name="T6" fmla="*/ 238 w 720"/>
                <a:gd name="T7" fmla="*/ 99 h 144"/>
                <a:gd name="T8" fmla="*/ 358 w 720"/>
                <a:gd name="T9" fmla="*/ 99 h 144"/>
                <a:gd name="T10" fmla="*/ 397 w 720"/>
                <a:gd name="T11" fmla="*/ 149 h 144"/>
                <a:gd name="T12" fmla="*/ 556 w 720"/>
                <a:gd name="T13" fmla="*/ 149 h 144"/>
                <a:gd name="T14" fmla="*/ 596 w 720"/>
                <a:gd name="T15" fmla="*/ 0 h 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"/>
                <a:gd name="T25" fmla="*/ 0 h 144"/>
                <a:gd name="T26" fmla="*/ 720 w 720"/>
                <a:gd name="T27" fmla="*/ 144 h 1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" h="144">
                  <a:moveTo>
                    <a:pt x="0" y="0"/>
                  </a:moveTo>
                  <a:lnTo>
                    <a:pt x="48" y="144"/>
                  </a:lnTo>
                  <a:lnTo>
                    <a:pt x="240" y="144"/>
                  </a:lnTo>
                  <a:lnTo>
                    <a:pt x="288" y="96"/>
                  </a:lnTo>
                  <a:lnTo>
                    <a:pt x="432" y="96"/>
                  </a:lnTo>
                  <a:lnTo>
                    <a:pt x="480" y="144"/>
                  </a:lnTo>
                  <a:lnTo>
                    <a:pt x="672" y="144"/>
                  </a:lnTo>
                  <a:lnTo>
                    <a:pt x="72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ko-KR" altLang="ko-KR"/>
            </a:p>
          </p:txBody>
        </p:sp>
        <p:sp>
          <p:nvSpPr>
            <p:cNvPr id="139" name="AutoShape 271"/>
            <p:cNvSpPr>
              <a:spLocks noChangeArrowheads="1"/>
            </p:cNvSpPr>
            <p:nvPr/>
          </p:nvSpPr>
          <p:spPr bwMode="auto">
            <a:xfrm rot="10800000" flipV="1">
              <a:off x="3684" y="1667"/>
              <a:ext cx="159" cy="50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3 w 21600"/>
                <a:gd name="T13" fmla="*/ 4320 h 21600"/>
                <a:gd name="T14" fmla="*/ 17117 w 21600"/>
                <a:gd name="T15" fmla="*/ 172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40" name="AutoShape 272"/>
            <p:cNvSpPr>
              <a:spLocks noChangeArrowheads="1"/>
            </p:cNvSpPr>
            <p:nvPr/>
          </p:nvSpPr>
          <p:spPr bwMode="auto">
            <a:xfrm rot="10800000" flipV="1">
              <a:off x="4042" y="1667"/>
              <a:ext cx="159" cy="50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3 w 21600"/>
                <a:gd name="T13" fmla="*/ 4320 h 21600"/>
                <a:gd name="T14" fmla="*/ 17117 w 21600"/>
                <a:gd name="T15" fmla="*/ 172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41" name="Rectangle 273"/>
            <p:cNvSpPr>
              <a:spLocks noChangeArrowheads="1"/>
            </p:cNvSpPr>
            <p:nvPr/>
          </p:nvSpPr>
          <p:spPr bwMode="auto">
            <a:xfrm flipV="1">
              <a:off x="3565" y="1568"/>
              <a:ext cx="23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42" name="Rectangle 274"/>
            <p:cNvSpPr>
              <a:spLocks noChangeArrowheads="1"/>
            </p:cNvSpPr>
            <p:nvPr/>
          </p:nvSpPr>
          <p:spPr bwMode="auto">
            <a:xfrm flipV="1">
              <a:off x="3883" y="1568"/>
              <a:ext cx="119" cy="4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43" name="Rectangle 275"/>
            <p:cNvSpPr>
              <a:spLocks noChangeArrowheads="1"/>
            </p:cNvSpPr>
            <p:nvPr/>
          </p:nvSpPr>
          <p:spPr bwMode="auto">
            <a:xfrm flipV="1">
              <a:off x="3883" y="1617"/>
              <a:ext cx="119" cy="5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80808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44" name="Rectangle 276"/>
            <p:cNvSpPr>
              <a:spLocks noChangeArrowheads="1"/>
            </p:cNvSpPr>
            <p:nvPr/>
          </p:nvSpPr>
          <p:spPr bwMode="auto">
            <a:xfrm flipV="1">
              <a:off x="3565" y="1469"/>
              <a:ext cx="80" cy="99"/>
            </a:xfrm>
            <a:prstGeom prst="rect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99CCFF" mc:Ignorable=""/>
                </a:gs>
                <a:gs pos="100000">
                  <a:srgbClr xmlns:mc="http://schemas.openxmlformats.org/markup-compatibility/2006" xmlns:a14="http://schemas.microsoft.com/office/drawing/2010/main" val="00CCFF" mc:Ignorable="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45" name="Rectangle 277"/>
            <p:cNvSpPr>
              <a:spLocks noChangeArrowheads="1"/>
            </p:cNvSpPr>
            <p:nvPr/>
          </p:nvSpPr>
          <p:spPr bwMode="auto">
            <a:xfrm flipV="1">
              <a:off x="5169" y="1469"/>
              <a:ext cx="80" cy="99"/>
            </a:xfrm>
            <a:prstGeom prst="rect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99CCFF" mc:Ignorable=""/>
                </a:gs>
                <a:gs pos="100000">
                  <a:srgbClr xmlns:mc="http://schemas.openxmlformats.org/markup-compatibility/2006" xmlns:a14="http://schemas.microsoft.com/office/drawing/2010/main" val="00CCFF" mc:Ignorable="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46" name="Freeform 278"/>
            <p:cNvSpPr>
              <a:spLocks/>
            </p:cNvSpPr>
            <p:nvPr/>
          </p:nvSpPr>
          <p:spPr bwMode="auto">
            <a:xfrm flipV="1">
              <a:off x="3565" y="1369"/>
              <a:ext cx="239" cy="298"/>
            </a:xfrm>
            <a:custGeom>
              <a:avLst/>
              <a:gdLst>
                <a:gd name="T0" fmla="*/ 239 w 288"/>
                <a:gd name="T1" fmla="*/ 0 h 288"/>
                <a:gd name="T2" fmla="*/ 239 w 288"/>
                <a:gd name="T3" fmla="*/ 99 h 288"/>
                <a:gd name="T4" fmla="*/ 80 w 288"/>
                <a:gd name="T5" fmla="*/ 99 h 288"/>
                <a:gd name="T6" fmla="*/ 80 w 288"/>
                <a:gd name="T7" fmla="*/ 298 h 288"/>
                <a:gd name="T8" fmla="*/ 0 w 288"/>
                <a:gd name="T9" fmla="*/ 298 h 288"/>
                <a:gd name="T10" fmla="*/ 0 w 288"/>
                <a:gd name="T11" fmla="*/ 0 h 288"/>
                <a:gd name="T12" fmla="*/ 239 w 288"/>
                <a:gd name="T13" fmla="*/ 0 h 2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8"/>
                <a:gd name="T22" fmla="*/ 0 h 288"/>
                <a:gd name="T23" fmla="*/ 288 w 288"/>
                <a:gd name="T24" fmla="*/ 288 h 2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8" h="288">
                  <a:moveTo>
                    <a:pt x="288" y="0"/>
                  </a:moveTo>
                  <a:lnTo>
                    <a:pt x="288" y="96"/>
                  </a:lnTo>
                  <a:lnTo>
                    <a:pt x="96" y="96"/>
                  </a:lnTo>
                  <a:lnTo>
                    <a:pt x="96" y="288"/>
                  </a:lnTo>
                  <a:lnTo>
                    <a:pt x="0" y="288"/>
                  </a:lnTo>
                  <a:lnTo>
                    <a:pt x="0" y="0"/>
                  </a:lnTo>
                  <a:lnTo>
                    <a:pt x="288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ko-KR" altLang="ko-KR"/>
            </a:p>
          </p:txBody>
        </p:sp>
        <p:sp>
          <p:nvSpPr>
            <p:cNvPr id="147" name="Rectangle 279"/>
            <p:cNvSpPr>
              <a:spLocks noChangeArrowheads="1"/>
            </p:cNvSpPr>
            <p:nvPr/>
          </p:nvSpPr>
          <p:spPr bwMode="auto">
            <a:xfrm flipV="1">
              <a:off x="5169" y="1369"/>
              <a:ext cx="80" cy="29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48" name="Rectangle 280"/>
            <p:cNvSpPr>
              <a:spLocks noChangeArrowheads="1"/>
            </p:cNvSpPr>
            <p:nvPr/>
          </p:nvSpPr>
          <p:spPr bwMode="auto">
            <a:xfrm flipV="1">
              <a:off x="4693" y="1419"/>
              <a:ext cx="79" cy="149"/>
            </a:xfrm>
            <a:prstGeom prst="rect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99CCFF" mc:Ignorable=""/>
                </a:gs>
                <a:gs pos="100000">
                  <a:srgbClr xmlns:mc="http://schemas.openxmlformats.org/markup-compatibility/2006" xmlns:a14="http://schemas.microsoft.com/office/drawing/2010/main" val="CC99FF" mc:Ignorable="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49" name="Rectangle 281"/>
            <p:cNvSpPr>
              <a:spLocks noChangeArrowheads="1"/>
            </p:cNvSpPr>
            <p:nvPr/>
          </p:nvSpPr>
          <p:spPr bwMode="auto">
            <a:xfrm flipV="1">
              <a:off x="4082" y="1270"/>
              <a:ext cx="874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50" name="Rectangle 282"/>
            <p:cNvSpPr>
              <a:spLocks noChangeArrowheads="1"/>
            </p:cNvSpPr>
            <p:nvPr/>
          </p:nvSpPr>
          <p:spPr bwMode="auto">
            <a:xfrm flipV="1">
              <a:off x="5035" y="1270"/>
              <a:ext cx="437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51" name="Rectangle 283"/>
            <p:cNvSpPr>
              <a:spLocks noChangeArrowheads="1"/>
            </p:cNvSpPr>
            <p:nvPr/>
          </p:nvSpPr>
          <p:spPr bwMode="auto">
            <a:xfrm flipV="1">
              <a:off x="3327" y="1121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52" name="Rectangle 284"/>
            <p:cNvSpPr>
              <a:spLocks noChangeArrowheads="1"/>
            </p:cNvSpPr>
            <p:nvPr/>
          </p:nvSpPr>
          <p:spPr bwMode="auto">
            <a:xfrm flipV="1">
              <a:off x="3526" y="1121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53" name="Rectangle 285"/>
            <p:cNvSpPr>
              <a:spLocks noChangeArrowheads="1"/>
            </p:cNvSpPr>
            <p:nvPr/>
          </p:nvSpPr>
          <p:spPr bwMode="auto">
            <a:xfrm flipV="1">
              <a:off x="3724" y="1121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54" name="Rectangle 286"/>
            <p:cNvSpPr>
              <a:spLocks noChangeArrowheads="1"/>
            </p:cNvSpPr>
            <p:nvPr/>
          </p:nvSpPr>
          <p:spPr bwMode="auto">
            <a:xfrm flipV="1">
              <a:off x="3923" y="1121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55" name="Rectangle 287"/>
            <p:cNvSpPr>
              <a:spLocks noChangeArrowheads="1"/>
            </p:cNvSpPr>
            <p:nvPr/>
          </p:nvSpPr>
          <p:spPr bwMode="auto">
            <a:xfrm flipV="1">
              <a:off x="4241" y="1121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56" name="Rectangle 288"/>
            <p:cNvSpPr>
              <a:spLocks noChangeArrowheads="1"/>
            </p:cNvSpPr>
            <p:nvPr/>
          </p:nvSpPr>
          <p:spPr bwMode="auto">
            <a:xfrm flipV="1">
              <a:off x="4399" y="1121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57" name="Rectangle 289"/>
            <p:cNvSpPr>
              <a:spLocks noChangeArrowheads="1"/>
            </p:cNvSpPr>
            <p:nvPr/>
          </p:nvSpPr>
          <p:spPr bwMode="auto">
            <a:xfrm flipV="1">
              <a:off x="4638" y="1121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58" name="Rectangle 290"/>
            <p:cNvSpPr>
              <a:spLocks noChangeArrowheads="1"/>
            </p:cNvSpPr>
            <p:nvPr/>
          </p:nvSpPr>
          <p:spPr bwMode="auto">
            <a:xfrm flipV="1">
              <a:off x="4797" y="1121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59" name="Rectangle 291"/>
            <p:cNvSpPr>
              <a:spLocks noChangeArrowheads="1"/>
            </p:cNvSpPr>
            <p:nvPr/>
          </p:nvSpPr>
          <p:spPr bwMode="auto">
            <a:xfrm flipV="1">
              <a:off x="4995" y="1121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60" name="Rectangle 292"/>
            <p:cNvSpPr>
              <a:spLocks noChangeArrowheads="1"/>
            </p:cNvSpPr>
            <p:nvPr/>
          </p:nvSpPr>
          <p:spPr bwMode="auto">
            <a:xfrm flipV="1">
              <a:off x="5154" y="1121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61" name="Rectangle 293"/>
            <p:cNvSpPr>
              <a:spLocks noChangeArrowheads="1"/>
            </p:cNvSpPr>
            <p:nvPr/>
          </p:nvSpPr>
          <p:spPr bwMode="auto">
            <a:xfrm flipV="1">
              <a:off x="5393" y="1121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grpSp>
          <p:nvGrpSpPr>
            <p:cNvPr id="162" name="Group 294"/>
            <p:cNvGrpSpPr>
              <a:grpSpLocks/>
            </p:cNvGrpSpPr>
            <p:nvPr/>
          </p:nvGrpSpPr>
          <p:grpSpPr bwMode="auto">
            <a:xfrm flipH="1" flipV="1">
              <a:off x="3168" y="923"/>
              <a:ext cx="2304" cy="149"/>
              <a:chOff x="336" y="1680"/>
              <a:chExt cx="2784" cy="96"/>
            </a:xfrm>
          </p:grpSpPr>
          <p:sp>
            <p:nvSpPr>
              <p:cNvPr id="176" name="Rectangle 295"/>
              <p:cNvSpPr>
                <a:spLocks noChangeArrowheads="1"/>
              </p:cNvSpPr>
              <p:nvPr/>
            </p:nvSpPr>
            <p:spPr bwMode="auto">
              <a:xfrm flipH="1">
                <a:off x="336" y="1680"/>
                <a:ext cx="960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00FF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/>
              </a:p>
            </p:txBody>
          </p:sp>
          <p:sp>
            <p:nvSpPr>
              <p:cNvPr id="177" name="Rectangle 296"/>
              <p:cNvSpPr>
                <a:spLocks noChangeArrowheads="1"/>
              </p:cNvSpPr>
              <p:nvPr/>
            </p:nvSpPr>
            <p:spPr bwMode="auto">
              <a:xfrm flipH="1">
                <a:off x="1440" y="1680"/>
                <a:ext cx="1056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00FF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/>
              </a:p>
            </p:txBody>
          </p:sp>
          <p:sp>
            <p:nvSpPr>
              <p:cNvPr id="178" name="Rectangle 297"/>
              <p:cNvSpPr>
                <a:spLocks noChangeArrowheads="1"/>
              </p:cNvSpPr>
              <p:nvPr/>
            </p:nvSpPr>
            <p:spPr bwMode="auto">
              <a:xfrm flipH="1">
                <a:off x="2592" y="1680"/>
                <a:ext cx="528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00FF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/>
              </a:p>
            </p:txBody>
          </p:sp>
        </p:grpSp>
        <p:sp>
          <p:nvSpPr>
            <p:cNvPr id="163" name="Rectangle 298"/>
            <p:cNvSpPr>
              <a:spLocks noChangeArrowheads="1"/>
            </p:cNvSpPr>
            <p:nvPr/>
          </p:nvSpPr>
          <p:spPr bwMode="auto">
            <a:xfrm flipV="1">
              <a:off x="3208" y="774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64" name="Rectangle 299"/>
            <p:cNvSpPr>
              <a:spLocks noChangeArrowheads="1"/>
            </p:cNvSpPr>
            <p:nvPr/>
          </p:nvSpPr>
          <p:spPr bwMode="auto">
            <a:xfrm flipV="1">
              <a:off x="3367" y="774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65" name="Rectangle 300"/>
            <p:cNvSpPr>
              <a:spLocks noChangeArrowheads="1"/>
            </p:cNvSpPr>
            <p:nvPr/>
          </p:nvSpPr>
          <p:spPr bwMode="auto">
            <a:xfrm flipV="1">
              <a:off x="3645" y="774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66" name="Rectangle 301"/>
            <p:cNvSpPr>
              <a:spLocks noChangeArrowheads="1"/>
            </p:cNvSpPr>
            <p:nvPr/>
          </p:nvSpPr>
          <p:spPr bwMode="auto">
            <a:xfrm flipV="1">
              <a:off x="3804" y="774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67" name="Rectangle 302"/>
            <p:cNvSpPr>
              <a:spLocks noChangeArrowheads="1"/>
            </p:cNvSpPr>
            <p:nvPr/>
          </p:nvSpPr>
          <p:spPr bwMode="auto">
            <a:xfrm flipV="1">
              <a:off x="4034" y="774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68" name="Rectangle 303"/>
            <p:cNvSpPr>
              <a:spLocks noChangeArrowheads="1"/>
            </p:cNvSpPr>
            <p:nvPr/>
          </p:nvSpPr>
          <p:spPr bwMode="auto">
            <a:xfrm flipV="1">
              <a:off x="4280" y="774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69" name="Rectangle 304"/>
            <p:cNvSpPr>
              <a:spLocks noChangeArrowheads="1"/>
            </p:cNvSpPr>
            <p:nvPr/>
          </p:nvSpPr>
          <p:spPr bwMode="auto">
            <a:xfrm flipV="1">
              <a:off x="4479" y="774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70" name="Rectangle 305"/>
            <p:cNvSpPr>
              <a:spLocks noChangeArrowheads="1"/>
            </p:cNvSpPr>
            <p:nvPr/>
          </p:nvSpPr>
          <p:spPr bwMode="auto">
            <a:xfrm flipV="1">
              <a:off x="4638" y="774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71" name="Rectangle 306"/>
            <p:cNvSpPr>
              <a:spLocks noChangeArrowheads="1"/>
            </p:cNvSpPr>
            <p:nvPr/>
          </p:nvSpPr>
          <p:spPr bwMode="auto">
            <a:xfrm flipV="1">
              <a:off x="5353" y="774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72" name="Rectangle 307"/>
            <p:cNvSpPr>
              <a:spLocks noChangeArrowheads="1"/>
            </p:cNvSpPr>
            <p:nvPr/>
          </p:nvSpPr>
          <p:spPr bwMode="auto">
            <a:xfrm flipV="1">
              <a:off x="5194" y="774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73" name="Rectangle 308"/>
            <p:cNvSpPr>
              <a:spLocks noChangeArrowheads="1"/>
            </p:cNvSpPr>
            <p:nvPr/>
          </p:nvSpPr>
          <p:spPr bwMode="auto">
            <a:xfrm flipV="1">
              <a:off x="4916" y="774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74" name="Rectangle 374"/>
            <p:cNvSpPr>
              <a:spLocks noChangeArrowheads="1"/>
            </p:cNvSpPr>
            <p:nvPr/>
          </p:nvSpPr>
          <p:spPr bwMode="auto">
            <a:xfrm>
              <a:off x="4406" y="1367"/>
              <a:ext cx="202" cy="74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00FF" mc:Ignorable=""/>
            </a:solidFill>
            <a:ln w="12700" algn="ctr">
              <a:solidFill>
                <a:srgbClr xmlns:mc="http://schemas.openxmlformats.org/markup-compatibility/2006" xmlns:a14="http://schemas.microsoft.com/office/drawing/2010/main" val="000000" mc:Ignorable="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75" name="Rectangle 379"/>
            <p:cNvSpPr>
              <a:spLocks noChangeArrowheads="1"/>
            </p:cNvSpPr>
            <p:nvPr/>
          </p:nvSpPr>
          <p:spPr bwMode="auto">
            <a:xfrm flipV="1">
              <a:off x="4320" y="2107"/>
              <a:ext cx="389" cy="1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</p:grpSp>
      <p:grpSp>
        <p:nvGrpSpPr>
          <p:cNvPr id="179" name="Group 383"/>
          <p:cNvGrpSpPr>
            <a:grpSpLocks/>
          </p:cNvGrpSpPr>
          <p:nvPr/>
        </p:nvGrpSpPr>
        <p:grpSpPr bwMode="auto">
          <a:xfrm>
            <a:off x="470297" y="2628947"/>
            <a:ext cx="1828800" cy="1223169"/>
            <a:chOff x="3168" y="2251"/>
            <a:chExt cx="2304" cy="1541"/>
          </a:xfrm>
        </p:grpSpPr>
        <p:sp>
          <p:nvSpPr>
            <p:cNvPr id="180" name="AutoShape 372"/>
            <p:cNvSpPr>
              <a:spLocks noChangeArrowheads="1"/>
            </p:cNvSpPr>
            <p:nvPr/>
          </p:nvSpPr>
          <p:spPr bwMode="auto">
            <a:xfrm>
              <a:off x="4358" y="3408"/>
              <a:ext cx="672" cy="192"/>
            </a:xfrm>
            <a:prstGeom prst="roundRect">
              <a:avLst>
                <a:gd name="adj" fmla="val 16667"/>
              </a:avLst>
            </a:prstGeom>
            <a:solidFill>
              <a:srgbClr xmlns:mc="http://schemas.openxmlformats.org/markup-compatibility/2006" xmlns:a14="http://schemas.microsoft.com/office/drawing/2010/main" val="FFFF00" mc:Ignorable=""/>
            </a:solidFill>
            <a:ln w="12700" algn="ctr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81" name="Rectangle 198"/>
            <p:cNvSpPr>
              <a:spLocks noChangeArrowheads="1"/>
            </p:cNvSpPr>
            <p:nvPr/>
          </p:nvSpPr>
          <p:spPr bwMode="auto">
            <a:xfrm flipV="1">
              <a:off x="3168" y="2400"/>
              <a:ext cx="2304" cy="1392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00" mc:Ignorable="">
                <a:alpha val="2313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82" name="Rectangle 199"/>
            <p:cNvSpPr>
              <a:spLocks noChangeArrowheads="1"/>
            </p:cNvSpPr>
            <p:nvPr/>
          </p:nvSpPr>
          <p:spPr bwMode="auto">
            <a:xfrm flipV="1">
              <a:off x="3168" y="2854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83" name="Rectangle 200"/>
            <p:cNvSpPr>
              <a:spLocks noChangeArrowheads="1"/>
            </p:cNvSpPr>
            <p:nvPr/>
          </p:nvSpPr>
          <p:spPr bwMode="auto">
            <a:xfrm flipV="1">
              <a:off x="4836" y="3102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84" name="Rectangle 203"/>
            <p:cNvSpPr>
              <a:spLocks noChangeArrowheads="1"/>
            </p:cNvSpPr>
            <p:nvPr/>
          </p:nvSpPr>
          <p:spPr bwMode="auto">
            <a:xfrm flipV="1">
              <a:off x="4360" y="3301"/>
              <a:ext cx="15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85" name="Freeform 204"/>
            <p:cNvSpPr>
              <a:spLocks/>
            </p:cNvSpPr>
            <p:nvPr/>
          </p:nvSpPr>
          <p:spPr bwMode="auto">
            <a:xfrm rot="10800000" flipV="1">
              <a:off x="4399" y="3400"/>
              <a:ext cx="596" cy="149"/>
            </a:xfrm>
            <a:custGeom>
              <a:avLst/>
              <a:gdLst>
                <a:gd name="T0" fmla="*/ 0 w 720"/>
                <a:gd name="T1" fmla="*/ 0 h 144"/>
                <a:gd name="T2" fmla="*/ 40 w 720"/>
                <a:gd name="T3" fmla="*/ 149 h 144"/>
                <a:gd name="T4" fmla="*/ 199 w 720"/>
                <a:gd name="T5" fmla="*/ 149 h 144"/>
                <a:gd name="T6" fmla="*/ 238 w 720"/>
                <a:gd name="T7" fmla="*/ 99 h 144"/>
                <a:gd name="T8" fmla="*/ 358 w 720"/>
                <a:gd name="T9" fmla="*/ 99 h 144"/>
                <a:gd name="T10" fmla="*/ 397 w 720"/>
                <a:gd name="T11" fmla="*/ 149 h 144"/>
                <a:gd name="T12" fmla="*/ 556 w 720"/>
                <a:gd name="T13" fmla="*/ 149 h 144"/>
                <a:gd name="T14" fmla="*/ 596 w 720"/>
                <a:gd name="T15" fmla="*/ 0 h 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"/>
                <a:gd name="T25" fmla="*/ 0 h 144"/>
                <a:gd name="T26" fmla="*/ 720 w 720"/>
                <a:gd name="T27" fmla="*/ 144 h 1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" h="144">
                  <a:moveTo>
                    <a:pt x="0" y="0"/>
                  </a:moveTo>
                  <a:lnTo>
                    <a:pt x="48" y="144"/>
                  </a:lnTo>
                  <a:lnTo>
                    <a:pt x="240" y="144"/>
                  </a:lnTo>
                  <a:lnTo>
                    <a:pt x="288" y="96"/>
                  </a:lnTo>
                  <a:lnTo>
                    <a:pt x="432" y="96"/>
                  </a:lnTo>
                  <a:lnTo>
                    <a:pt x="480" y="144"/>
                  </a:lnTo>
                  <a:lnTo>
                    <a:pt x="672" y="144"/>
                  </a:lnTo>
                  <a:lnTo>
                    <a:pt x="72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ko-KR" altLang="ko-KR"/>
            </a:p>
          </p:txBody>
        </p:sp>
        <p:sp>
          <p:nvSpPr>
            <p:cNvPr id="186" name="AutoShape 205"/>
            <p:cNvSpPr>
              <a:spLocks noChangeArrowheads="1"/>
            </p:cNvSpPr>
            <p:nvPr/>
          </p:nvSpPr>
          <p:spPr bwMode="auto">
            <a:xfrm rot="10800000" flipV="1">
              <a:off x="4439" y="3400"/>
              <a:ext cx="159" cy="50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3 w 21600"/>
                <a:gd name="T13" fmla="*/ 4320 h 21600"/>
                <a:gd name="T14" fmla="*/ 17117 w 21600"/>
                <a:gd name="T15" fmla="*/ 172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87" name="AutoShape 206"/>
            <p:cNvSpPr>
              <a:spLocks noChangeArrowheads="1"/>
            </p:cNvSpPr>
            <p:nvPr/>
          </p:nvSpPr>
          <p:spPr bwMode="auto">
            <a:xfrm rot="10800000" flipV="1">
              <a:off x="4797" y="3400"/>
              <a:ext cx="159" cy="50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3 w 21600"/>
                <a:gd name="T13" fmla="*/ 4320 h 21600"/>
                <a:gd name="T14" fmla="*/ 17117 w 21600"/>
                <a:gd name="T15" fmla="*/ 172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88" name="Rectangle 207"/>
            <p:cNvSpPr>
              <a:spLocks noChangeArrowheads="1"/>
            </p:cNvSpPr>
            <p:nvPr/>
          </p:nvSpPr>
          <p:spPr bwMode="auto">
            <a:xfrm flipV="1">
              <a:off x="4836" y="3301"/>
              <a:ext cx="80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89" name="Rectangle 208"/>
            <p:cNvSpPr>
              <a:spLocks noChangeArrowheads="1"/>
            </p:cNvSpPr>
            <p:nvPr/>
          </p:nvSpPr>
          <p:spPr bwMode="auto">
            <a:xfrm flipV="1">
              <a:off x="4638" y="3301"/>
              <a:ext cx="119" cy="4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90" name="Rectangle 209"/>
            <p:cNvSpPr>
              <a:spLocks noChangeArrowheads="1"/>
            </p:cNvSpPr>
            <p:nvPr/>
          </p:nvSpPr>
          <p:spPr bwMode="auto">
            <a:xfrm flipV="1">
              <a:off x="4638" y="3350"/>
              <a:ext cx="119" cy="5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80808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91" name="Rectangle 210"/>
            <p:cNvSpPr>
              <a:spLocks noChangeArrowheads="1"/>
            </p:cNvSpPr>
            <p:nvPr/>
          </p:nvSpPr>
          <p:spPr bwMode="auto">
            <a:xfrm flipV="1">
              <a:off x="3168" y="3003"/>
              <a:ext cx="794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92" name="Rectangle 211"/>
            <p:cNvSpPr>
              <a:spLocks noChangeArrowheads="1"/>
            </p:cNvSpPr>
            <p:nvPr/>
          </p:nvSpPr>
          <p:spPr bwMode="auto">
            <a:xfrm flipV="1">
              <a:off x="3565" y="3102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93" name="Rectangle 212"/>
            <p:cNvSpPr>
              <a:spLocks noChangeArrowheads="1"/>
            </p:cNvSpPr>
            <p:nvPr/>
          </p:nvSpPr>
          <p:spPr bwMode="auto">
            <a:xfrm flipV="1">
              <a:off x="4201" y="3152"/>
              <a:ext cx="79" cy="149"/>
            </a:xfrm>
            <a:prstGeom prst="rect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99CCFF" mc:Ignorable=""/>
                </a:gs>
                <a:gs pos="100000">
                  <a:srgbClr xmlns:mc="http://schemas.openxmlformats.org/markup-compatibility/2006" xmlns:a14="http://schemas.microsoft.com/office/drawing/2010/main" val="CC99FF" mc:Ignorable="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94" name="Rectangle 213"/>
            <p:cNvSpPr>
              <a:spLocks noChangeArrowheads="1"/>
            </p:cNvSpPr>
            <p:nvPr/>
          </p:nvSpPr>
          <p:spPr bwMode="auto">
            <a:xfrm flipV="1">
              <a:off x="4121" y="3301"/>
              <a:ext cx="15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95" name="Freeform 214"/>
            <p:cNvSpPr>
              <a:spLocks/>
            </p:cNvSpPr>
            <p:nvPr/>
          </p:nvSpPr>
          <p:spPr bwMode="auto">
            <a:xfrm rot="10800000" flipV="1">
              <a:off x="3645" y="3400"/>
              <a:ext cx="596" cy="149"/>
            </a:xfrm>
            <a:custGeom>
              <a:avLst/>
              <a:gdLst>
                <a:gd name="T0" fmla="*/ 0 w 720"/>
                <a:gd name="T1" fmla="*/ 0 h 144"/>
                <a:gd name="T2" fmla="*/ 40 w 720"/>
                <a:gd name="T3" fmla="*/ 149 h 144"/>
                <a:gd name="T4" fmla="*/ 199 w 720"/>
                <a:gd name="T5" fmla="*/ 149 h 144"/>
                <a:gd name="T6" fmla="*/ 238 w 720"/>
                <a:gd name="T7" fmla="*/ 99 h 144"/>
                <a:gd name="T8" fmla="*/ 358 w 720"/>
                <a:gd name="T9" fmla="*/ 99 h 144"/>
                <a:gd name="T10" fmla="*/ 397 w 720"/>
                <a:gd name="T11" fmla="*/ 149 h 144"/>
                <a:gd name="T12" fmla="*/ 556 w 720"/>
                <a:gd name="T13" fmla="*/ 149 h 144"/>
                <a:gd name="T14" fmla="*/ 596 w 720"/>
                <a:gd name="T15" fmla="*/ 0 h 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"/>
                <a:gd name="T25" fmla="*/ 0 h 144"/>
                <a:gd name="T26" fmla="*/ 720 w 720"/>
                <a:gd name="T27" fmla="*/ 144 h 1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" h="144">
                  <a:moveTo>
                    <a:pt x="0" y="0"/>
                  </a:moveTo>
                  <a:lnTo>
                    <a:pt x="48" y="144"/>
                  </a:lnTo>
                  <a:lnTo>
                    <a:pt x="240" y="144"/>
                  </a:lnTo>
                  <a:lnTo>
                    <a:pt x="288" y="96"/>
                  </a:lnTo>
                  <a:lnTo>
                    <a:pt x="432" y="96"/>
                  </a:lnTo>
                  <a:lnTo>
                    <a:pt x="480" y="144"/>
                  </a:lnTo>
                  <a:lnTo>
                    <a:pt x="672" y="144"/>
                  </a:lnTo>
                  <a:lnTo>
                    <a:pt x="72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ko-KR" altLang="ko-KR"/>
            </a:p>
          </p:txBody>
        </p:sp>
        <p:sp>
          <p:nvSpPr>
            <p:cNvPr id="196" name="AutoShape 215"/>
            <p:cNvSpPr>
              <a:spLocks noChangeArrowheads="1"/>
            </p:cNvSpPr>
            <p:nvPr/>
          </p:nvSpPr>
          <p:spPr bwMode="auto">
            <a:xfrm rot="10800000" flipV="1">
              <a:off x="3684" y="3400"/>
              <a:ext cx="159" cy="50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3 w 21600"/>
                <a:gd name="T13" fmla="*/ 4320 h 21600"/>
                <a:gd name="T14" fmla="*/ 17117 w 21600"/>
                <a:gd name="T15" fmla="*/ 172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97" name="AutoShape 216"/>
            <p:cNvSpPr>
              <a:spLocks noChangeArrowheads="1"/>
            </p:cNvSpPr>
            <p:nvPr/>
          </p:nvSpPr>
          <p:spPr bwMode="auto">
            <a:xfrm rot="10800000" flipV="1">
              <a:off x="4042" y="3400"/>
              <a:ext cx="159" cy="50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3 w 21600"/>
                <a:gd name="T13" fmla="*/ 4320 h 21600"/>
                <a:gd name="T14" fmla="*/ 17117 w 21600"/>
                <a:gd name="T15" fmla="*/ 172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98" name="Rectangle 217"/>
            <p:cNvSpPr>
              <a:spLocks noChangeArrowheads="1"/>
            </p:cNvSpPr>
            <p:nvPr/>
          </p:nvSpPr>
          <p:spPr bwMode="auto">
            <a:xfrm flipV="1">
              <a:off x="3565" y="3301"/>
              <a:ext cx="23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9CC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199" name="Rectangle 218"/>
            <p:cNvSpPr>
              <a:spLocks noChangeArrowheads="1"/>
            </p:cNvSpPr>
            <p:nvPr/>
          </p:nvSpPr>
          <p:spPr bwMode="auto">
            <a:xfrm flipV="1">
              <a:off x="3883" y="3301"/>
              <a:ext cx="119" cy="4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00" name="Rectangle 219"/>
            <p:cNvSpPr>
              <a:spLocks noChangeArrowheads="1"/>
            </p:cNvSpPr>
            <p:nvPr/>
          </p:nvSpPr>
          <p:spPr bwMode="auto">
            <a:xfrm flipV="1">
              <a:off x="3883" y="3350"/>
              <a:ext cx="119" cy="5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80808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01" name="Rectangle 220"/>
            <p:cNvSpPr>
              <a:spLocks noChangeArrowheads="1"/>
            </p:cNvSpPr>
            <p:nvPr/>
          </p:nvSpPr>
          <p:spPr bwMode="auto">
            <a:xfrm flipV="1">
              <a:off x="3565" y="3202"/>
              <a:ext cx="80" cy="99"/>
            </a:xfrm>
            <a:prstGeom prst="rect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99CCFF" mc:Ignorable=""/>
                </a:gs>
                <a:gs pos="100000">
                  <a:srgbClr xmlns:mc="http://schemas.openxmlformats.org/markup-compatibility/2006" xmlns:a14="http://schemas.microsoft.com/office/drawing/2010/main" val="00CCFF" mc:Ignorable="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02" name="Rectangle 221"/>
            <p:cNvSpPr>
              <a:spLocks noChangeArrowheads="1"/>
            </p:cNvSpPr>
            <p:nvPr/>
          </p:nvSpPr>
          <p:spPr bwMode="auto">
            <a:xfrm flipV="1">
              <a:off x="4836" y="3202"/>
              <a:ext cx="80" cy="99"/>
            </a:xfrm>
            <a:prstGeom prst="rect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99CCFF" mc:Ignorable=""/>
                </a:gs>
                <a:gs pos="100000">
                  <a:srgbClr xmlns:mc="http://schemas.openxmlformats.org/markup-compatibility/2006" xmlns:a14="http://schemas.microsoft.com/office/drawing/2010/main" val="00CCFF" mc:Ignorable="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03" name="Freeform 222"/>
            <p:cNvSpPr>
              <a:spLocks/>
            </p:cNvSpPr>
            <p:nvPr/>
          </p:nvSpPr>
          <p:spPr bwMode="auto">
            <a:xfrm flipV="1">
              <a:off x="3565" y="3102"/>
              <a:ext cx="239" cy="298"/>
            </a:xfrm>
            <a:custGeom>
              <a:avLst/>
              <a:gdLst>
                <a:gd name="T0" fmla="*/ 239 w 288"/>
                <a:gd name="T1" fmla="*/ 0 h 288"/>
                <a:gd name="T2" fmla="*/ 239 w 288"/>
                <a:gd name="T3" fmla="*/ 99 h 288"/>
                <a:gd name="T4" fmla="*/ 80 w 288"/>
                <a:gd name="T5" fmla="*/ 99 h 288"/>
                <a:gd name="T6" fmla="*/ 80 w 288"/>
                <a:gd name="T7" fmla="*/ 298 h 288"/>
                <a:gd name="T8" fmla="*/ 0 w 288"/>
                <a:gd name="T9" fmla="*/ 298 h 288"/>
                <a:gd name="T10" fmla="*/ 0 w 288"/>
                <a:gd name="T11" fmla="*/ 0 h 288"/>
                <a:gd name="T12" fmla="*/ 239 w 288"/>
                <a:gd name="T13" fmla="*/ 0 h 2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8"/>
                <a:gd name="T22" fmla="*/ 0 h 288"/>
                <a:gd name="T23" fmla="*/ 288 w 288"/>
                <a:gd name="T24" fmla="*/ 288 h 2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8" h="288">
                  <a:moveTo>
                    <a:pt x="288" y="0"/>
                  </a:moveTo>
                  <a:lnTo>
                    <a:pt x="288" y="96"/>
                  </a:lnTo>
                  <a:lnTo>
                    <a:pt x="96" y="96"/>
                  </a:lnTo>
                  <a:lnTo>
                    <a:pt x="96" y="288"/>
                  </a:lnTo>
                  <a:lnTo>
                    <a:pt x="0" y="288"/>
                  </a:lnTo>
                  <a:lnTo>
                    <a:pt x="0" y="0"/>
                  </a:lnTo>
                  <a:lnTo>
                    <a:pt x="288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ko-KR" altLang="ko-KR"/>
            </a:p>
          </p:txBody>
        </p:sp>
        <p:sp>
          <p:nvSpPr>
            <p:cNvPr id="204" name="Rectangle 223"/>
            <p:cNvSpPr>
              <a:spLocks noChangeArrowheads="1"/>
            </p:cNvSpPr>
            <p:nvPr/>
          </p:nvSpPr>
          <p:spPr bwMode="auto">
            <a:xfrm flipV="1">
              <a:off x="4836" y="3102"/>
              <a:ext cx="80" cy="29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05" name="Rectangle 224"/>
            <p:cNvSpPr>
              <a:spLocks noChangeArrowheads="1"/>
            </p:cNvSpPr>
            <p:nvPr/>
          </p:nvSpPr>
          <p:spPr bwMode="auto">
            <a:xfrm flipV="1">
              <a:off x="4360" y="3152"/>
              <a:ext cx="79" cy="149"/>
            </a:xfrm>
            <a:prstGeom prst="rect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99CCFF" mc:Ignorable=""/>
                </a:gs>
                <a:gs pos="100000">
                  <a:srgbClr xmlns:mc="http://schemas.openxmlformats.org/markup-compatibility/2006" xmlns:a14="http://schemas.microsoft.com/office/drawing/2010/main" val="CC99FF" mc:Ignorable="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06" name="Rectangle 225"/>
            <p:cNvSpPr>
              <a:spLocks noChangeArrowheads="1"/>
            </p:cNvSpPr>
            <p:nvPr/>
          </p:nvSpPr>
          <p:spPr bwMode="auto">
            <a:xfrm flipV="1">
              <a:off x="4082" y="3003"/>
              <a:ext cx="874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07" name="Rectangle 226"/>
            <p:cNvSpPr>
              <a:spLocks noChangeArrowheads="1"/>
            </p:cNvSpPr>
            <p:nvPr/>
          </p:nvSpPr>
          <p:spPr bwMode="auto">
            <a:xfrm flipV="1">
              <a:off x="5035" y="3003"/>
              <a:ext cx="437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08" name="Rectangle 227"/>
            <p:cNvSpPr>
              <a:spLocks noChangeArrowheads="1"/>
            </p:cNvSpPr>
            <p:nvPr/>
          </p:nvSpPr>
          <p:spPr bwMode="auto">
            <a:xfrm flipV="1">
              <a:off x="3327" y="2854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09" name="Rectangle 228"/>
            <p:cNvSpPr>
              <a:spLocks noChangeArrowheads="1"/>
            </p:cNvSpPr>
            <p:nvPr/>
          </p:nvSpPr>
          <p:spPr bwMode="auto">
            <a:xfrm flipV="1">
              <a:off x="3526" y="2854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10" name="Rectangle 229"/>
            <p:cNvSpPr>
              <a:spLocks noChangeArrowheads="1"/>
            </p:cNvSpPr>
            <p:nvPr/>
          </p:nvSpPr>
          <p:spPr bwMode="auto">
            <a:xfrm flipV="1">
              <a:off x="3724" y="2854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11" name="Rectangle 230"/>
            <p:cNvSpPr>
              <a:spLocks noChangeArrowheads="1"/>
            </p:cNvSpPr>
            <p:nvPr/>
          </p:nvSpPr>
          <p:spPr bwMode="auto">
            <a:xfrm flipV="1">
              <a:off x="3923" y="2854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12" name="Rectangle 231"/>
            <p:cNvSpPr>
              <a:spLocks noChangeArrowheads="1"/>
            </p:cNvSpPr>
            <p:nvPr/>
          </p:nvSpPr>
          <p:spPr bwMode="auto">
            <a:xfrm flipV="1">
              <a:off x="4241" y="2854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13" name="Rectangle 232"/>
            <p:cNvSpPr>
              <a:spLocks noChangeArrowheads="1"/>
            </p:cNvSpPr>
            <p:nvPr/>
          </p:nvSpPr>
          <p:spPr bwMode="auto">
            <a:xfrm flipV="1">
              <a:off x="4399" y="2854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14" name="Rectangle 233"/>
            <p:cNvSpPr>
              <a:spLocks noChangeArrowheads="1"/>
            </p:cNvSpPr>
            <p:nvPr/>
          </p:nvSpPr>
          <p:spPr bwMode="auto">
            <a:xfrm flipV="1">
              <a:off x="4638" y="2854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15" name="Rectangle 234"/>
            <p:cNvSpPr>
              <a:spLocks noChangeArrowheads="1"/>
            </p:cNvSpPr>
            <p:nvPr/>
          </p:nvSpPr>
          <p:spPr bwMode="auto">
            <a:xfrm flipV="1">
              <a:off x="4797" y="2854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16" name="Rectangle 235"/>
            <p:cNvSpPr>
              <a:spLocks noChangeArrowheads="1"/>
            </p:cNvSpPr>
            <p:nvPr/>
          </p:nvSpPr>
          <p:spPr bwMode="auto">
            <a:xfrm flipV="1">
              <a:off x="4995" y="2854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17" name="Rectangle 236"/>
            <p:cNvSpPr>
              <a:spLocks noChangeArrowheads="1"/>
            </p:cNvSpPr>
            <p:nvPr/>
          </p:nvSpPr>
          <p:spPr bwMode="auto">
            <a:xfrm flipV="1">
              <a:off x="5154" y="2854"/>
              <a:ext cx="80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18" name="Rectangle 237"/>
            <p:cNvSpPr>
              <a:spLocks noChangeArrowheads="1"/>
            </p:cNvSpPr>
            <p:nvPr/>
          </p:nvSpPr>
          <p:spPr bwMode="auto">
            <a:xfrm flipV="1">
              <a:off x="5393" y="2854"/>
              <a:ext cx="79" cy="1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grpSp>
          <p:nvGrpSpPr>
            <p:cNvPr id="219" name="Group 238"/>
            <p:cNvGrpSpPr>
              <a:grpSpLocks/>
            </p:cNvGrpSpPr>
            <p:nvPr/>
          </p:nvGrpSpPr>
          <p:grpSpPr bwMode="auto">
            <a:xfrm flipH="1" flipV="1">
              <a:off x="3168" y="2656"/>
              <a:ext cx="2304" cy="149"/>
              <a:chOff x="336" y="1680"/>
              <a:chExt cx="2784" cy="96"/>
            </a:xfrm>
          </p:grpSpPr>
          <p:sp>
            <p:nvSpPr>
              <p:cNvPr id="232" name="Rectangle 239"/>
              <p:cNvSpPr>
                <a:spLocks noChangeArrowheads="1"/>
              </p:cNvSpPr>
              <p:nvPr/>
            </p:nvSpPr>
            <p:spPr bwMode="auto">
              <a:xfrm flipH="1">
                <a:off x="336" y="1680"/>
                <a:ext cx="960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00FF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/>
              </a:p>
            </p:txBody>
          </p:sp>
          <p:sp>
            <p:nvSpPr>
              <p:cNvPr id="233" name="Rectangle 240"/>
              <p:cNvSpPr>
                <a:spLocks noChangeArrowheads="1"/>
              </p:cNvSpPr>
              <p:nvPr/>
            </p:nvSpPr>
            <p:spPr bwMode="auto">
              <a:xfrm flipH="1">
                <a:off x="1440" y="1680"/>
                <a:ext cx="1056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00FF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/>
              </a:p>
            </p:txBody>
          </p:sp>
          <p:sp>
            <p:nvSpPr>
              <p:cNvPr id="234" name="Rectangle 241"/>
              <p:cNvSpPr>
                <a:spLocks noChangeArrowheads="1"/>
              </p:cNvSpPr>
              <p:nvPr/>
            </p:nvSpPr>
            <p:spPr bwMode="auto">
              <a:xfrm flipH="1">
                <a:off x="2592" y="1680"/>
                <a:ext cx="528" cy="96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00FFFF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/>
              </a:p>
            </p:txBody>
          </p:sp>
        </p:grpSp>
        <p:sp>
          <p:nvSpPr>
            <p:cNvPr id="220" name="Rectangle 242"/>
            <p:cNvSpPr>
              <a:spLocks noChangeArrowheads="1"/>
            </p:cNvSpPr>
            <p:nvPr/>
          </p:nvSpPr>
          <p:spPr bwMode="auto">
            <a:xfrm flipV="1">
              <a:off x="3208" y="2507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21" name="Rectangle 243"/>
            <p:cNvSpPr>
              <a:spLocks noChangeArrowheads="1"/>
            </p:cNvSpPr>
            <p:nvPr/>
          </p:nvSpPr>
          <p:spPr bwMode="auto">
            <a:xfrm flipV="1">
              <a:off x="3367" y="2507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22" name="Rectangle 244"/>
            <p:cNvSpPr>
              <a:spLocks noChangeArrowheads="1"/>
            </p:cNvSpPr>
            <p:nvPr/>
          </p:nvSpPr>
          <p:spPr bwMode="auto">
            <a:xfrm flipV="1">
              <a:off x="3645" y="2507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23" name="Rectangle 245"/>
            <p:cNvSpPr>
              <a:spLocks noChangeArrowheads="1"/>
            </p:cNvSpPr>
            <p:nvPr/>
          </p:nvSpPr>
          <p:spPr bwMode="auto">
            <a:xfrm flipV="1">
              <a:off x="3804" y="2507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24" name="Rectangle 246"/>
            <p:cNvSpPr>
              <a:spLocks noChangeArrowheads="1"/>
            </p:cNvSpPr>
            <p:nvPr/>
          </p:nvSpPr>
          <p:spPr bwMode="auto">
            <a:xfrm flipV="1">
              <a:off x="3984" y="2507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25" name="Rectangle 247"/>
            <p:cNvSpPr>
              <a:spLocks noChangeArrowheads="1"/>
            </p:cNvSpPr>
            <p:nvPr/>
          </p:nvSpPr>
          <p:spPr bwMode="auto">
            <a:xfrm flipV="1">
              <a:off x="4176" y="2507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26" name="Rectangle 248"/>
            <p:cNvSpPr>
              <a:spLocks noChangeArrowheads="1"/>
            </p:cNvSpPr>
            <p:nvPr/>
          </p:nvSpPr>
          <p:spPr bwMode="auto">
            <a:xfrm flipV="1">
              <a:off x="4464" y="2400"/>
              <a:ext cx="134" cy="206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27" name="Rectangle 249"/>
            <p:cNvSpPr>
              <a:spLocks noChangeArrowheads="1"/>
            </p:cNvSpPr>
            <p:nvPr/>
          </p:nvSpPr>
          <p:spPr bwMode="auto">
            <a:xfrm flipV="1">
              <a:off x="4777" y="2507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28" name="Rectangle 250"/>
            <p:cNvSpPr>
              <a:spLocks noChangeArrowheads="1"/>
            </p:cNvSpPr>
            <p:nvPr/>
          </p:nvSpPr>
          <p:spPr bwMode="auto">
            <a:xfrm flipV="1">
              <a:off x="5353" y="2507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29" name="Rectangle 251"/>
            <p:cNvSpPr>
              <a:spLocks noChangeArrowheads="1"/>
            </p:cNvSpPr>
            <p:nvPr/>
          </p:nvSpPr>
          <p:spPr bwMode="auto">
            <a:xfrm flipV="1">
              <a:off x="5194" y="2507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30" name="Rectangle 252"/>
            <p:cNvSpPr>
              <a:spLocks noChangeArrowheads="1"/>
            </p:cNvSpPr>
            <p:nvPr/>
          </p:nvSpPr>
          <p:spPr bwMode="auto">
            <a:xfrm flipV="1">
              <a:off x="5017" y="2507"/>
              <a:ext cx="119" cy="9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  <p:sp>
          <p:nvSpPr>
            <p:cNvPr id="231" name="Rectangle 382"/>
            <p:cNvSpPr>
              <a:spLocks noChangeArrowheads="1"/>
            </p:cNvSpPr>
            <p:nvPr/>
          </p:nvSpPr>
          <p:spPr bwMode="auto">
            <a:xfrm flipV="1">
              <a:off x="4320" y="2251"/>
              <a:ext cx="389" cy="1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/>
            </a:p>
          </p:txBody>
        </p:sp>
      </p:grpSp>
      <p:pic>
        <p:nvPicPr>
          <p:cNvPr id="239" name="Picture 23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7" b="89925" l="2412" r="981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460" y="2741660"/>
            <a:ext cx="5844540" cy="4046220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7" b="89925" l="2151" r="981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460" y="2741660"/>
            <a:ext cx="5844540" cy="4046220"/>
          </a:xfrm>
          <a:prstGeom prst="rect">
            <a:avLst/>
          </a:prstGeom>
        </p:spPr>
      </p:pic>
      <p:cxnSp>
        <p:nvCxnSpPr>
          <p:cNvPr id="240" name="Straight Arrow Connector 239"/>
          <p:cNvCxnSpPr/>
          <p:nvPr/>
        </p:nvCxnSpPr>
        <p:spPr bwMode="auto">
          <a:xfrm>
            <a:off x="5600109" y="5181598"/>
            <a:ext cx="252000" cy="0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381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1" name="TextBox 240"/>
          <p:cNvSpPr txBox="1"/>
          <p:nvPr/>
        </p:nvSpPr>
        <p:spPr>
          <a:xfrm>
            <a:off x="6106156" y="3449847"/>
            <a:ext cx="221175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4um pitch in 2011  (ITRS 2007)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242" name="Straight Arrow Connector 241"/>
          <p:cNvCxnSpPr>
            <a:stCxn id="241" idx="1"/>
          </p:cNvCxnSpPr>
          <p:nvPr/>
        </p:nvCxnSpPr>
        <p:spPr bwMode="auto">
          <a:xfrm flipH="1">
            <a:off x="5727109" y="3757624"/>
            <a:ext cx="379047" cy="1423974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7" name="AutoShape 385"/>
          <p:cNvSpPr>
            <a:spLocks noChangeArrowheads="1"/>
          </p:cNvSpPr>
          <p:nvPr/>
        </p:nvSpPr>
        <p:spPr bwMode="auto">
          <a:xfrm>
            <a:off x="2786062" y="866955"/>
            <a:ext cx="1728787" cy="685800"/>
          </a:xfrm>
          <a:prstGeom prst="wedgeRoundRectCallout">
            <a:avLst>
              <a:gd name="adj1" fmla="val -117567"/>
              <a:gd name="adj2" fmla="val 115046"/>
              <a:gd name="adj3" fmla="val 16667"/>
            </a:avLst>
          </a:prstGeom>
          <a:solidFill>
            <a:srgbClr xmlns:mc="http://schemas.openxmlformats.org/markup-compatibility/2006" xmlns:a14="http://schemas.microsoft.com/office/drawing/2010/main" val="FF5050" mc:Ignorable="">
              <a:alpha val="23921"/>
            </a:srgbClr>
          </a:solidFill>
          <a:ln w="12700" algn="ctr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1400" dirty="0" smtClean="0"/>
              <a:t>Can </a:t>
            </a:r>
            <a:r>
              <a:rPr lang="en-US" altLang="zh-TW" sz="1400" dirty="0"/>
              <a:t>enlarge device area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13834569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65" grpId="0"/>
      <p:bldP spid="241" grpId="0"/>
      <p:bldP spid="24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>
                <a:ea typeface="굴림" pitchFamily="50" charset="-127"/>
              </a:rPr>
              <a:t>Questions?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Georgia Tech</a:t>
            </a:r>
          </a:p>
          <a:p>
            <a:r>
              <a:rPr lang="en-US" altLang="ko-KR" dirty="0" smtClean="0"/>
              <a:t>MARS</a:t>
            </a:r>
          </a:p>
          <a:p>
            <a:r>
              <a:rPr lang="en-US" altLang="ko-KR" dirty="0" smtClean="0"/>
              <a:t>http://arch.ece.gatech.edu</a:t>
            </a: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4583522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False Sharing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Same in the L1 bus (64B)</a:t>
            </a:r>
          </a:p>
          <a:p>
            <a:r>
              <a:rPr lang="en-US" altLang="ko-KR" dirty="0" smtClean="0"/>
              <a:t>May have an issue in multi-socket platforms</a:t>
            </a:r>
            <a:endParaRPr lang="ko-KR" altLang="en-US" dirty="0"/>
          </a:p>
        </p:txBody>
      </p:sp>
      <p:grpSp>
        <p:nvGrpSpPr>
          <p:cNvPr id="128" name="Group 4"/>
          <p:cNvGrpSpPr>
            <a:grpSpLocks/>
          </p:cNvGrpSpPr>
          <p:nvPr/>
        </p:nvGrpSpPr>
        <p:grpSpPr bwMode="auto">
          <a:xfrm>
            <a:off x="792163" y="3344884"/>
            <a:ext cx="7550150" cy="2657475"/>
            <a:chOff x="499" y="232"/>
            <a:chExt cx="4756" cy="16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9" name="Rectangle 5"/>
            <p:cNvSpPr>
              <a:spLocks noChangeArrowheads="1"/>
            </p:cNvSpPr>
            <p:nvPr/>
          </p:nvSpPr>
          <p:spPr bwMode="auto">
            <a:xfrm>
              <a:off x="612" y="828"/>
              <a:ext cx="879" cy="226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>
                <a:spcBef>
                  <a:spcPts val="0"/>
                </a:spcBef>
              </a:pPr>
              <a:r>
                <a:rPr lang="en-US" altLang="ko-KR" sz="1200" dirty="0">
                  <a:ea typeface="굴림" pitchFamily="50" charset="-127"/>
                </a:rPr>
                <a:t>L2 Cache </a:t>
              </a:r>
            </a:p>
            <a:p>
              <a:pPr algn="ctr">
                <a:spcBef>
                  <a:spcPts val="0"/>
                </a:spcBef>
              </a:pPr>
              <a:r>
                <a:rPr lang="en-US" altLang="ko-KR" sz="1200" dirty="0">
                  <a:ea typeface="굴림" pitchFamily="50" charset="-127"/>
                </a:rPr>
                <a:t>Bank 0</a:t>
              </a:r>
            </a:p>
          </p:txBody>
        </p:sp>
        <p:sp>
          <p:nvSpPr>
            <p:cNvPr id="130" name="Rectangle 6"/>
            <p:cNvSpPr>
              <a:spLocks noChangeArrowheads="1"/>
            </p:cNvSpPr>
            <p:nvPr/>
          </p:nvSpPr>
          <p:spPr bwMode="auto">
            <a:xfrm>
              <a:off x="1519" y="828"/>
              <a:ext cx="879" cy="226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>
                <a:spcBef>
                  <a:spcPts val="0"/>
                </a:spcBef>
              </a:pPr>
              <a:r>
                <a:rPr lang="en-US" altLang="ko-KR" sz="1200" dirty="0">
                  <a:ea typeface="굴림" pitchFamily="50" charset="-127"/>
                </a:rPr>
                <a:t>L2 Cache </a:t>
              </a:r>
            </a:p>
            <a:p>
              <a:pPr>
                <a:spcBef>
                  <a:spcPts val="0"/>
                </a:spcBef>
              </a:pPr>
              <a:r>
                <a:rPr lang="en-US" altLang="ko-KR" sz="1200" dirty="0">
                  <a:ea typeface="굴림" pitchFamily="50" charset="-127"/>
                </a:rPr>
                <a:t>Bank 1</a:t>
              </a:r>
            </a:p>
          </p:txBody>
        </p:sp>
        <p:sp>
          <p:nvSpPr>
            <p:cNvPr id="131" name="Rectangle 7"/>
            <p:cNvSpPr>
              <a:spLocks noChangeArrowheads="1"/>
            </p:cNvSpPr>
            <p:nvPr/>
          </p:nvSpPr>
          <p:spPr bwMode="auto">
            <a:xfrm>
              <a:off x="612" y="1224"/>
              <a:ext cx="879" cy="227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80008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>
                <a:spcBef>
                  <a:spcPts val="0"/>
                </a:spcBef>
              </a:pPr>
              <a:r>
                <a:rPr lang="en-US" altLang="ko-KR" sz="1200" dirty="0">
                  <a:solidFill>
                    <a:schemeClr val="bg1"/>
                  </a:solidFill>
                  <a:ea typeface="굴림" pitchFamily="50" charset="-127"/>
                </a:rPr>
                <a:t>Memory</a:t>
              </a:r>
            </a:p>
            <a:p>
              <a:pPr algn="ctr">
                <a:spcBef>
                  <a:spcPts val="0"/>
                </a:spcBef>
              </a:pPr>
              <a:r>
                <a:rPr lang="en-US" altLang="ko-KR" sz="1200" dirty="0">
                  <a:solidFill>
                    <a:schemeClr val="bg1"/>
                  </a:solidFill>
                  <a:ea typeface="굴림" pitchFamily="50" charset="-127"/>
                </a:rPr>
                <a:t>Controller 0</a:t>
              </a:r>
            </a:p>
          </p:txBody>
        </p:sp>
        <p:sp>
          <p:nvSpPr>
            <p:cNvPr id="132" name="Rectangle 8"/>
            <p:cNvSpPr>
              <a:spLocks noChangeArrowheads="1"/>
            </p:cNvSpPr>
            <p:nvPr/>
          </p:nvSpPr>
          <p:spPr bwMode="auto">
            <a:xfrm>
              <a:off x="1519" y="1224"/>
              <a:ext cx="879" cy="227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80008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>
                <a:spcBef>
                  <a:spcPts val="0"/>
                </a:spcBef>
              </a:pPr>
              <a:r>
                <a:rPr lang="en-US" altLang="ko-KR" sz="1200" dirty="0">
                  <a:solidFill>
                    <a:schemeClr val="bg1"/>
                  </a:solidFill>
                  <a:ea typeface="굴림" pitchFamily="50" charset="-127"/>
                </a:rPr>
                <a:t>Memory</a:t>
              </a:r>
            </a:p>
            <a:p>
              <a:pPr>
                <a:spcBef>
                  <a:spcPts val="0"/>
                </a:spcBef>
              </a:pPr>
              <a:r>
                <a:rPr lang="en-US" altLang="ko-KR" sz="1200" dirty="0">
                  <a:solidFill>
                    <a:schemeClr val="bg1"/>
                  </a:solidFill>
                  <a:ea typeface="굴림" pitchFamily="50" charset="-127"/>
                </a:rPr>
                <a:t>Controller 1</a:t>
              </a:r>
            </a:p>
          </p:txBody>
        </p:sp>
        <p:sp>
          <p:nvSpPr>
            <p:cNvPr id="133" name="AutoShape 9"/>
            <p:cNvSpPr>
              <a:spLocks noChangeArrowheads="1"/>
            </p:cNvSpPr>
            <p:nvPr/>
          </p:nvSpPr>
          <p:spPr bwMode="auto">
            <a:xfrm>
              <a:off x="612" y="658"/>
              <a:ext cx="1786" cy="85"/>
            </a:xfrm>
            <a:prstGeom prst="roundRect">
              <a:avLst>
                <a:gd name="adj" fmla="val 50000"/>
              </a:avLst>
            </a:prstGeom>
            <a:solidFill>
              <a:srgbClr xmlns:mc="http://schemas.openxmlformats.org/markup-compatibility/2006" xmlns:a14="http://schemas.microsoft.com/office/drawing/2010/main" val="0000FF" mc:Ignorable="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1200">
                  <a:solidFill>
                    <a:schemeClr val="bg1"/>
                  </a:solidFill>
                  <a:ea typeface="굴림" pitchFamily="50" charset="-127"/>
                </a:rPr>
                <a:t>On-chip Interconnection</a:t>
              </a:r>
            </a:p>
          </p:txBody>
        </p:sp>
        <p:sp>
          <p:nvSpPr>
            <p:cNvPr id="134" name="Rectangle 10"/>
            <p:cNvSpPr>
              <a:spLocks noChangeArrowheads="1"/>
            </p:cNvSpPr>
            <p:nvPr/>
          </p:nvSpPr>
          <p:spPr bwMode="auto">
            <a:xfrm>
              <a:off x="612" y="346"/>
              <a:ext cx="425" cy="2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/>
              <a:r>
                <a:rPr lang="en-US" altLang="ko-KR" sz="1200">
                  <a:ea typeface="굴림" pitchFamily="50" charset="-127"/>
                </a:rPr>
                <a:t>Core 0</a:t>
              </a:r>
            </a:p>
          </p:txBody>
        </p:sp>
        <p:sp>
          <p:nvSpPr>
            <p:cNvPr id="135" name="Rectangle 11"/>
            <p:cNvSpPr>
              <a:spLocks noChangeArrowheads="1"/>
            </p:cNvSpPr>
            <p:nvPr/>
          </p:nvSpPr>
          <p:spPr bwMode="auto">
            <a:xfrm>
              <a:off x="1065" y="346"/>
              <a:ext cx="425" cy="2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/>
              <a:r>
                <a:rPr lang="en-US" altLang="ko-KR" sz="1200">
                  <a:ea typeface="굴림" pitchFamily="50" charset="-127"/>
                </a:rPr>
                <a:t>Core 1</a:t>
              </a:r>
            </a:p>
          </p:txBody>
        </p:sp>
        <p:sp>
          <p:nvSpPr>
            <p:cNvPr id="136" name="Rectangle 12"/>
            <p:cNvSpPr>
              <a:spLocks noChangeArrowheads="1"/>
            </p:cNvSpPr>
            <p:nvPr/>
          </p:nvSpPr>
          <p:spPr bwMode="auto">
            <a:xfrm>
              <a:off x="1519" y="346"/>
              <a:ext cx="425" cy="2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/>
              <a:r>
                <a:rPr lang="en-US" altLang="ko-KR" sz="1200">
                  <a:ea typeface="굴림" pitchFamily="50" charset="-127"/>
                </a:rPr>
                <a:t>Core 2</a:t>
              </a:r>
            </a:p>
          </p:txBody>
        </p:sp>
        <p:sp>
          <p:nvSpPr>
            <p:cNvPr id="137" name="Rectangle 13"/>
            <p:cNvSpPr>
              <a:spLocks noChangeArrowheads="1"/>
            </p:cNvSpPr>
            <p:nvPr/>
          </p:nvSpPr>
          <p:spPr bwMode="auto">
            <a:xfrm>
              <a:off x="1972" y="346"/>
              <a:ext cx="425" cy="2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/>
              <a:r>
                <a:rPr lang="en-US" altLang="ko-KR" sz="1200">
                  <a:ea typeface="굴림" pitchFamily="50" charset="-127"/>
                </a:rPr>
                <a:t>Core 3</a:t>
              </a:r>
            </a:p>
          </p:txBody>
        </p:sp>
        <p:sp>
          <p:nvSpPr>
            <p:cNvPr id="138" name="Line 14"/>
            <p:cNvSpPr>
              <a:spLocks noChangeShapeType="1"/>
            </p:cNvSpPr>
            <p:nvPr/>
          </p:nvSpPr>
          <p:spPr bwMode="auto">
            <a:xfrm>
              <a:off x="839" y="57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9" name="Line 15"/>
            <p:cNvSpPr>
              <a:spLocks noChangeShapeType="1"/>
            </p:cNvSpPr>
            <p:nvPr/>
          </p:nvSpPr>
          <p:spPr bwMode="auto">
            <a:xfrm>
              <a:off x="1293" y="57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0" name="Line 16"/>
            <p:cNvSpPr>
              <a:spLocks noChangeShapeType="1"/>
            </p:cNvSpPr>
            <p:nvPr/>
          </p:nvSpPr>
          <p:spPr bwMode="auto">
            <a:xfrm>
              <a:off x="1746" y="57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1" name="Line 17"/>
            <p:cNvSpPr>
              <a:spLocks noChangeShapeType="1"/>
            </p:cNvSpPr>
            <p:nvPr/>
          </p:nvSpPr>
          <p:spPr bwMode="auto">
            <a:xfrm>
              <a:off x="2200" y="57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2" name="Line 18"/>
            <p:cNvSpPr>
              <a:spLocks noChangeShapeType="1"/>
            </p:cNvSpPr>
            <p:nvPr/>
          </p:nvSpPr>
          <p:spPr bwMode="auto">
            <a:xfrm>
              <a:off x="1066" y="74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3" name="Line 19"/>
            <p:cNvSpPr>
              <a:spLocks noChangeShapeType="1"/>
            </p:cNvSpPr>
            <p:nvPr/>
          </p:nvSpPr>
          <p:spPr bwMode="auto">
            <a:xfrm>
              <a:off x="1972" y="74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4" name="Line 20"/>
            <p:cNvSpPr>
              <a:spLocks noChangeShapeType="1"/>
            </p:cNvSpPr>
            <p:nvPr/>
          </p:nvSpPr>
          <p:spPr bwMode="auto">
            <a:xfrm>
              <a:off x="1020" y="1054"/>
              <a:ext cx="0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5" name="Line 21"/>
            <p:cNvSpPr>
              <a:spLocks noChangeShapeType="1"/>
            </p:cNvSpPr>
            <p:nvPr/>
          </p:nvSpPr>
          <p:spPr bwMode="auto">
            <a:xfrm>
              <a:off x="1926" y="1054"/>
              <a:ext cx="0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6" name="Rectangle 22"/>
            <p:cNvSpPr>
              <a:spLocks noChangeArrowheads="1"/>
            </p:cNvSpPr>
            <p:nvPr/>
          </p:nvSpPr>
          <p:spPr bwMode="auto">
            <a:xfrm>
              <a:off x="3334" y="828"/>
              <a:ext cx="879" cy="226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>
                <a:spcBef>
                  <a:spcPts val="0"/>
                </a:spcBef>
              </a:pPr>
              <a:r>
                <a:rPr lang="en-US" altLang="ko-KR" sz="1200" dirty="0">
                  <a:ea typeface="굴림" pitchFamily="50" charset="-127"/>
                </a:rPr>
                <a:t>L2 Cache </a:t>
              </a:r>
            </a:p>
            <a:p>
              <a:pPr>
                <a:spcBef>
                  <a:spcPts val="0"/>
                </a:spcBef>
              </a:pPr>
              <a:r>
                <a:rPr lang="en-US" altLang="ko-KR" sz="1200" dirty="0">
                  <a:ea typeface="굴림" pitchFamily="50" charset="-127"/>
                </a:rPr>
                <a:t>Bank 0</a:t>
              </a:r>
            </a:p>
          </p:txBody>
        </p:sp>
        <p:sp>
          <p:nvSpPr>
            <p:cNvPr id="147" name="Rectangle 23"/>
            <p:cNvSpPr>
              <a:spLocks noChangeArrowheads="1"/>
            </p:cNvSpPr>
            <p:nvPr/>
          </p:nvSpPr>
          <p:spPr bwMode="auto">
            <a:xfrm>
              <a:off x="4241" y="828"/>
              <a:ext cx="879" cy="226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>
                <a:spcBef>
                  <a:spcPts val="0"/>
                </a:spcBef>
              </a:pPr>
              <a:r>
                <a:rPr lang="en-US" altLang="ko-KR" sz="1200" dirty="0">
                  <a:ea typeface="굴림" pitchFamily="50" charset="-127"/>
                </a:rPr>
                <a:t>L2 Cache </a:t>
              </a:r>
            </a:p>
            <a:p>
              <a:pPr>
                <a:spcBef>
                  <a:spcPts val="0"/>
                </a:spcBef>
              </a:pPr>
              <a:r>
                <a:rPr lang="en-US" altLang="ko-KR" sz="1200" dirty="0">
                  <a:ea typeface="굴림" pitchFamily="50" charset="-127"/>
                </a:rPr>
                <a:t>Bank 1</a:t>
              </a:r>
            </a:p>
          </p:txBody>
        </p:sp>
        <p:sp>
          <p:nvSpPr>
            <p:cNvPr id="148" name="Rectangle 24"/>
            <p:cNvSpPr>
              <a:spLocks noChangeArrowheads="1"/>
            </p:cNvSpPr>
            <p:nvPr/>
          </p:nvSpPr>
          <p:spPr bwMode="auto">
            <a:xfrm>
              <a:off x="3334" y="1224"/>
              <a:ext cx="879" cy="227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80008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>
                <a:spcBef>
                  <a:spcPts val="0"/>
                </a:spcBef>
              </a:pPr>
              <a:r>
                <a:rPr lang="en-US" altLang="ko-KR" sz="1200" dirty="0">
                  <a:solidFill>
                    <a:schemeClr val="bg1"/>
                  </a:solidFill>
                  <a:ea typeface="굴림" pitchFamily="50" charset="-127"/>
                </a:rPr>
                <a:t>Memory</a:t>
              </a:r>
            </a:p>
            <a:p>
              <a:pPr>
                <a:spcBef>
                  <a:spcPts val="0"/>
                </a:spcBef>
              </a:pPr>
              <a:r>
                <a:rPr lang="en-US" altLang="ko-KR" sz="1200" dirty="0">
                  <a:solidFill>
                    <a:schemeClr val="bg1"/>
                  </a:solidFill>
                  <a:ea typeface="굴림" pitchFamily="50" charset="-127"/>
                </a:rPr>
                <a:t>Controller 2</a:t>
              </a:r>
            </a:p>
          </p:txBody>
        </p:sp>
        <p:sp>
          <p:nvSpPr>
            <p:cNvPr id="149" name="Rectangle 25"/>
            <p:cNvSpPr>
              <a:spLocks noChangeArrowheads="1"/>
            </p:cNvSpPr>
            <p:nvPr/>
          </p:nvSpPr>
          <p:spPr bwMode="auto">
            <a:xfrm>
              <a:off x="4241" y="1224"/>
              <a:ext cx="879" cy="227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800080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>
                <a:spcBef>
                  <a:spcPts val="0"/>
                </a:spcBef>
              </a:pPr>
              <a:r>
                <a:rPr lang="en-US" altLang="ko-KR" sz="1200" dirty="0">
                  <a:solidFill>
                    <a:schemeClr val="bg1"/>
                  </a:solidFill>
                  <a:ea typeface="굴림" pitchFamily="50" charset="-127"/>
                </a:rPr>
                <a:t>Memory</a:t>
              </a:r>
            </a:p>
            <a:p>
              <a:pPr>
                <a:spcBef>
                  <a:spcPts val="0"/>
                </a:spcBef>
              </a:pPr>
              <a:r>
                <a:rPr lang="en-US" altLang="ko-KR" sz="1200" dirty="0">
                  <a:solidFill>
                    <a:schemeClr val="bg1"/>
                  </a:solidFill>
                  <a:ea typeface="굴림" pitchFamily="50" charset="-127"/>
                </a:rPr>
                <a:t>Controller 3</a:t>
              </a:r>
            </a:p>
          </p:txBody>
        </p:sp>
        <p:sp>
          <p:nvSpPr>
            <p:cNvPr id="150" name="AutoShape 26"/>
            <p:cNvSpPr>
              <a:spLocks noChangeArrowheads="1"/>
            </p:cNvSpPr>
            <p:nvPr/>
          </p:nvSpPr>
          <p:spPr bwMode="auto">
            <a:xfrm>
              <a:off x="3334" y="658"/>
              <a:ext cx="1786" cy="85"/>
            </a:xfrm>
            <a:prstGeom prst="roundRect">
              <a:avLst>
                <a:gd name="adj" fmla="val 50000"/>
              </a:avLst>
            </a:prstGeom>
            <a:solidFill>
              <a:srgbClr xmlns:mc="http://schemas.openxmlformats.org/markup-compatibility/2006" xmlns:a14="http://schemas.microsoft.com/office/drawing/2010/main" val="0000FF" mc:Ignorable="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1200">
                  <a:solidFill>
                    <a:schemeClr val="bg1"/>
                  </a:solidFill>
                  <a:ea typeface="굴림" pitchFamily="50" charset="-127"/>
                </a:rPr>
                <a:t>On-chip Interconnection</a:t>
              </a:r>
            </a:p>
          </p:txBody>
        </p:sp>
        <p:sp>
          <p:nvSpPr>
            <p:cNvPr id="151" name="Rectangle 27"/>
            <p:cNvSpPr>
              <a:spLocks noChangeArrowheads="1"/>
            </p:cNvSpPr>
            <p:nvPr/>
          </p:nvSpPr>
          <p:spPr bwMode="auto">
            <a:xfrm>
              <a:off x="3334" y="346"/>
              <a:ext cx="425" cy="2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/>
              <a:r>
                <a:rPr lang="en-US" altLang="ko-KR" sz="1200">
                  <a:ea typeface="굴림" pitchFamily="50" charset="-127"/>
                </a:rPr>
                <a:t>Core 4</a:t>
              </a:r>
            </a:p>
          </p:txBody>
        </p:sp>
        <p:sp>
          <p:nvSpPr>
            <p:cNvPr id="152" name="Rectangle 28"/>
            <p:cNvSpPr>
              <a:spLocks noChangeArrowheads="1"/>
            </p:cNvSpPr>
            <p:nvPr/>
          </p:nvSpPr>
          <p:spPr bwMode="auto">
            <a:xfrm>
              <a:off x="3787" y="346"/>
              <a:ext cx="425" cy="2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/>
              <a:r>
                <a:rPr lang="en-US" altLang="ko-KR" sz="1200">
                  <a:ea typeface="굴림" pitchFamily="50" charset="-127"/>
                </a:rPr>
                <a:t>Core 5</a:t>
              </a:r>
            </a:p>
          </p:txBody>
        </p:sp>
        <p:sp>
          <p:nvSpPr>
            <p:cNvPr id="153" name="Rectangle 29"/>
            <p:cNvSpPr>
              <a:spLocks noChangeArrowheads="1"/>
            </p:cNvSpPr>
            <p:nvPr/>
          </p:nvSpPr>
          <p:spPr bwMode="auto">
            <a:xfrm>
              <a:off x="4241" y="346"/>
              <a:ext cx="425" cy="2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/>
              <a:r>
                <a:rPr lang="en-US" altLang="ko-KR" sz="1200">
                  <a:ea typeface="굴림" pitchFamily="50" charset="-127"/>
                </a:rPr>
                <a:t>Core 6</a:t>
              </a:r>
            </a:p>
          </p:txBody>
        </p:sp>
        <p:sp>
          <p:nvSpPr>
            <p:cNvPr id="154" name="Rectangle 30"/>
            <p:cNvSpPr>
              <a:spLocks noChangeArrowheads="1"/>
            </p:cNvSpPr>
            <p:nvPr/>
          </p:nvSpPr>
          <p:spPr bwMode="auto">
            <a:xfrm>
              <a:off x="4694" y="346"/>
              <a:ext cx="425" cy="2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/>
              <a:r>
                <a:rPr lang="en-US" altLang="ko-KR" sz="1200">
                  <a:ea typeface="굴림" pitchFamily="50" charset="-127"/>
                </a:rPr>
                <a:t>Core 7</a:t>
              </a:r>
            </a:p>
          </p:txBody>
        </p:sp>
        <p:sp>
          <p:nvSpPr>
            <p:cNvPr id="155" name="Line 31"/>
            <p:cNvSpPr>
              <a:spLocks noChangeShapeType="1"/>
            </p:cNvSpPr>
            <p:nvPr/>
          </p:nvSpPr>
          <p:spPr bwMode="auto">
            <a:xfrm>
              <a:off x="3561" y="57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6" name="Line 32"/>
            <p:cNvSpPr>
              <a:spLocks noChangeShapeType="1"/>
            </p:cNvSpPr>
            <p:nvPr/>
          </p:nvSpPr>
          <p:spPr bwMode="auto">
            <a:xfrm>
              <a:off x="4015" y="57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7" name="Line 33"/>
            <p:cNvSpPr>
              <a:spLocks noChangeShapeType="1"/>
            </p:cNvSpPr>
            <p:nvPr/>
          </p:nvSpPr>
          <p:spPr bwMode="auto">
            <a:xfrm>
              <a:off x="4468" y="57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8" name="Line 34"/>
            <p:cNvSpPr>
              <a:spLocks noChangeShapeType="1"/>
            </p:cNvSpPr>
            <p:nvPr/>
          </p:nvSpPr>
          <p:spPr bwMode="auto">
            <a:xfrm>
              <a:off x="4922" y="57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9" name="Line 35"/>
            <p:cNvSpPr>
              <a:spLocks noChangeShapeType="1"/>
            </p:cNvSpPr>
            <p:nvPr/>
          </p:nvSpPr>
          <p:spPr bwMode="auto">
            <a:xfrm>
              <a:off x="3788" y="74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0" name="Line 36"/>
            <p:cNvSpPr>
              <a:spLocks noChangeShapeType="1"/>
            </p:cNvSpPr>
            <p:nvPr/>
          </p:nvSpPr>
          <p:spPr bwMode="auto">
            <a:xfrm>
              <a:off x="4694" y="743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1" name="Line 37"/>
            <p:cNvSpPr>
              <a:spLocks noChangeShapeType="1"/>
            </p:cNvSpPr>
            <p:nvPr/>
          </p:nvSpPr>
          <p:spPr bwMode="auto">
            <a:xfrm>
              <a:off x="3833" y="1054"/>
              <a:ext cx="0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2" name="Line 38"/>
            <p:cNvSpPr>
              <a:spLocks noChangeShapeType="1"/>
            </p:cNvSpPr>
            <p:nvPr/>
          </p:nvSpPr>
          <p:spPr bwMode="auto">
            <a:xfrm>
              <a:off x="4740" y="1054"/>
              <a:ext cx="0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3" name="AutoShape 39"/>
            <p:cNvSpPr>
              <a:spLocks noChangeArrowheads="1"/>
            </p:cNvSpPr>
            <p:nvPr/>
          </p:nvSpPr>
          <p:spPr bwMode="auto">
            <a:xfrm>
              <a:off x="2534" y="1026"/>
              <a:ext cx="685" cy="227"/>
            </a:xfrm>
            <a:prstGeom prst="roundRect">
              <a:avLst>
                <a:gd name="adj" fmla="val 50000"/>
              </a:avLst>
            </a:prstGeom>
            <a:solidFill>
              <a:srgbClr xmlns:mc="http://schemas.openxmlformats.org/markup-compatibility/2006" xmlns:a14="http://schemas.microsoft.com/office/drawing/2010/main" val="0000FF" mc:Ignorable="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ts val="0"/>
                </a:spcBef>
              </a:pPr>
              <a:r>
                <a:rPr lang="en-US" altLang="ko-KR" sz="1200" dirty="0">
                  <a:solidFill>
                    <a:schemeClr val="bg1"/>
                  </a:solidFill>
                  <a:ea typeface="굴림" pitchFamily="50" charset="-127"/>
                </a:rPr>
                <a:t>Off-chip</a:t>
              </a:r>
            </a:p>
            <a:p>
              <a:pPr>
                <a:spcBef>
                  <a:spcPts val="0"/>
                </a:spcBef>
              </a:pPr>
              <a:r>
                <a:rPr lang="en-US" altLang="ko-KR" sz="1200" dirty="0">
                  <a:solidFill>
                    <a:schemeClr val="bg1"/>
                  </a:solidFill>
                  <a:ea typeface="굴림" pitchFamily="50" charset="-127"/>
                </a:rPr>
                <a:t>Interconnection</a:t>
              </a:r>
            </a:p>
          </p:txBody>
        </p:sp>
        <p:grpSp>
          <p:nvGrpSpPr>
            <p:cNvPr id="164" name="Group 40"/>
            <p:cNvGrpSpPr>
              <a:grpSpLocks/>
            </p:cNvGrpSpPr>
            <p:nvPr/>
          </p:nvGrpSpPr>
          <p:grpSpPr bwMode="auto">
            <a:xfrm>
              <a:off x="1110" y="1117"/>
              <a:ext cx="1424" cy="107"/>
              <a:chOff x="1110" y="1117"/>
              <a:chExt cx="1424" cy="107"/>
            </a:xfrm>
          </p:grpSpPr>
          <p:sp>
            <p:nvSpPr>
              <p:cNvPr id="188" name="Freeform 41"/>
              <p:cNvSpPr>
                <a:spLocks/>
              </p:cNvSpPr>
              <p:nvPr/>
            </p:nvSpPr>
            <p:spPr bwMode="auto">
              <a:xfrm>
                <a:off x="1110" y="1117"/>
                <a:ext cx="1424" cy="107"/>
              </a:xfrm>
              <a:custGeom>
                <a:avLst/>
                <a:gdLst>
                  <a:gd name="T0" fmla="*/ 0 w 1418"/>
                  <a:gd name="T1" fmla="*/ 113 h 113"/>
                  <a:gd name="T2" fmla="*/ 0 w 1418"/>
                  <a:gd name="T3" fmla="*/ 0 h 113"/>
                  <a:gd name="T4" fmla="*/ 1418 w 1418"/>
                  <a:gd name="T5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18" h="113">
                    <a:moveTo>
                      <a:pt x="0" y="113"/>
                    </a:moveTo>
                    <a:lnTo>
                      <a:pt x="0" y="0"/>
                    </a:lnTo>
                    <a:lnTo>
                      <a:pt x="141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89" name="Freeform 42"/>
              <p:cNvSpPr>
                <a:spLocks/>
              </p:cNvSpPr>
              <p:nvPr/>
            </p:nvSpPr>
            <p:spPr bwMode="auto">
              <a:xfrm>
                <a:off x="2017" y="1162"/>
                <a:ext cx="517" cy="61"/>
              </a:xfrm>
              <a:custGeom>
                <a:avLst/>
                <a:gdLst>
                  <a:gd name="T0" fmla="*/ 0 w 510"/>
                  <a:gd name="T1" fmla="*/ 85 h 85"/>
                  <a:gd name="T2" fmla="*/ 0 w 510"/>
                  <a:gd name="T3" fmla="*/ 0 h 85"/>
                  <a:gd name="T4" fmla="*/ 510 w 510"/>
                  <a:gd name="T5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0" h="85">
                    <a:moveTo>
                      <a:pt x="0" y="85"/>
                    </a:moveTo>
                    <a:lnTo>
                      <a:pt x="0" y="0"/>
                    </a:lnTo>
                    <a:lnTo>
                      <a:pt x="51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grpSp>
          <p:nvGrpSpPr>
            <p:cNvPr id="165" name="Group 43"/>
            <p:cNvGrpSpPr>
              <a:grpSpLocks/>
            </p:cNvGrpSpPr>
            <p:nvPr/>
          </p:nvGrpSpPr>
          <p:grpSpPr bwMode="auto">
            <a:xfrm flipH="1">
              <a:off x="3219" y="1117"/>
              <a:ext cx="1424" cy="107"/>
              <a:chOff x="1110" y="1117"/>
              <a:chExt cx="1424" cy="107"/>
            </a:xfrm>
          </p:grpSpPr>
          <p:sp>
            <p:nvSpPr>
              <p:cNvPr id="186" name="Freeform 44"/>
              <p:cNvSpPr>
                <a:spLocks/>
              </p:cNvSpPr>
              <p:nvPr/>
            </p:nvSpPr>
            <p:spPr bwMode="auto">
              <a:xfrm>
                <a:off x="1110" y="1117"/>
                <a:ext cx="1424" cy="107"/>
              </a:xfrm>
              <a:custGeom>
                <a:avLst/>
                <a:gdLst>
                  <a:gd name="T0" fmla="*/ 0 w 1418"/>
                  <a:gd name="T1" fmla="*/ 113 h 113"/>
                  <a:gd name="T2" fmla="*/ 0 w 1418"/>
                  <a:gd name="T3" fmla="*/ 0 h 113"/>
                  <a:gd name="T4" fmla="*/ 1418 w 1418"/>
                  <a:gd name="T5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18" h="113">
                    <a:moveTo>
                      <a:pt x="0" y="113"/>
                    </a:moveTo>
                    <a:lnTo>
                      <a:pt x="0" y="0"/>
                    </a:lnTo>
                    <a:lnTo>
                      <a:pt x="141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87" name="Freeform 45"/>
              <p:cNvSpPr>
                <a:spLocks/>
              </p:cNvSpPr>
              <p:nvPr/>
            </p:nvSpPr>
            <p:spPr bwMode="auto">
              <a:xfrm>
                <a:off x="2017" y="1162"/>
                <a:ext cx="517" cy="61"/>
              </a:xfrm>
              <a:custGeom>
                <a:avLst/>
                <a:gdLst>
                  <a:gd name="T0" fmla="*/ 0 w 510"/>
                  <a:gd name="T1" fmla="*/ 85 h 85"/>
                  <a:gd name="T2" fmla="*/ 0 w 510"/>
                  <a:gd name="T3" fmla="*/ 0 h 85"/>
                  <a:gd name="T4" fmla="*/ 510 w 510"/>
                  <a:gd name="T5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0" h="85">
                    <a:moveTo>
                      <a:pt x="0" y="85"/>
                    </a:moveTo>
                    <a:lnTo>
                      <a:pt x="0" y="0"/>
                    </a:lnTo>
                    <a:lnTo>
                      <a:pt x="51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sp>
          <p:nvSpPr>
            <p:cNvPr id="166" name="Rectangle 46"/>
            <p:cNvSpPr>
              <a:spLocks noChangeArrowheads="1"/>
            </p:cNvSpPr>
            <p:nvPr/>
          </p:nvSpPr>
          <p:spPr bwMode="auto">
            <a:xfrm>
              <a:off x="499" y="232"/>
              <a:ext cx="2036" cy="1673"/>
            </a:xfrm>
            <a:prstGeom prst="rect">
              <a:avLst/>
            </a:prstGeom>
            <a:noFill/>
            <a:ln w="25400">
              <a:solidFill>
                <a:srgbClr xmlns:mc="http://schemas.openxmlformats.org/markup-compatibility/2006" xmlns:a14="http://schemas.microsoft.com/office/drawing/2010/main" val="FF0000" mc:Ignorable=""/>
              </a:solidFill>
              <a:prstDash val="lgDash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67" name="Rectangle 47"/>
            <p:cNvSpPr>
              <a:spLocks noChangeArrowheads="1"/>
            </p:cNvSpPr>
            <p:nvPr/>
          </p:nvSpPr>
          <p:spPr bwMode="auto">
            <a:xfrm>
              <a:off x="3219" y="233"/>
              <a:ext cx="2036" cy="1673"/>
            </a:xfrm>
            <a:prstGeom prst="rect">
              <a:avLst/>
            </a:prstGeom>
            <a:noFill/>
            <a:ln w="25400">
              <a:solidFill>
                <a:srgbClr xmlns:mc="http://schemas.openxmlformats.org/markup-compatibility/2006" xmlns:a14="http://schemas.microsoft.com/office/drawing/2010/main" val="FF0000" mc:Ignorable=""/>
              </a:solidFill>
              <a:prstDash val="lgDash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168" name="Group 48"/>
            <p:cNvGrpSpPr>
              <a:grpSpLocks/>
            </p:cNvGrpSpPr>
            <p:nvPr/>
          </p:nvGrpSpPr>
          <p:grpSpPr bwMode="auto">
            <a:xfrm>
              <a:off x="612" y="1451"/>
              <a:ext cx="1787" cy="340"/>
              <a:chOff x="612" y="1451"/>
              <a:chExt cx="1787" cy="340"/>
            </a:xfrm>
          </p:grpSpPr>
          <p:sp>
            <p:nvSpPr>
              <p:cNvPr id="178" name="Rectangle 49"/>
              <p:cNvSpPr>
                <a:spLocks noChangeArrowheads="1"/>
              </p:cNvSpPr>
              <p:nvPr/>
            </p:nvSpPr>
            <p:spPr bwMode="auto">
              <a:xfrm>
                <a:off x="612" y="1564"/>
                <a:ext cx="426" cy="227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808000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algn="ctr"/>
                <a:r>
                  <a:rPr lang="en-US" altLang="ko-KR" sz="1200">
                    <a:solidFill>
                      <a:schemeClr val="bg1"/>
                    </a:solidFill>
                    <a:ea typeface="굴림" pitchFamily="50" charset="-127"/>
                  </a:rPr>
                  <a:t>DRAM</a:t>
                </a:r>
              </a:p>
            </p:txBody>
          </p:sp>
          <p:sp>
            <p:nvSpPr>
              <p:cNvPr id="179" name="Rectangle 50"/>
              <p:cNvSpPr>
                <a:spLocks noChangeArrowheads="1"/>
              </p:cNvSpPr>
              <p:nvPr/>
            </p:nvSpPr>
            <p:spPr bwMode="auto">
              <a:xfrm>
                <a:off x="1065" y="1564"/>
                <a:ext cx="426" cy="227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808000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algn="ctr"/>
                <a:r>
                  <a:rPr lang="en-US" altLang="ko-KR" sz="1200">
                    <a:solidFill>
                      <a:schemeClr val="bg1"/>
                    </a:solidFill>
                    <a:ea typeface="굴림" pitchFamily="50" charset="-127"/>
                  </a:rPr>
                  <a:t>DRAM</a:t>
                </a:r>
              </a:p>
            </p:txBody>
          </p:sp>
          <p:sp>
            <p:nvSpPr>
              <p:cNvPr id="180" name="Rectangle 51"/>
              <p:cNvSpPr>
                <a:spLocks noChangeArrowheads="1"/>
              </p:cNvSpPr>
              <p:nvPr/>
            </p:nvSpPr>
            <p:spPr bwMode="auto">
              <a:xfrm>
                <a:off x="1519" y="1564"/>
                <a:ext cx="426" cy="227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808000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algn="ctr"/>
                <a:r>
                  <a:rPr lang="en-US" altLang="ko-KR" sz="1200">
                    <a:solidFill>
                      <a:schemeClr val="bg1"/>
                    </a:solidFill>
                    <a:ea typeface="굴림" pitchFamily="50" charset="-127"/>
                  </a:rPr>
                  <a:t>DRAM</a:t>
                </a:r>
              </a:p>
            </p:txBody>
          </p:sp>
          <p:sp>
            <p:nvSpPr>
              <p:cNvPr id="181" name="Rectangle 52"/>
              <p:cNvSpPr>
                <a:spLocks noChangeArrowheads="1"/>
              </p:cNvSpPr>
              <p:nvPr/>
            </p:nvSpPr>
            <p:spPr bwMode="auto">
              <a:xfrm>
                <a:off x="1973" y="1564"/>
                <a:ext cx="426" cy="227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808000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algn="ctr"/>
                <a:r>
                  <a:rPr lang="en-US" altLang="ko-KR" sz="1200">
                    <a:solidFill>
                      <a:schemeClr val="bg1"/>
                    </a:solidFill>
                    <a:ea typeface="굴림" pitchFamily="50" charset="-127"/>
                  </a:rPr>
                  <a:t>DRAM</a:t>
                </a:r>
              </a:p>
            </p:txBody>
          </p:sp>
          <p:sp>
            <p:nvSpPr>
              <p:cNvPr id="182" name="Line 53"/>
              <p:cNvSpPr>
                <a:spLocks noChangeShapeType="1"/>
              </p:cNvSpPr>
              <p:nvPr/>
            </p:nvSpPr>
            <p:spPr bwMode="auto">
              <a:xfrm>
                <a:off x="839" y="1451"/>
                <a:ext cx="0" cy="1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83" name="Line 54"/>
              <p:cNvSpPr>
                <a:spLocks noChangeShapeType="1"/>
              </p:cNvSpPr>
              <p:nvPr/>
            </p:nvSpPr>
            <p:spPr bwMode="auto">
              <a:xfrm>
                <a:off x="1292" y="1451"/>
                <a:ext cx="0" cy="1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84" name="Line 55"/>
              <p:cNvSpPr>
                <a:spLocks noChangeShapeType="1"/>
              </p:cNvSpPr>
              <p:nvPr/>
            </p:nvSpPr>
            <p:spPr bwMode="auto">
              <a:xfrm>
                <a:off x="1746" y="1451"/>
                <a:ext cx="0" cy="1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85" name="Line 56"/>
              <p:cNvSpPr>
                <a:spLocks noChangeShapeType="1"/>
              </p:cNvSpPr>
              <p:nvPr/>
            </p:nvSpPr>
            <p:spPr bwMode="auto">
              <a:xfrm>
                <a:off x="2200" y="1451"/>
                <a:ext cx="0" cy="1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grpSp>
          <p:nvGrpSpPr>
            <p:cNvPr id="169" name="Group 57"/>
            <p:cNvGrpSpPr>
              <a:grpSpLocks/>
            </p:cNvGrpSpPr>
            <p:nvPr/>
          </p:nvGrpSpPr>
          <p:grpSpPr bwMode="auto">
            <a:xfrm>
              <a:off x="3334" y="1451"/>
              <a:ext cx="1787" cy="340"/>
              <a:chOff x="612" y="1451"/>
              <a:chExt cx="1787" cy="340"/>
            </a:xfrm>
          </p:grpSpPr>
          <p:sp>
            <p:nvSpPr>
              <p:cNvPr id="170" name="Rectangle 58"/>
              <p:cNvSpPr>
                <a:spLocks noChangeArrowheads="1"/>
              </p:cNvSpPr>
              <p:nvPr/>
            </p:nvSpPr>
            <p:spPr bwMode="auto">
              <a:xfrm>
                <a:off x="612" y="1564"/>
                <a:ext cx="426" cy="227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808000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algn="ctr"/>
                <a:r>
                  <a:rPr lang="en-US" altLang="ko-KR" sz="1200">
                    <a:solidFill>
                      <a:schemeClr val="bg1"/>
                    </a:solidFill>
                    <a:ea typeface="굴림" pitchFamily="50" charset="-127"/>
                  </a:rPr>
                  <a:t>DRAM</a:t>
                </a:r>
              </a:p>
            </p:txBody>
          </p:sp>
          <p:sp>
            <p:nvSpPr>
              <p:cNvPr id="171" name="Rectangle 59"/>
              <p:cNvSpPr>
                <a:spLocks noChangeArrowheads="1"/>
              </p:cNvSpPr>
              <p:nvPr/>
            </p:nvSpPr>
            <p:spPr bwMode="auto">
              <a:xfrm>
                <a:off x="1065" y="1564"/>
                <a:ext cx="426" cy="227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808000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algn="ctr"/>
                <a:r>
                  <a:rPr lang="en-US" altLang="ko-KR" sz="1200">
                    <a:solidFill>
                      <a:schemeClr val="bg1"/>
                    </a:solidFill>
                    <a:ea typeface="굴림" pitchFamily="50" charset="-127"/>
                  </a:rPr>
                  <a:t>DRAM</a:t>
                </a:r>
              </a:p>
            </p:txBody>
          </p:sp>
          <p:sp>
            <p:nvSpPr>
              <p:cNvPr id="172" name="Rectangle 60"/>
              <p:cNvSpPr>
                <a:spLocks noChangeArrowheads="1"/>
              </p:cNvSpPr>
              <p:nvPr/>
            </p:nvSpPr>
            <p:spPr bwMode="auto">
              <a:xfrm>
                <a:off x="1519" y="1564"/>
                <a:ext cx="426" cy="227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808000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algn="ctr"/>
                <a:r>
                  <a:rPr lang="en-US" altLang="ko-KR" sz="1200">
                    <a:solidFill>
                      <a:schemeClr val="bg1"/>
                    </a:solidFill>
                    <a:ea typeface="굴림" pitchFamily="50" charset="-127"/>
                  </a:rPr>
                  <a:t>DRAM</a:t>
                </a:r>
              </a:p>
            </p:txBody>
          </p:sp>
          <p:sp>
            <p:nvSpPr>
              <p:cNvPr id="173" name="Rectangle 61"/>
              <p:cNvSpPr>
                <a:spLocks noChangeArrowheads="1"/>
              </p:cNvSpPr>
              <p:nvPr/>
            </p:nvSpPr>
            <p:spPr bwMode="auto">
              <a:xfrm>
                <a:off x="1973" y="1564"/>
                <a:ext cx="426" cy="227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808000" mc:Ignorable="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 algn="ctr"/>
                <a:r>
                  <a:rPr lang="en-US" altLang="ko-KR" sz="1200">
                    <a:solidFill>
                      <a:schemeClr val="bg1"/>
                    </a:solidFill>
                    <a:ea typeface="굴림" pitchFamily="50" charset="-127"/>
                  </a:rPr>
                  <a:t>DRAM</a:t>
                </a:r>
              </a:p>
            </p:txBody>
          </p:sp>
          <p:sp>
            <p:nvSpPr>
              <p:cNvPr id="174" name="Line 62"/>
              <p:cNvSpPr>
                <a:spLocks noChangeShapeType="1"/>
              </p:cNvSpPr>
              <p:nvPr/>
            </p:nvSpPr>
            <p:spPr bwMode="auto">
              <a:xfrm>
                <a:off x="839" y="1451"/>
                <a:ext cx="0" cy="1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75" name="Line 63"/>
              <p:cNvSpPr>
                <a:spLocks noChangeShapeType="1"/>
              </p:cNvSpPr>
              <p:nvPr/>
            </p:nvSpPr>
            <p:spPr bwMode="auto">
              <a:xfrm>
                <a:off x="1292" y="1451"/>
                <a:ext cx="0" cy="1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76" name="Line 64"/>
              <p:cNvSpPr>
                <a:spLocks noChangeShapeType="1"/>
              </p:cNvSpPr>
              <p:nvPr/>
            </p:nvSpPr>
            <p:spPr bwMode="auto">
              <a:xfrm>
                <a:off x="1746" y="1451"/>
                <a:ext cx="0" cy="1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77" name="Line 65"/>
              <p:cNvSpPr>
                <a:spLocks noChangeShapeType="1"/>
              </p:cNvSpPr>
              <p:nvPr/>
            </p:nvSpPr>
            <p:spPr bwMode="auto">
              <a:xfrm>
                <a:off x="2200" y="1451"/>
                <a:ext cx="0" cy="1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419871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Adaptive SMART-3D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altLang="ko-KR" sz="2800" dirty="0">
                <a:ea typeface="+mn-ea"/>
              </a:rPr>
              <a:t>Similar to Sector </a:t>
            </a:r>
            <a:r>
              <a:rPr lang="en-US" altLang="ko-KR" sz="2800" dirty="0" smtClean="0">
                <a:ea typeface="+mn-ea"/>
              </a:rPr>
              <a:t>Cache</a:t>
            </a:r>
          </a:p>
          <a:p>
            <a:pPr marL="342900" lvl="1" indent="-342900">
              <a:buFontTx/>
              <a:buChar char="•"/>
            </a:pPr>
            <a:endParaRPr lang="en-US" altLang="ko-KR" dirty="0" smtClean="0"/>
          </a:p>
          <a:p>
            <a:r>
              <a:rPr lang="en-US" altLang="ko-KR" dirty="0" smtClean="0"/>
              <a:t>Fetch 64B if</a:t>
            </a:r>
          </a:p>
          <a:p>
            <a:pPr lvl="1"/>
            <a:r>
              <a:rPr lang="en-US" altLang="ko-KR" dirty="0" smtClean="0"/>
              <a:t>The target page is mapped to the </a:t>
            </a:r>
            <a:r>
              <a:rPr lang="en-US" altLang="ko-KR" dirty="0"/>
              <a:t>remote </a:t>
            </a:r>
            <a:r>
              <a:rPr lang="en-US" altLang="ko-KR" dirty="0" smtClean="0"/>
              <a:t>memory space.</a:t>
            </a:r>
          </a:p>
          <a:p>
            <a:pPr lvl="1"/>
            <a:r>
              <a:rPr lang="en-US" altLang="ko-KR" dirty="0"/>
              <a:t>A</a:t>
            </a:r>
            <a:r>
              <a:rPr lang="en-US" altLang="ko-KR" dirty="0" smtClean="0"/>
              <a:t>ny of the target page is cached in the remote L2$</a:t>
            </a:r>
          </a:p>
          <a:p>
            <a:pPr lvl="2"/>
            <a:r>
              <a:rPr lang="en-US" altLang="ko-KR" dirty="0" smtClean="0"/>
              <a:t>Page-level Bloom filter similar to </a:t>
            </a:r>
            <a:r>
              <a:rPr lang="en-US" altLang="ko-KR" dirty="0" err="1" smtClean="0"/>
              <a:t>RegionScout</a:t>
            </a:r>
            <a:r>
              <a:rPr lang="en-US" altLang="ko-KR" dirty="0" smtClean="0"/>
              <a:t> or Page Sharing Table</a:t>
            </a:r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r>
              <a:rPr lang="en-US" altLang="ko-KR" dirty="0" smtClean="0"/>
              <a:t>Details of miss handling is in the paper.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790350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Multi-Core</a:t>
            </a:r>
            <a:endParaRPr lang="ko-KR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7620680"/>
              </p:ext>
            </p:extLst>
          </p:nvPr>
        </p:nvGraphicFramePr>
        <p:xfrm>
          <a:off x="114300" y="982662"/>
          <a:ext cx="8915400" cy="2700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6272267"/>
              </p:ext>
            </p:extLst>
          </p:nvPr>
        </p:nvGraphicFramePr>
        <p:xfrm>
          <a:off x="114300" y="3683000"/>
          <a:ext cx="8915400" cy="2700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5413627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Multi-Socket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7239138"/>
              </p:ext>
            </p:extLst>
          </p:nvPr>
        </p:nvGraphicFramePr>
        <p:xfrm>
          <a:off x="119062" y="2071687"/>
          <a:ext cx="8905876" cy="271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8068223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base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219" y="1201629"/>
            <a:ext cx="4942858" cy="513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50" charset="-127"/>
              </a:rPr>
              <a:t>3D-Stacked DRAM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52049702"/>
              </p:ext>
            </p:extLst>
          </p:nvPr>
        </p:nvGraphicFramePr>
        <p:xfrm>
          <a:off x="0" y="1094920"/>
          <a:ext cx="9144000" cy="5243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443663" y="5186363"/>
            <a:ext cx="2386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64B = 512 TSVs</a:t>
            </a:r>
          </a:p>
          <a:p>
            <a:pPr>
              <a:spcBef>
                <a:spcPts val="0"/>
              </a:spcBef>
            </a:pPr>
            <a:r>
              <a:rPr lang="en-US" altLang="ko-KR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per channel</a:t>
            </a:r>
            <a:endParaRPr lang="ko-KR" altLang="en-US" dirty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5614989" y="4471989"/>
            <a:ext cx="1014411" cy="857249"/>
          </a:xfrm>
          <a:prstGeom prst="straightConnector1">
            <a:avLst/>
          </a:prstGeom>
          <a:solidFill>
            <a:srgbClr xmlns:mc="http://schemas.openxmlformats.org/markup-compatibility/2006" xmlns:a14="http://schemas.microsoft.com/office/drawing/2010/main" val="99CCFF" mc:Ignorable=""/>
          </a:solidFill>
          <a:ln w="9525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3873865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3" name="Text Box 3"/>
          <p:cNvSpPr txBox="1">
            <a:spLocks noChangeArrowheads="1"/>
          </p:cNvSpPr>
          <p:nvPr/>
        </p:nvSpPr>
        <p:spPr bwMode="auto">
          <a:xfrm>
            <a:off x="620717" y="2445216"/>
            <a:ext cx="788034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1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sz="6000" b="1" dirty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Are we </a:t>
            </a:r>
            <a:r>
              <a:rPr lang="en-US" altLang="ko-KR" sz="6000" b="1" dirty="0" smtClean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exploiting</a:t>
            </a:r>
          </a:p>
          <a:p>
            <a:pPr>
              <a:spcBef>
                <a:spcPts val="0"/>
              </a:spcBef>
            </a:pPr>
            <a:r>
              <a:rPr lang="en-US" altLang="ko-KR" sz="6000" b="1" dirty="0" smtClean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its </a:t>
            </a:r>
            <a:r>
              <a:rPr lang="en-US" altLang="ko-KR" sz="6000" i="1" dirty="0">
                <a:solidFill>
                  <a:srgbClr xmlns:mc="http://schemas.openxmlformats.org/markup-compatibility/2006" xmlns:a14="http://schemas.microsoft.com/office/drawing/2010/main" val="FFC000" mc:Ignorable="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ahoma" pitchFamily="34" charset="0"/>
                <a:ea typeface="굴림" pitchFamily="50" charset="-127"/>
              </a:rPr>
              <a:t>full p</a:t>
            </a:r>
            <a:r>
              <a:rPr lang="en-US" altLang="ko-KR" sz="6000" b="1" i="1" dirty="0">
                <a:solidFill>
                  <a:srgbClr xmlns:mc="http://schemas.openxmlformats.org/markup-compatibility/2006" xmlns:a14="http://schemas.microsoft.com/office/drawing/2010/main" val="FFC000" mc:Ignorable="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ahoma" pitchFamily="34" charset="0"/>
                <a:ea typeface="굴림" pitchFamily="50" charset="-127"/>
              </a:rPr>
              <a:t>otential?</a:t>
            </a:r>
          </a:p>
        </p:txBody>
      </p:sp>
    </p:spTree>
    <p:extLst>
      <p:ext uri="{BB962C8B-B14F-4D97-AF65-F5344CB8AC3E}">
        <p14:creationId xmlns:p14="http://schemas.microsoft.com/office/powerpoint/2010/main" val="38907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Von Neumann Bottleneck-Aware Design</a:t>
            </a:r>
            <a:endParaRPr lang="ko-KR" alt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1799682"/>
            <a:ext cx="5820853" cy="4077590"/>
          </a:xfr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scene3d>
            <a:camera prst="perspectiveRelaxed"/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143508" y="3465004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/>
              <a:t>Cache </a:t>
            </a:r>
          </a:p>
          <a:p>
            <a:pPr>
              <a:spcBef>
                <a:spcPts val="0"/>
              </a:spcBef>
            </a:pPr>
            <a:r>
              <a:rPr lang="en-US" altLang="ko-KR" dirty="0"/>
              <a:t>capacity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42798" y="1515715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ko-KR" sz="2000" b="1" dirty="0" smtClean="0">
                <a:effectLst/>
              </a:rPr>
              <a:t>Cache </a:t>
            </a:r>
          </a:p>
          <a:p>
            <a:pPr algn="ctr">
              <a:spcBef>
                <a:spcPts val="0"/>
              </a:spcBef>
            </a:pPr>
            <a:r>
              <a:rPr lang="en-US" altLang="ko-KR" sz="2000" b="1" dirty="0" smtClean="0">
                <a:effectLst/>
              </a:rPr>
              <a:t>line size</a:t>
            </a:r>
            <a:endParaRPr lang="ko-KR" altLang="en-US" sz="2000" b="1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1603" y="1515715"/>
            <a:ext cx="910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/>
              <a:t>Issue </a:t>
            </a:r>
          </a:p>
          <a:p>
            <a:pPr>
              <a:spcBef>
                <a:spcPts val="0"/>
              </a:spcBef>
            </a:pPr>
            <a:r>
              <a:rPr lang="en-US" altLang="ko-KR" dirty="0"/>
              <a:t>width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05304" y="3465004"/>
            <a:ext cx="1539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/>
              <a:t>Load </a:t>
            </a:r>
          </a:p>
          <a:p>
            <a:pPr>
              <a:spcBef>
                <a:spcPts val="0"/>
              </a:spcBef>
            </a:pPr>
            <a:r>
              <a:rPr lang="en-US" altLang="ko-KR" dirty="0"/>
              <a:t>scheduling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6034" y="6021288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err="1" smtClean="0">
                <a:effectLst/>
              </a:rPr>
              <a:t>Prefetching</a:t>
            </a:r>
            <a:endParaRPr lang="ko-KR" altLang="en-US" sz="2000" b="1" dirty="0"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1845" y="6021288"/>
            <a:ext cx="2034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effectLst/>
              </a:rPr>
              <a:t>Multi-threading</a:t>
            </a:r>
            <a:endParaRPr lang="ko-KR" altLang="en-US" sz="20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5676" y="3155484"/>
            <a:ext cx="582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ko-KR" sz="4800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+mj-ea"/>
                <a:cs typeface="+mj-cs"/>
              </a:rPr>
              <a:t>Minimize</a:t>
            </a:r>
          </a:p>
          <a:p>
            <a:pPr algn="ctr">
              <a:spcBef>
                <a:spcPts val="0"/>
              </a:spcBef>
            </a:pPr>
            <a:r>
              <a:rPr lang="en-US" altLang="ko-KR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off-chip traffic</a:t>
            </a:r>
            <a:r>
              <a:rPr lang="en-US" altLang="ko-KR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!!!</a:t>
            </a:r>
            <a:endParaRPr lang="ko-KR" altLang="en-US" sz="4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407024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xmlns:mc="http://schemas.openxmlformats.org/markup-compatibility/2006" xmlns:a14="http://schemas.microsoft.com/office/drawing/2010/main" val="FF0000" mc:Ignorable="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  <p:bldP spid="8" grpId="2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50" charset="-127"/>
              </a:rPr>
              <a:t>Revisiting Cache Line </a:t>
            </a:r>
            <a:r>
              <a:rPr lang="en-US" altLang="ko-KR" dirty="0" smtClean="0">
                <a:ea typeface="굴림" pitchFamily="50" charset="-127"/>
              </a:rPr>
              <a:t>Size</a:t>
            </a:r>
            <a:endParaRPr lang="ko-KR" alt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1410778"/>
              </p:ext>
            </p:extLst>
          </p:nvPr>
        </p:nvGraphicFramePr>
        <p:xfrm>
          <a:off x="457200" y="127703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85800" y="5447835"/>
            <a:ext cx="16517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ko-KR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a typeface="굴림" pitchFamily="50" charset="-127"/>
              </a:rPr>
              <a:t>8MB </a:t>
            </a:r>
          </a:p>
          <a:p>
            <a:pPr algn="ctr">
              <a:spcBef>
                <a:spcPts val="0"/>
              </a:spcBef>
            </a:pPr>
            <a:r>
              <a:rPr lang="en-US" altLang="ko-KR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a typeface="굴림" pitchFamily="50" charset="-127"/>
              </a:rPr>
              <a:t>w/ 64B lines</a:t>
            </a: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511661" y="3539623"/>
            <a:ext cx="361106" cy="1908212"/>
          </a:xfrm>
          <a:prstGeom prst="line">
            <a:avLst/>
          </a:prstGeom>
          <a:noFill/>
          <a:ln w="25400">
            <a:solidFill>
              <a:srgbClr xmlns:mc="http://schemas.openxmlformats.org/markup-compatibility/2006" xmlns:a14="http://schemas.microsoft.com/office/drawing/2010/main" val="FF0000" mc:Ignorable="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8029947" y="4690010"/>
            <a:ext cx="430212" cy="1092200"/>
          </a:xfrm>
          <a:prstGeom prst="line">
            <a:avLst/>
          </a:prstGeom>
          <a:noFill/>
          <a:ln w="25400">
            <a:solidFill>
              <a:srgbClr xmlns:mc="http://schemas.openxmlformats.org/markup-compatibility/2006" xmlns:a14="http://schemas.microsoft.com/office/drawing/2010/main" val="FF0000" mc:Ignorable="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380312" y="5841268"/>
            <a:ext cx="17094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ko-KR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a typeface="굴림" pitchFamily="50" charset="-127"/>
              </a:rPr>
              <a:t>256KB </a:t>
            </a:r>
            <a:endParaRPr lang="en-US" altLang="ko-KR" b="1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  <a:ea typeface="굴림" pitchFamily="50" charset="-127"/>
            </a:endParaRPr>
          </a:p>
          <a:p>
            <a:pPr algn="ctr">
              <a:spcBef>
                <a:spcPts val="0"/>
              </a:spcBef>
            </a:pPr>
            <a:r>
              <a:rPr lang="en-US" altLang="ko-KR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a typeface="굴림" pitchFamily="50" charset="-127"/>
              </a:rPr>
              <a:t>w</a:t>
            </a:r>
            <a:r>
              <a:rPr lang="en-US" altLang="ko-KR" b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a typeface="굴림" pitchFamily="50" charset="-127"/>
              </a:rPr>
              <a:t>/ 4KB lines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728592" y="964735"/>
            <a:ext cx="16517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ko-KR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a typeface="굴림" pitchFamily="50" charset="-127"/>
              </a:rPr>
              <a:t>Cache pollution</a:t>
            </a:r>
            <a:endParaRPr lang="en-US" altLang="ko-KR" b="1" dirty="0">
              <a:solidFill>
                <a:srgbClr xmlns:mc="http://schemas.openxmlformats.org/markup-compatibility/2006" xmlns:a14="http://schemas.microsoft.com/office/drawing/2010/main" val="FF0000" mc:Ignorable=""/>
              </a:solidFill>
              <a:ea typeface="굴림" pitchFamily="50" charset="-127"/>
            </a:endParaRPr>
          </a:p>
        </p:txBody>
      </p:sp>
      <p:sp>
        <p:nvSpPr>
          <p:cNvPr id="2" name="Oval 1"/>
          <p:cNvSpPr/>
          <p:nvPr/>
        </p:nvSpPr>
        <p:spPr bwMode="auto">
          <a:xfrm rot="1569892">
            <a:off x="4982104" y="1819114"/>
            <a:ext cx="1016000" cy="2163291"/>
          </a:xfrm>
          <a:prstGeom prst="ellipse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3366FF" mc:Ignorable="">
                  <a:alpha val="75000"/>
                </a:srgbClr>
              </a:gs>
              <a:gs pos="100000">
                <a:srgbClr xmlns:mc="http://schemas.openxmlformats.org/markup-compatibility/2006" xmlns:a14="http://schemas.microsoft.com/office/drawing/2010/main" val="8DB3F6" mc:Ignorable="">
                  <a:alpha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>
            <a:off x="6045199" y="1672621"/>
            <a:ext cx="190499" cy="232379"/>
          </a:xfrm>
          <a:prstGeom prst="line">
            <a:avLst/>
          </a:prstGeom>
          <a:noFill/>
          <a:ln w="25400">
            <a:solidFill>
              <a:srgbClr xmlns:mc="http://schemas.openxmlformats.org/markup-compatibility/2006" xmlns:a14="http://schemas.microsoft.com/office/drawing/2010/main" val="FF0000" mc:Ignorable="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596761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  <p:bldP spid="6" grpId="0"/>
      <p:bldP spid="7" grpId="0" animBg="1"/>
      <p:bldP spid="9" grpId="0" animBg="1"/>
      <p:bldP spid="10" grpId="0"/>
      <p:bldP spid="8" grpId="0"/>
      <p:bldP spid="8" grpId="1"/>
      <p:bldP spid="2" grpId="0" animBg="1"/>
      <p:bldP spid="2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SMART-3D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3D memory interface design to allow page-level fetching</a:t>
            </a:r>
          </a:p>
          <a:p>
            <a:pPr lvl="1"/>
            <a:r>
              <a:rPr lang="en-US" altLang="ko-KR" dirty="0" smtClean="0"/>
              <a:t>No more trailing-edge effect</a:t>
            </a:r>
          </a:p>
          <a:p>
            <a:pPr lvl="2"/>
            <a:r>
              <a:rPr lang="en-US" altLang="ko-KR" dirty="0"/>
              <a:t>Lots of </a:t>
            </a:r>
            <a:r>
              <a:rPr lang="en-US" altLang="ko-KR" dirty="0" smtClean="0"/>
              <a:t>TSVs</a:t>
            </a:r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r>
              <a:rPr lang="en-US" altLang="ko-KR" dirty="0" smtClean="0"/>
              <a:t>Overhead of pollution much eliminated</a:t>
            </a:r>
          </a:p>
          <a:p>
            <a:pPr lvl="2"/>
            <a:r>
              <a:rPr lang="en-US" altLang="ko-KR" dirty="0"/>
              <a:t>Practically no more contention</a:t>
            </a:r>
          </a:p>
          <a:p>
            <a:pPr lvl="1"/>
            <a:endParaRPr lang="en-US" altLang="ko-KR" dirty="0" smtClean="0"/>
          </a:p>
          <a:p>
            <a:pPr lvl="1"/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48" y="3479799"/>
            <a:ext cx="2747001" cy="2854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325229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a typeface="굴림" pitchFamily="50" charset="-127"/>
              </a:rPr>
              <a:t>Issues of a Naïve Cache Design</a:t>
            </a:r>
            <a:endParaRPr lang="ko-KR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Look up a 4KB line in an 8-way 1MB$.</a:t>
            </a:r>
          </a:p>
        </p:txBody>
      </p:sp>
      <p:graphicFrame>
        <p:nvGraphicFramePr>
          <p:cNvPr id="164" name="Diagram 163"/>
          <p:cNvGraphicFramePr/>
          <p:nvPr>
            <p:extLst>
              <p:ext uri="{D42A27DB-BD31-4B8C-83A1-F6EECF244321}">
                <p14:modId xmlns:p14="http://schemas.microsoft.com/office/powerpoint/2010/main" val="193807987"/>
              </p:ext>
            </p:extLst>
          </p:nvPr>
        </p:nvGraphicFramePr>
        <p:xfrm>
          <a:off x="889906" y="2710543"/>
          <a:ext cx="2963636" cy="163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5" name="Diagram 164"/>
          <p:cNvGraphicFramePr/>
          <p:nvPr>
            <p:extLst>
              <p:ext uri="{D42A27DB-BD31-4B8C-83A1-F6EECF244321}">
                <p14:modId xmlns:p14="http://schemas.microsoft.com/office/powerpoint/2010/main" val="3790833816"/>
              </p:ext>
            </p:extLst>
          </p:nvPr>
        </p:nvGraphicFramePr>
        <p:xfrm>
          <a:off x="5287736" y="2710543"/>
          <a:ext cx="2963636" cy="163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6" name="Right Arrow 165"/>
          <p:cNvSpPr/>
          <p:nvPr/>
        </p:nvSpPr>
        <p:spPr bwMode="auto">
          <a:xfrm>
            <a:off x="4004582" y="3273881"/>
            <a:ext cx="1134835" cy="571500"/>
          </a:xfrm>
          <a:prstGeom prst="rightArrow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FF0000" mc:Ignorable=""/>
              </a:gs>
              <a:gs pos="75000">
                <a:srgbClr xmlns:mc="http://schemas.openxmlformats.org/markup-compatibility/2006" xmlns:a14="http://schemas.microsoft.com/office/drawing/2010/main" val="FF0000" mc:Ignorable=""/>
              </a:gs>
              <a:gs pos="100000">
                <a:schemeClr val="bg1"/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64x</a:t>
            </a:r>
            <a:endParaRPr kumimoji="0" lang="ko-KR" alt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7" name="Right Arrow 166"/>
          <p:cNvSpPr/>
          <p:nvPr/>
        </p:nvSpPr>
        <p:spPr bwMode="auto">
          <a:xfrm>
            <a:off x="4004582" y="3818163"/>
            <a:ext cx="1134835" cy="571500"/>
          </a:xfrm>
          <a:prstGeom prst="rightArrow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0070C0" mc:Ignorable=""/>
              </a:gs>
              <a:gs pos="75000">
                <a:srgbClr xmlns:mc="http://schemas.openxmlformats.org/markup-compatibility/2006" xmlns:a14="http://schemas.microsoft.com/office/drawing/2010/main" val="0070C0" mc:Ignorable=""/>
              </a:gs>
              <a:gs pos="100000">
                <a:schemeClr val="bg1"/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1/64x</a:t>
            </a:r>
            <a:endParaRPr kumimoji="0" lang="ko-KR" alt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1331639" y="4711854"/>
            <a:ext cx="648072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altLang="ko-KR" sz="2400" b="1" dirty="0">
                <a:latin typeface="+mj-lt"/>
                <a:ea typeface="굴림" pitchFamily="50" charset="-127"/>
                <a:cs typeface="+mj-cs"/>
              </a:rPr>
              <a:t>Almost </a:t>
            </a:r>
            <a:r>
              <a:rPr lang="en-US" altLang="ko-KR" sz="2400" b="1" i="1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+mj-lt"/>
                <a:ea typeface="굴림" pitchFamily="50" charset="-127"/>
                <a:cs typeface="+mj-cs"/>
              </a:rPr>
              <a:t>linear</a:t>
            </a:r>
            <a:r>
              <a:rPr lang="en-US" altLang="ko-KR" sz="2400" b="1" dirty="0">
                <a:effectLst>
                  <a:reflection blurRad="6350" stA="50000" endA="300" endPos="50000" dist="60007" dir="5400000" sy="-100000" algn="bl" rotWithShape="0"/>
                </a:effectLst>
                <a:latin typeface="+mj-lt"/>
                <a:ea typeface="굴림" pitchFamily="50" charset="-127"/>
                <a:cs typeface="+mj-cs"/>
              </a:rPr>
              <a:t> </a:t>
            </a:r>
            <a:r>
              <a:rPr lang="en-US" altLang="ko-KR" sz="2400" b="1" dirty="0">
                <a:latin typeface="+mj-lt"/>
                <a:ea typeface="굴림" pitchFamily="50" charset="-127"/>
                <a:cs typeface="+mj-cs"/>
              </a:rPr>
              <a:t>increase in access latency!</a:t>
            </a:r>
            <a:endParaRPr lang="ko-KR" altLang="en-US" sz="2400" b="1" dirty="0">
              <a:latin typeface="+mj-lt"/>
              <a:ea typeface="굴림" pitchFamily="50" charset="-127"/>
              <a:cs typeface="+mj-cs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4004582" y="2754765"/>
            <a:ext cx="1134835" cy="571500"/>
          </a:xfrm>
          <a:prstGeom prst="rightArrow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FF0000" mc:Ignorable=""/>
              </a:gs>
              <a:gs pos="75000">
                <a:srgbClr xmlns:mc="http://schemas.openxmlformats.org/markup-compatibility/2006" xmlns:a14="http://schemas.microsoft.com/office/drawing/2010/main" val="FF0000" mc:Ignorable=""/>
              </a:gs>
              <a:gs pos="100000">
                <a:schemeClr val="bg1"/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64x</a:t>
            </a:r>
            <a:endParaRPr kumimoji="0" lang="ko-KR" alt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9336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  <p:bldP spid="167" grpId="0" animBg="1"/>
      <p:bldP spid="168" grpId="0"/>
      <p:bldP spid="11" grpId="0" animBg="1"/>
    </p:bldLst>
  </p:timing>
</p:sld>
</file>

<file path=ppt/theme/theme1.xml><?xml version="1.0" encoding="utf-8"?>
<a:theme xmlns:a="http://schemas.openxmlformats.org/drawingml/2006/main" name="powerpoint_template">
  <a:themeElements>
    <a:clrScheme name="powerpoint_template 1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powerpoint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xmlns:mc="http://schemas.openxmlformats.org/markup-compatibility/2006" xmlns:a14="http://schemas.microsoft.com/office/drawing/2010/main" val="99CCFF" mc:Ignorable="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xmlns:mc="http://schemas.openxmlformats.org/markup-compatibility/2006" xmlns:a14="http://schemas.microsoft.com/office/drawing/2010/main" val="99CCFF" mc:Ignorable="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_template 1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BBE0E3" mc:Ignorable=""/>
        </a:accent1>
        <a:accent2>
          <a:srgbClr xmlns:mc="http://schemas.openxmlformats.org/markup-compatibility/2006" xmlns:a14="http://schemas.microsoft.com/office/drawing/2010/main" val="333399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DAEDEF" mc:Ignorable=""/>
        </a:accent5>
        <a:accent6>
          <a:srgbClr xmlns:mc="http://schemas.openxmlformats.org/markup-compatibility/2006" xmlns:a14="http://schemas.microsoft.com/office/drawing/2010/main" val="2D2D8A" mc:Ignorable=""/>
        </a:accent6>
        <a:hlink>
          <a:srgbClr xmlns:mc="http://schemas.openxmlformats.org/markup-compatibility/2006" xmlns:a14="http://schemas.microsoft.com/office/drawing/2010/main" val="009999" mc:Ignorable=""/>
        </a:hlink>
        <a:folHlink>
          <a:srgbClr xmlns:mc="http://schemas.openxmlformats.org/markup-compatibility/2006" xmlns:a14="http://schemas.microsoft.com/office/drawing/2010/main" val="99CC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2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BDF53" mc:Ignorable=""/>
        </a:accent1>
        <a:accent2>
          <a:srgbClr xmlns:mc="http://schemas.openxmlformats.org/markup-compatibility/2006" xmlns:a14="http://schemas.microsoft.com/office/drawing/2010/main" val="FF9966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DECB3" mc:Ignorable=""/>
        </a:accent5>
        <a:accent6>
          <a:srgbClr xmlns:mc="http://schemas.openxmlformats.org/markup-compatibility/2006" xmlns:a14="http://schemas.microsoft.com/office/drawing/2010/main" val="E78A5C" mc:Ignorable=""/>
        </a:accent6>
        <a:hlink>
          <a:srgbClr xmlns:mc="http://schemas.openxmlformats.org/markup-compatibility/2006" xmlns:a14="http://schemas.microsoft.com/office/drawing/2010/main" val="CC3300" mc:Ignorable=""/>
        </a:hlink>
        <a:folHlink>
          <a:srgbClr xmlns:mc="http://schemas.openxmlformats.org/markup-compatibility/2006" xmlns:a14="http://schemas.microsoft.com/office/drawing/2010/main" val="9966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3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99CCFF" mc:Ignorable=""/>
        </a:accent1>
        <a:accent2>
          <a:srgbClr xmlns:mc="http://schemas.openxmlformats.org/markup-compatibility/2006" xmlns:a14="http://schemas.microsoft.com/office/drawing/2010/main" val="CCCCFF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CAE2FF" mc:Ignorable=""/>
        </a:accent5>
        <a:accent6>
          <a:srgbClr xmlns:mc="http://schemas.openxmlformats.org/markup-compatibility/2006" xmlns:a14="http://schemas.microsoft.com/office/drawing/2010/main" val="B9B9E7" mc:Ignorable=""/>
        </a:accent6>
        <a:hlink>
          <a:srgbClr xmlns:mc="http://schemas.openxmlformats.org/markup-compatibility/2006" xmlns:a14="http://schemas.microsoft.com/office/drawing/2010/main" val="3333CC" mc:Ignorable=""/>
        </a:hlink>
        <a:folHlink>
          <a:srgbClr xmlns:mc="http://schemas.openxmlformats.org/markup-compatibility/2006" xmlns:a14="http://schemas.microsoft.com/office/drawing/2010/main" val="AF67FF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4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DEF6F1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FFFFF" mc:Ignorable=""/>
        </a:accent1>
        <a:accent2>
          <a:srgbClr xmlns:mc="http://schemas.openxmlformats.org/markup-compatibility/2006" xmlns:a14="http://schemas.microsoft.com/office/drawing/2010/main" val="8DC6FF" mc:Ignorable=""/>
        </a:accent2>
        <a:accent3>
          <a:srgbClr xmlns:mc="http://schemas.openxmlformats.org/markup-compatibility/2006" xmlns:a14="http://schemas.microsoft.com/office/drawing/2010/main" val="ECFAF7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F" mc:Ignorable=""/>
        </a:accent5>
        <a:accent6>
          <a:srgbClr xmlns:mc="http://schemas.openxmlformats.org/markup-compatibility/2006" xmlns:a14="http://schemas.microsoft.com/office/drawing/2010/main" val="7FB3E7" mc:Ignorable=""/>
        </a:accent6>
        <a:hlink>
          <a:srgbClr xmlns:mc="http://schemas.openxmlformats.org/markup-compatibility/2006" xmlns:a14="http://schemas.microsoft.com/office/drawing/2010/main" val="0066CC" mc:Ignorable=""/>
        </a:hlink>
        <a:folHlink>
          <a:srgbClr xmlns:mc="http://schemas.openxmlformats.org/markup-compatibility/2006" xmlns:a14="http://schemas.microsoft.com/office/drawing/2010/main" val="00A8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5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D9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777777" mc:Ignorable=""/>
        </a:lt2>
        <a:accent1>
          <a:srgbClr xmlns:mc="http://schemas.openxmlformats.org/markup-compatibility/2006" xmlns:a14="http://schemas.microsoft.com/office/drawing/2010/main" val="FFFFF7" mc:Ignorable=""/>
        </a:accent1>
        <a:accent2>
          <a:srgbClr xmlns:mc="http://schemas.openxmlformats.org/markup-compatibility/2006" xmlns:a14="http://schemas.microsoft.com/office/drawing/2010/main" val="33CCCC" mc:Ignorable=""/>
        </a:accent2>
        <a:accent3>
          <a:srgbClr xmlns:mc="http://schemas.openxmlformats.org/markup-compatibility/2006" xmlns:a14="http://schemas.microsoft.com/office/drawing/2010/main" val="FFFFE9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A" mc:Ignorable=""/>
        </a:accent5>
        <a:accent6>
          <a:srgbClr xmlns:mc="http://schemas.openxmlformats.org/markup-compatibility/2006" xmlns:a14="http://schemas.microsoft.com/office/drawing/2010/main" val="2DB9B9" mc:Ignorable=""/>
        </a:accent6>
        <a:hlink>
          <a:srgbClr xmlns:mc="http://schemas.openxmlformats.org/markup-compatibility/2006" xmlns:a14="http://schemas.microsoft.com/office/drawing/2010/main" val="FF5050" mc:Ignorable=""/>
        </a:hlink>
        <a:folHlink>
          <a:srgbClr xmlns:mc="http://schemas.openxmlformats.org/markup-compatibility/2006" xmlns:a14="http://schemas.microsoft.com/office/drawing/2010/main" val="FF99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 6">
        <a:dk1>
          <a:srgbClr xmlns:mc="http://schemas.openxmlformats.org/markup-compatibility/2006" xmlns:a14="http://schemas.microsoft.com/office/drawing/2010/main" val="005A58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8080" mc:Ignorable=""/>
        </a:dk2>
        <a:lt2>
          <a:srgbClr xmlns:mc="http://schemas.openxmlformats.org/markup-compatibility/2006" xmlns:a14="http://schemas.microsoft.com/office/drawing/2010/main" val="FFFF99" mc:Ignorable=""/>
        </a:lt2>
        <a:accent1>
          <a:srgbClr xmlns:mc="http://schemas.openxmlformats.org/markup-compatibility/2006" xmlns:a14="http://schemas.microsoft.com/office/drawing/2010/main" val="006462" mc:Ignorable=""/>
        </a:accent1>
        <a:accent2>
          <a:srgbClr xmlns:mc="http://schemas.openxmlformats.org/markup-compatibility/2006" xmlns:a14="http://schemas.microsoft.com/office/drawing/2010/main" val="6D6FC7" mc:Ignorable=""/>
        </a:accent2>
        <a:accent3>
          <a:srgbClr xmlns:mc="http://schemas.openxmlformats.org/markup-compatibility/2006" xmlns:a14="http://schemas.microsoft.com/office/drawing/2010/main" val="AAC0C0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B8B7" mc:Ignorable=""/>
        </a:accent5>
        <a:accent6>
          <a:srgbClr xmlns:mc="http://schemas.openxmlformats.org/markup-compatibility/2006" xmlns:a14="http://schemas.microsoft.com/office/drawing/2010/main" val="6264B4" mc:Ignorable=""/>
        </a:accent6>
        <a:hlink>
          <a:srgbClr xmlns:mc="http://schemas.openxmlformats.org/markup-compatibility/2006" xmlns:a14="http://schemas.microsoft.com/office/drawing/2010/main" val="00FFFF" mc:Ignorable=""/>
        </a:hlink>
        <a:folHlink>
          <a:srgbClr xmlns:mc="http://schemas.openxmlformats.org/markup-compatibility/2006" xmlns:a14="http://schemas.microsoft.com/office/drawing/2010/main" val="00FF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 7">
        <a:dk1>
          <a:srgbClr xmlns:mc="http://schemas.openxmlformats.org/markup-compatibility/2006" xmlns:a14="http://schemas.microsoft.com/office/drawing/2010/main" val="5C1F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800000" mc:Ignorable=""/>
        </a:dk2>
        <a:lt2>
          <a:srgbClr xmlns:mc="http://schemas.openxmlformats.org/markup-compatibility/2006" xmlns:a14="http://schemas.microsoft.com/office/drawing/2010/main" val="DFD293" mc:Ignorable=""/>
        </a:lt2>
        <a:accent1>
          <a:srgbClr xmlns:mc="http://schemas.openxmlformats.org/markup-compatibility/2006" xmlns:a14="http://schemas.microsoft.com/office/drawing/2010/main" val="CC3300" mc:Ignorable=""/>
        </a:accent1>
        <a:accent2>
          <a:srgbClr xmlns:mc="http://schemas.openxmlformats.org/markup-compatibility/2006" xmlns:a14="http://schemas.microsoft.com/office/drawing/2010/main" val="BE7960" mc:Ignorable=""/>
        </a:accent2>
        <a:accent3>
          <a:srgbClr xmlns:mc="http://schemas.openxmlformats.org/markup-compatibility/2006" xmlns:a14="http://schemas.microsoft.com/office/drawing/2010/main" val="C0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E2ADAA" mc:Ignorable=""/>
        </a:accent5>
        <a:accent6>
          <a:srgbClr xmlns:mc="http://schemas.openxmlformats.org/markup-compatibility/2006" xmlns:a14="http://schemas.microsoft.com/office/drawing/2010/main" val="AC6D56" mc:Ignorable=""/>
        </a:accent6>
        <a:hlink>
          <a:srgbClr xmlns:mc="http://schemas.openxmlformats.org/markup-compatibility/2006" xmlns:a14="http://schemas.microsoft.com/office/drawing/2010/main" val="FFFF99" mc:Ignorable=""/>
        </a:hlink>
        <a:folHlink>
          <a:srgbClr xmlns:mc="http://schemas.openxmlformats.org/markup-compatibility/2006" xmlns:a14="http://schemas.microsoft.com/office/drawing/2010/main" val="D3A21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 8">
        <a:dk1>
          <a:srgbClr xmlns:mc="http://schemas.openxmlformats.org/markup-compatibility/2006" xmlns:a14="http://schemas.microsoft.com/office/drawing/2010/main" val="003366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99" mc:Ignorable=""/>
        </a:dk2>
        <a:lt2>
          <a:srgbClr xmlns:mc="http://schemas.openxmlformats.org/markup-compatibility/2006" xmlns:a14="http://schemas.microsoft.com/office/drawing/2010/main" val="CCFFFF" mc:Ignorable=""/>
        </a:lt2>
        <a:accent1>
          <a:srgbClr xmlns:mc="http://schemas.openxmlformats.org/markup-compatibility/2006" xmlns:a14="http://schemas.microsoft.com/office/drawing/2010/main" val="3366CC" mc:Ignorable=""/>
        </a:accent1>
        <a:accent2>
          <a:srgbClr xmlns:mc="http://schemas.openxmlformats.org/markup-compatibility/2006" xmlns:a14="http://schemas.microsoft.com/office/drawing/2010/main" val="00B000" mc:Ignorable=""/>
        </a:accent2>
        <a:accent3>
          <a:srgbClr xmlns:mc="http://schemas.openxmlformats.org/markup-compatibility/2006" xmlns:a14="http://schemas.microsoft.com/office/drawing/2010/main" val="AAAA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DB8E2" mc:Ignorable=""/>
        </a:accent5>
        <a:accent6>
          <a:srgbClr xmlns:mc="http://schemas.openxmlformats.org/markup-compatibility/2006" xmlns:a14="http://schemas.microsoft.com/office/drawing/2010/main" val="009F00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FE701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 9">
        <a:dk1>
          <a:srgbClr xmlns:mc="http://schemas.openxmlformats.org/markup-compatibility/2006" xmlns:a14="http://schemas.microsoft.com/office/drawing/2010/main" val="336699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E3EBF1" mc:Ignorable=""/>
        </a:lt2>
        <a:accent1>
          <a:srgbClr xmlns:mc="http://schemas.openxmlformats.org/markup-compatibility/2006" xmlns:a14="http://schemas.microsoft.com/office/drawing/2010/main" val="003399" mc:Ignorable=""/>
        </a:accent1>
        <a:accent2>
          <a:srgbClr xmlns:mc="http://schemas.openxmlformats.org/markup-compatibility/2006" xmlns:a14="http://schemas.microsoft.com/office/drawing/2010/main" val="468A4B" mc:Ignorable=""/>
        </a:accent2>
        <a:accent3>
          <a:srgbClr xmlns:mc="http://schemas.openxmlformats.org/markup-compatibility/2006" xmlns:a14="http://schemas.microsoft.com/office/drawing/2010/main" val="AA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ADCA" mc:Ignorable=""/>
        </a:accent5>
        <a:accent6>
          <a:srgbClr xmlns:mc="http://schemas.openxmlformats.org/markup-compatibility/2006" xmlns:a14="http://schemas.microsoft.com/office/drawing/2010/main" val="3F7D43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0E5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 10">
        <a:dk1>
          <a:srgbClr xmlns:mc="http://schemas.openxmlformats.org/markup-compatibility/2006" xmlns:a14="http://schemas.microsoft.com/office/drawing/2010/main" val="777777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86B5D" mc:Ignorable=""/>
        </a:dk2>
        <a:lt2>
          <a:srgbClr xmlns:mc="http://schemas.openxmlformats.org/markup-compatibility/2006" xmlns:a14="http://schemas.microsoft.com/office/drawing/2010/main" val="D1D1CB" mc:Ignorable=""/>
        </a:lt2>
        <a:accent1>
          <a:srgbClr xmlns:mc="http://schemas.openxmlformats.org/markup-compatibility/2006" xmlns:a14="http://schemas.microsoft.com/office/drawing/2010/main" val="909082" mc:Ignorable=""/>
        </a:accent1>
        <a:accent2>
          <a:srgbClr xmlns:mc="http://schemas.openxmlformats.org/markup-compatibility/2006" xmlns:a14="http://schemas.microsoft.com/office/drawing/2010/main" val="809EA8" mc:Ignorable=""/>
        </a:accent2>
        <a:accent3>
          <a:srgbClr xmlns:mc="http://schemas.openxmlformats.org/markup-compatibility/2006" xmlns:a14="http://schemas.microsoft.com/office/drawing/2010/main" val="B9BAB6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6C6C1" mc:Ignorable=""/>
        </a:accent5>
        <a:accent6>
          <a:srgbClr xmlns:mc="http://schemas.openxmlformats.org/markup-compatibility/2006" xmlns:a14="http://schemas.microsoft.com/office/drawing/2010/main" val="738F98" mc:Ignorable=""/>
        </a:accent6>
        <a:hlink>
          <a:srgbClr xmlns:mc="http://schemas.openxmlformats.org/markup-compatibility/2006" xmlns:a14="http://schemas.microsoft.com/office/drawing/2010/main" val="FFCC66" mc:Ignorable=""/>
        </a:hlink>
        <a:folHlink>
          <a:srgbClr xmlns:mc="http://schemas.openxmlformats.org/markup-compatibility/2006" xmlns:a14="http://schemas.microsoft.com/office/drawing/2010/main" val="E9DCB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 11">
        <a:dk1>
          <a:srgbClr xmlns:mc="http://schemas.openxmlformats.org/markup-compatibility/2006" xmlns:a14="http://schemas.microsoft.com/office/drawing/2010/main" val="3E3E5C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66699" mc:Ignorable=""/>
        </a:dk2>
        <a:lt2>
          <a:srgbClr xmlns:mc="http://schemas.openxmlformats.org/markup-compatibility/2006" xmlns:a14="http://schemas.microsoft.com/office/drawing/2010/main" val="FFFFFF" mc:Ignorable=""/>
        </a:lt2>
        <a:accent1>
          <a:srgbClr xmlns:mc="http://schemas.openxmlformats.org/markup-compatibility/2006" xmlns:a14="http://schemas.microsoft.com/office/drawing/2010/main" val="60597B" mc:Ignorable=""/>
        </a:accent1>
        <a:accent2>
          <a:srgbClr xmlns:mc="http://schemas.openxmlformats.org/markup-compatibility/2006" xmlns:a14="http://schemas.microsoft.com/office/drawing/2010/main" val="6666FF" mc:Ignorable=""/>
        </a:accent2>
        <a:accent3>
          <a:srgbClr xmlns:mc="http://schemas.openxmlformats.org/markup-compatibility/2006" xmlns:a14="http://schemas.microsoft.com/office/drawing/2010/main" val="B8B8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B6B5BF" mc:Ignorable=""/>
        </a:accent5>
        <a:accent6>
          <a:srgbClr xmlns:mc="http://schemas.openxmlformats.org/markup-compatibility/2006" xmlns:a14="http://schemas.microsoft.com/office/drawing/2010/main" val="5C5CE7" mc:Ignorable=""/>
        </a:accent6>
        <a:hlink>
          <a:srgbClr xmlns:mc="http://schemas.openxmlformats.org/markup-compatibility/2006" xmlns:a14="http://schemas.microsoft.com/office/drawing/2010/main" val="99CCFF" mc:Ignorable=""/>
        </a:hlink>
        <a:folHlink>
          <a:srgbClr xmlns:mc="http://schemas.openxmlformats.org/markup-compatibility/2006" xmlns:a14="http://schemas.microsoft.com/office/drawing/2010/main" val="FFFF9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 12">
        <a:dk1>
          <a:srgbClr xmlns:mc="http://schemas.openxmlformats.org/markup-compatibility/2006" xmlns:a14="http://schemas.microsoft.com/office/drawing/2010/main" val="2D2015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523E26" mc:Ignorable=""/>
        </a:dk2>
        <a:lt2>
          <a:srgbClr xmlns:mc="http://schemas.openxmlformats.org/markup-compatibility/2006" xmlns:a14="http://schemas.microsoft.com/office/drawing/2010/main" val="DFC08D" mc:Ignorable=""/>
        </a:lt2>
        <a:accent1>
          <a:srgbClr xmlns:mc="http://schemas.openxmlformats.org/markup-compatibility/2006" xmlns:a14="http://schemas.microsoft.com/office/drawing/2010/main" val="8C7B70" mc:Ignorable=""/>
        </a:accent1>
        <a:accent2>
          <a:srgbClr xmlns:mc="http://schemas.openxmlformats.org/markup-compatibility/2006" xmlns:a14="http://schemas.microsoft.com/office/drawing/2010/main" val="8F5F2F" mc:Ignorable=""/>
        </a:accent2>
        <a:accent3>
          <a:srgbClr xmlns:mc="http://schemas.openxmlformats.org/markup-compatibility/2006" xmlns:a14="http://schemas.microsoft.com/office/drawing/2010/main" val="B3AFAC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5BFBB" mc:Ignorable=""/>
        </a:accent5>
        <a:accent6>
          <a:srgbClr xmlns:mc="http://schemas.openxmlformats.org/markup-compatibility/2006" xmlns:a14="http://schemas.microsoft.com/office/drawing/2010/main" val="81552A" mc:Ignorable=""/>
        </a:accent6>
        <a:hlink>
          <a:srgbClr xmlns:mc="http://schemas.openxmlformats.org/markup-compatibility/2006" xmlns:a14="http://schemas.microsoft.com/office/drawing/2010/main" val="CCB400" mc:Ignorable=""/>
        </a:hlink>
        <a:folHlink>
          <a:srgbClr xmlns:mc="http://schemas.openxmlformats.org/markup-compatibility/2006" xmlns:a14="http://schemas.microsoft.com/office/drawing/2010/main" val="8C9EA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</Template>
  <TotalTime>18865</TotalTime>
  <Words>846</Words>
  <Application>Microsoft Office PowerPoint</Application>
  <PresentationFormat>On-screen Show (4:3)</PresentationFormat>
  <Paragraphs>317</Paragraphs>
  <Slides>34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powerpoint_template</vt:lpstr>
      <vt:lpstr>An Optimized 3D-Stacked Memory Architecture  by Exploiting Excessive, High-Density TSV Bandwidth</vt:lpstr>
      <vt:lpstr>3D Integration</vt:lpstr>
      <vt:lpstr>F2F Via and Through Silicon Via (TSV)</vt:lpstr>
      <vt:lpstr>3D-Stacked DRAM</vt:lpstr>
      <vt:lpstr>PowerPoint Presentation</vt:lpstr>
      <vt:lpstr>Von Neumann Bottleneck-Aware Design</vt:lpstr>
      <vt:lpstr>Revisiting Cache Line Size</vt:lpstr>
      <vt:lpstr>SMART-3D</vt:lpstr>
      <vt:lpstr>Issues of a Naïve Cache Design</vt:lpstr>
      <vt:lpstr>SMART-3D: Separate Fill / WB Network</vt:lpstr>
      <vt:lpstr>Conventional Subarray Technique</vt:lpstr>
      <vt:lpstr>SMART-3D Cache Design</vt:lpstr>
      <vt:lpstr>SMART-3D Cache Design</vt:lpstr>
      <vt:lpstr>SMART-3D Cache Design</vt:lpstr>
      <vt:lpstr>SMART-3D System Architecture</vt:lpstr>
      <vt:lpstr>DRAM Design Issues in SMART-3D</vt:lpstr>
      <vt:lpstr>DRAM Design Issues in SMART-3D</vt:lpstr>
      <vt:lpstr>DRAM Design Issues in SMART-3D</vt:lpstr>
      <vt:lpstr>Simulation Framework</vt:lpstr>
      <vt:lpstr>Experimental Configurations</vt:lpstr>
      <vt:lpstr>Single Core Results</vt:lpstr>
      <vt:lpstr>Dual-Core Results</vt:lpstr>
      <vt:lpstr>Energy Trade-Off</vt:lpstr>
      <vt:lpstr>Why do we save energy in DRAM?</vt:lpstr>
      <vt:lpstr>Why do we save energy in DRAM?</vt:lpstr>
      <vt:lpstr>Energy Result</vt:lpstr>
      <vt:lpstr>Energy Result</vt:lpstr>
      <vt:lpstr>Conclusion</vt:lpstr>
      <vt:lpstr>Conclusion</vt:lpstr>
      <vt:lpstr>Questions?</vt:lpstr>
      <vt:lpstr>False Sharing</vt:lpstr>
      <vt:lpstr>Adaptive SMART-3D</vt:lpstr>
      <vt:lpstr>Multi-Core</vt:lpstr>
      <vt:lpstr>Multi-Socket</vt:lpstr>
    </vt:vector>
  </TitlesOfParts>
  <Company>GT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my presentation title</dc:title>
  <dc:creator>DWoo</dc:creator>
  <cp:lastModifiedBy>DWoo</cp:lastModifiedBy>
  <cp:revision>1242</cp:revision>
  <dcterms:created xsi:type="dcterms:W3CDTF">2006-05-06T02:01:00Z</dcterms:created>
  <dcterms:modified xsi:type="dcterms:W3CDTF">2010-01-18T08:55:13Z</dcterms:modified>
</cp:coreProperties>
</file>