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552" r:id="rId2"/>
    <p:sldId id="555" r:id="rId3"/>
    <p:sldId id="521" r:id="rId4"/>
    <p:sldId id="554" r:id="rId5"/>
    <p:sldId id="522" r:id="rId6"/>
    <p:sldId id="523" r:id="rId7"/>
    <p:sldId id="571" r:id="rId8"/>
    <p:sldId id="567" r:id="rId9"/>
    <p:sldId id="568" r:id="rId10"/>
    <p:sldId id="569" r:id="rId11"/>
    <p:sldId id="570" r:id="rId12"/>
    <p:sldId id="511" r:id="rId13"/>
    <p:sldId id="572" r:id="rId14"/>
    <p:sldId id="556" r:id="rId15"/>
    <p:sldId id="557" r:id="rId16"/>
    <p:sldId id="558" r:id="rId17"/>
    <p:sldId id="559" r:id="rId18"/>
    <p:sldId id="566" r:id="rId19"/>
    <p:sldId id="560" r:id="rId20"/>
    <p:sldId id="561" r:id="rId21"/>
    <p:sldId id="562" r:id="rId22"/>
    <p:sldId id="563" r:id="rId23"/>
    <p:sldId id="564" r:id="rId24"/>
    <p:sldId id="565" r:id="rId25"/>
    <p:sldId id="573" r:id="rId26"/>
    <p:sldId id="529" r:id="rId27"/>
    <p:sldId id="519" r:id="rId28"/>
    <p:sldId id="550" r:id="rId29"/>
    <p:sldId id="520" r:id="rId30"/>
    <p:sldId id="503" r:id="rId31"/>
    <p:sldId id="553" r:id="rId32"/>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66"/>
    <a:srgbClr val="FF6600"/>
    <a:srgbClr val="CCFFFF"/>
    <a:srgbClr val="000000"/>
    <a:srgbClr val="333333"/>
    <a:srgbClr val="CC6600"/>
    <a:srgbClr val="FFFF99"/>
    <a:srgbClr val="CC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8504" autoAdjust="0"/>
  </p:normalViewPr>
  <p:slideViewPr>
    <p:cSldViewPr snapToGrid="0">
      <p:cViewPr varScale="1">
        <p:scale>
          <a:sx n="77" d="100"/>
          <a:sy n="77" d="100"/>
        </p:scale>
        <p:origin x="-954" y="-96"/>
      </p:cViewPr>
      <p:guideLst>
        <p:guide orient="horz" pos="2560"/>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78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ohini\Documents\ICPP2011_final\ICPP2011_final\figs\EXCEL\VMresults051008-fig12-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637541420528012E-2"/>
          <c:y val="9.1412866025452885E-2"/>
          <c:w val="0.92272319469835207"/>
          <c:h val="0.61495928053486493"/>
        </c:manualLayout>
      </c:layout>
      <c:barChart>
        <c:barDir val="col"/>
        <c:grouping val="clustered"/>
        <c:varyColors val="0"/>
        <c:ser>
          <c:idx val="0"/>
          <c:order val="0"/>
          <c:spPr>
            <a:solidFill>
              <a:srgbClr val="00FF00"/>
            </a:solidFill>
            <a:ln w="12700">
              <a:solidFill>
                <a:srgbClr val="000000"/>
              </a:solidFill>
              <a:prstDash val="solid"/>
            </a:ln>
          </c:spPr>
          <c:invertIfNegative val="0"/>
          <c:cat>
            <c:strRef>
              <c:f>'Tabulated Results'!$I$2:$I$13</c:f>
              <c:strCache>
                <c:ptCount val="12"/>
                <c:pt idx="0">
                  <c:v>astar </c:v>
                </c:pt>
                <c:pt idx="1">
                  <c:v>gobmk</c:v>
                </c:pt>
                <c:pt idx="2">
                  <c:v>hmmer</c:v>
                </c:pt>
                <c:pt idx="3">
                  <c:v>lbm</c:v>
                </c:pt>
                <c:pt idx="4">
                  <c:v>libquantum</c:v>
                </c:pt>
                <c:pt idx="5">
                  <c:v>mcf</c:v>
                </c:pt>
                <c:pt idx="6">
                  <c:v>omnetpp</c:v>
                </c:pt>
                <c:pt idx="7">
                  <c:v>perlbench</c:v>
                </c:pt>
                <c:pt idx="8">
                  <c:v>povray</c:v>
                </c:pt>
                <c:pt idx="9">
                  <c:v>soplex</c:v>
                </c:pt>
                <c:pt idx="10">
                  <c:v>sphinx</c:v>
                </c:pt>
                <c:pt idx="11">
                  <c:v>xalanbcmk</c:v>
                </c:pt>
              </c:strCache>
            </c:strRef>
          </c:cat>
          <c:val>
            <c:numRef>
              <c:f>'Tabulated Results'!$J$2:$J$13</c:f>
              <c:numCache>
                <c:formatCode>0.00%</c:formatCode>
                <c:ptCount val="12"/>
                <c:pt idx="0">
                  <c:v>3.2758155837159908E-2</c:v>
                </c:pt>
                <c:pt idx="1">
                  <c:v>1.6835989367432358E-2</c:v>
                </c:pt>
                <c:pt idx="2">
                  <c:v>3.8579393839570653E-3</c:v>
                </c:pt>
                <c:pt idx="3">
                  <c:v>1.5672799999999487E-3</c:v>
                </c:pt>
                <c:pt idx="4">
                  <c:v>6.3323380345584823E-2</c:v>
                </c:pt>
                <c:pt idx="5">
                  <c:v>6.8542418050232978E-2</c:v>
                </c:pt>
                <c:pt idx="6">
                  <c:v>4.5834117361790438E-2</c:v>
                </c:pt>
                <c:pt idx="7">
                  <c:v>2.2976588113370111E-2</c:v>
                </c:pt>
                <c:pt idx="8">
                  <c:v>1.5E-3</c:v>
                </c:pt>
                <c:pt idx="9">
                  <c:v>3.3000000000000002E-2</c:v>
                </c:pt>
                <c:pt idx="10">
                  <c:v>9.5000000000000001E-2</c:v>
                </c:pt>
                <c:pt idx="11">
                  <c:v>7.8E-2</c:v>
                </c:pt>
              </c:numCache>
            </c:numRef>
          </c:val>
        </c:ser>
        <c:dLbls>
          <c:showLegendKey val="0"/>
          <c:showVal val="0"/>
          <c:showCatName val="0"/>
          <c:showSerName val="0"/>
          <c:showPercent val="0"/>
          <c:showBubbleSize val="0"/>
        </c:dLbls>
        <c:gapWidth val="150"/>
        <c:axId val="91120000"/>
        <c:axId val="91121536"/>
      </c:barChart>
      <c:catAx>
        <c:axId val="91120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91121536"/>
        <c:crosses val="autoZero"/>
        <c:auto val="1"/>
        <c:lblAlgn val="ctr"/>
        <c:lblOffset val="100"/>
        <c:tickLblSkip val="1"/>
        <c:tickMarkSkip val="1"/>
        <c:noMultiLvlLbl val="0"/>
      </c:catAx>
      <c:valAx>
        <c:axId val="91121536"/>
        <c:scaling>
          <c:orientation val="minMax"/>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112000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8DA27-B112-4796-A2D4-6A74CA5EB928}" type="doc">
      <dgm:prSet loTypeId="urn:microsoft.com/office/officeart/2008/layout/VerticalCurvedList" loCatId="list" qsTypeId="urn:microsoft.com/office/officeart/2005/8/quickstyle/simple5" qsCatId="simple" csTypeId="urn:microsoft.com/office/officeart/2005/8/colors/accent4_2" csCatId="accent4" phldr="1"/>
      <dgm:spPr/>
      <dgm:t>
        <a:bodyPr/>
        <a:lstStyle/>
        <a:p>
          <a:pPr latinLnBrk="1"/>
          <a:endParaRPr lang="ko-KR" altLang="en-US"/>
        </a:p>
      </dgm:t>
    </dgm:pt>
    <dgm:pt modelId="{8FF4B983-BCB3-495C-BC9A-6D3610D678A3}">
      <dgm:prSet/>
      <dgm:spPr>
        <a:solidFill>
          <a:srgbClr val="C00000"/>
        </a:solidFill>
      </dgm:spPr>
      <dgm:t>
        <a:bodyPr/>
        <a:lstStyle/>
        <a:p>
          <a:pPr rtl="0" latinLnBrk="1"/>
          <a:r>
            <a:rPr lang="en-US" altLang="ko-KR" b="1" dirty="0" smtClean="0">
              <a:latin typeface="+mj-lt"/>
            </a:rPr>
            <a:t>Shared Resource (e.g., LLC) Management is Critical</a:t>
          </a:r>
          <a:endParaRPr lang="ko-KR" b="1" dirty="0">
            <a:latin typeface="+mj-lt"/>
          </a:endParaRPr>
        </a:p>
      </dgm:t>
    </dgm:pt>
    <dgm:pt modelId="{B5B637F2-ADE9-4303-8A37-B0312ABA0501}" type="parTrans" cxnId="{A6B71519-3EE9-4548-95DC-A6C717844971}">
      <dgm:prSet/>
      <dgm:spPr/>
      <dgm:t>
        <a:bodyPr/>
        <a:lstStyle/>
        <a:p>
          <a:pPr latinLnBrk="1"/>
          <a:endParaRPr lang="ko-KR" altLang="en-US"/>
        </a:p>
      </dgm:t>
    </dgm:pt>
    <dgm:pt modelId="{D9BDB969-8CC6-4092-A0F3-125DC6BB58CD}" type="sibTrans" cxnId="{A6B71519-3EE9-4548-95DC-A6C717844971}">
      <dgm:prSet/>
      <dgm:spPr/>
      <dgm:t>
        <a:bodyPr/>
        <a:lstStyle/>
        <a:p>
          <a:pPr latinLnBrk="1"/>
          <a:endParaRPr lang="ko-KR" altLang="en-US"/>
        </a:p>
      </dgm:t>
    </dgm:pt>
    <dgm:pt modelId="{4206951F-4C13-4A03-82AE-67EF73E028FB}">
      <dgm:prSet/>
      <dgm:spPr>
        <a:solidFill>
          <a:srgbClr val="C00000"/>
        </a:solidFill>
      </dgm:spPr>
      <dgm:t>
        <a:bodyPr/>
        <a:lstStyle/>
        <a:p>
          <a:pPr rtl="0" latinLnBrk="1"/>
          <a:r>
            <a:rPr lang="en-US" altLang="ko-KR" b="1" dirty="0" smtClean="0">
              <a:latin typeface="+mj-lt"/>
            </a:rPr>
            <a:t>Capturing Cache Reference Behavior for Processes </a:t>
          </a:r>
          <a:endParaRPr lang="ko-KR" b="1" dirty="0">
            <a:latin typeface="+mj-lt"/>
          </a:endParaRPr>
        </a:p>
      </dgm:t>
    </dgm:pt>
    <dgm:pt modelId="{89B66260-635B-4674-A23D-028FF5291DD9}" type="parTrans" cxnId="{A1960442-AB3C-4B08-BA92-C842CAB1EF19}">
      <dgm:prSet/>
      <dgm:spPr/>
      <dgm:t>
        <a:bodyPr/>
        <a:lstStyle/>
        <a:p>
          <a:pPr latinLnBrk="1"/>
          <a:endParaRPr lang="ko-KR" altLang="en-US"/>
        </a:p>
      </dgm:t>
    </dgm:pt>
    <dgm:pt modelId="{7503E036-99DE-4289-BF77-D3E501E5B00D}" type="sibTrans" cxnId="{A1960442-AB3C-4B08-BA92-C842CAB1EF19}">
      <dgm:prSet/>
      <dgm:spPr/>
      <dgm:t>
        <a:bodyPr/>
        <a:lstStyle/>
        <a:p>
          <a:pPr latinLnBrk="1"/>
          <a:endParaRPr lang="ko-KR" altLang="en-US"/>
        </a:p>
      </dgm:t>
    </dgm:pt>
    <dgm:pt modelId="{65CD6908-EDCB-4483-B29B-0846C537C22B}">
      <dgm:prSet custT="1"/>
      <dgm:spPr>
        <a:solidFill>
          <a:srgbClr val="C00000"/>
        </a:solidFill>
      </dgm:spPr>
      <dgm:t>
        <a:bodyPr/>
        <a:lstStyle/>
        <a:p>
          <a:pPr rtl="0" latinLnBrk="1"/>
          <a:r>
            <a:rPr lang="en-US" altLang="ko-KR" sz="2100" b="1" dirty="0" smtClean="0">
              <a:latin typeface="+mj-lt"/>
            </a:rPr>
            <a:t>Measured Speedup of 22% (up to 54%) on Intel Core 2</a:t>
          </a:r>
          <a:endParaRPr lang="ko-KR" sz="2100" b="1" dirty="0">
            <a:latin typeface="+mj-lt"/>
          </a:endParaRPr>
        </a:p>
      </dgm:t>
    </dgm:pt>
    <dgm:pt modelId="{4257A319-0003-40BD-B919-BF7B10A8CAC5}" type="parTrans" cxnId="{5F1E460E-2C49-4C36-A399-8F229D53BC87}">
      <dgm:prSet/>
      <dgm:spPr/>
      <dgm:t>
        <a:bodyPr/>
        <a:lstStyle/>
        <a:p>
          <a:pPr latinLnBrk="1"/>
          <a:endParaRPr lang="ko-KR" altLang="en-US"/>
        </a:p>
      </dgm:t>
    </dgm:pt>
    <dgm:pt modelId="{B0F0542E-3BD5-468F-9D2E-D5C100A24970}" type="sibTrans" cxnId="{5F1E460E-2C49-4C36-A399-8F229D53BC87}">
      <dgm:prSet/>
      <dgm:spPr/>
      <dgm:t>
        <a:bodyPr/>
        <a:lstStyle/>
        <a:p>
          <a:pPr latinLnBrk="1"/>
          <a:endParaRPr lang="ko-KR" altLang="en-US"/>
        </a:p>
      </dgm:t>
    </dgm:pt>
    <dgm:pt modelId="{2FA005C4-F8A2-4B7A-BFE8-CF99BAF43CA5}">
      <dgm:prSet/>
      <dgm:spPr>
        <a:solidFill>
          <a:schemeClr val="tx1"/>
        </a:solidFill>
        <a:ln>
          <a:solidFill>
            <a:schemeClr val="bg1"/>
          </a:solidFill>
        </a:ln>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0" latinLnBrk="1"/>
          <a:r>
            <a:rPr lang="en-US" altLang="ko-KR" b="1" dirty="0" smtClean="0">
              <a:solidFill>
                <a:schemeClr val="bg1"/>
              </a:solidFill>
              <a:latin typeface="+mj-lt"/>
            </a:rPr>
            <a:t>Process Scheduling using Compatibility in Multi-Core </a:t>
          </a:r>
          <a:endParaRPr lang="ko-KR" b="1" dirty="0">
            <a:solidFill>
              <a:schemeClr val="bg1"/>
            </a:solidFill>
            <a:latin typeface="+mj-lt"/>
          </a:endParaRPr>
        </a:p>
      </dgm:t>
    </dgm:pt>
    <dgm:pt modelId="{FBC3492F-F575-4E07-AE74-616D787B629D}" type="sibTrans" cxnId="{966609AF-0B6B-4891-B09C-251BA31CFA99}">
      <dgm:prSet/>
      <dgm:spPr/>
      <dgm:t>
        <a:bodyPr/>
        <a:lstStyle/>
        <a:p>
          <a:pPr latinLnBrk="1"/>
          <a:endParaRPr lang="ko-KR" altLang="en-US"/>
        </a:p>
      </dgm:t>
    </dgm:pt>
    <dgm:pt modelId="{AA06CDA0-EF06-4339-92E1-F4E485820015}" type="parTrans" cxnId="{966609AF-0B6B-4891-B09C-251BA31CFA99}">
      <dgm:prSet/>
      <dgm:spPr/>
      <dgm:t>
        <a:bodyPr/>
        <a:lstStyle/>
        <a:p>
          <a:pPr latinLnBrk="1"/>
          <a:endParaRPr lang="ko-KR" altLang="en-US"/>
        </a:p>
      </dgm:t>
    </dgm:pt>
    <dgm:pt modelId="{AF474D05-65C6-4DEB-8FFA-D05412FCAE36}">
      <dgm:prSet/>
      <dgm:spPr/>
      <dgm:t>
        <a:bodyPr/>
        <a:lstStyle/>
        <a:p>
          <a:pPr rtl="0" latinLnBrk="1"/>
          <a:r>
            <a:rPr lang="en-US" altLang="ko-KR" b="1" dirty="0" smtClean="0">
              <a:latin typeface="+mj-lt"/>
            </a:rPr>
            <a:t>Symbiotic Scheduling with Bloom Filter Signature</a:t>
          </a:r>
          <a:endParaRPr lang="ko-KR" b="1" dirty="0">
            <a:latin typeface="+mj-lt"/>
          </a:endParaRPr>
        </a:p>
      </dgm:t>
    </dgm:pt>
    <dgm:pt modelId="{2DB406EC-60D0-4C78-9D9A-08BABA97BDFE}" type="sibTrans" cxnId="{8D26BD2E-BE49-4141-A983-85158C3A2FC6}">
      <dgm:prSet/>
      <dgm:spPr/>
      <dgm:t>
        <a:bodyPr/>
        <a:lstStyle/>
        <a:p>
          <a:pPr latinLnBrk="1"/>
          <a:endParaRPr lang="ko-KR" altLang="en-US"/>
        </a:p>
      </dgm:t>
    </dgm:pt>
    <dgm:pt modelId="{5CF5D499-D6CC-47B5-9882-F66A4F202C92}" type="parTrans" cxnId="{8D26BD2E-BE49-4141-A983-85158C3A2FC6}">
      <dgm:prSet/>
      <dgm:spPr/>
      <dgm:t>
        <a:bodyPr/>
        <a:lstStyle/>
        <a:p>
          <a:pPr latinLnBrk="1"/>
          <a:endParaRPr lang="ko-KR" altLang="en-US"/>
        </a:p>
      </dgm:t>
    </dgm:pt>
    <dgm:pt modelId="{2E871520-28F1-4576-9E68-813D7858F373}" type="pres">
      <dgm:prSet presAssocID="{9DC8DA27-B112-4796-A2D4-6A74CA5EB928}" presName="Name0" presStyleCnt="0">
        <dgm:presLayoutVars>
          <dgm:chMax val="7"/>
          <dgm:chPref val="7"/>
          <dgm:dir/>
        </dgm:presLayoutVars>
      </dgm:prSet>
      <dgm:spPr/>
      <dgm:t>
        <a:bodyPr/>
        <a:lstStyle/>
        <a:p>
          <a:endParaRPr lang="en-US"/>
        </a:p>
      </dgm:t>
    </dgm:pt>
    <dgm:pt modelId="{C2FC5A4B-375B-4317-8ED2-26F6F6C50A4F}" type="pres">
      <dgm:prSet presAssocID="{9DC8DA27-B112-4796-A2D4-6A74CA5EB928}" presName="Name1" presStyleCnt="0"/>
      <dgm:spPr/>
      <dgm:t>
        <a:bodyPr/>
        <a:lstStyle/>
        <a:p>
          <a:endParaRPr lang="en-US"/>
        </a:p>
      </dgm:t>
    </dgm:pt>
    <dgm:pt modelId="{D1E532F0-4BE1-4DDB-B8DD-75B831E33033}" type="pres">
      <dgm:prSet presAssocID="{9DC8DA27-B112-4796-A2D4-6A74CA5EB928}" presName="cycle" presStyleCnt="0"/>
      <dgm:spPr/>
      <dgm:t>
        <a:bodyPr/>
        <a:lstStyle/>
        <a:p>
          <a:endParaRPr lang="en-US"/>
        </a:p>
      </dgm:t>
    </dgm:pt>
    <dgm:pt modelId="{A53E22D9-B517-443B-91C4-059B6A1C9250}" type="pres">
      <dgm:prSet presAssocID="{9DC8DA27-B112-4796-A2D4-6A74CA5EB928}" presName="srcNode" presStyleLbl="node1" presStyleIdx="0" presStyleCnt="5"/>
      <dgm:spPr/>
      <dgm:t>
        <a:bodyPr/>
        <a:lstStyle/>
        <a:p>
          <a:endParaRPr lang="en-US"/>
        </a:p>
      </dgm:t>
    </dgm:pt>
    <dgm:pt modelId="{D8644271-75E2-4D95-8E22-EBB7352FF34B}" type="pres">
      <dgm:prSet presAssocID="{9DC8DA27-B112-4796-A2D4-6A74CA5EB928}" presName="conn" presStyleLbl="parChTrans1D2" presStyleIdx="0" presStyleCnt="1"/>
      <dgm:spPr/>
      <dgm:t>
        <a:bodyPr/>
        <a:lstStyle/>
        <a:p>
          <a:endParaRPr lang="en-US"/>
        </a:p>
      </dgm:t>
    </dgm:pt>
    <dgm:pt modelId="{0682BE18-6482-4416-9850-EC8CADF7675A}" type="pres">
      <dgm:prSet presAssocID="{9DC8DA27-B112-4796-A2D4-6A74CA5EB928}" presName="extraNode" presStyleLbl="node1" presStyleIdx="0" presStyleCnt="5"/>
      <dgm:spPr/>
      <dgm:t>
        <a:bodyPr/>
        <a:lstStyle/>
        <a:p>
          <a:endParaRPr lang="en-US"/>
        </a:p>
      </dgm:t>
    </dgm:pt>
    <dgm:pt modelId="{8D38139A-19FB-4F08-94C6-B4B17266B74B}" type="pres">
      <dgm:prSet presAssocID="{9DC8DA27-B112-4796-A2D4-6A74CA5EB928}" presName="dstNode" presStyleLbl="node1" presStyleIdx="0" presStyleCnt="5"/>
      <dgm:spPr/>
      <dgm:t>
        <a:bodyPr/>
        <a:lstStyle/>
        <a:p>
          <a:endParaRPr lang="en-US"/>
        </a:p>
      </dgm:t>
    </dgm:pt>
    <dgm:pt modelId="{8FE9B09C-66D7-45D1-825A-AC0D012E6B1D}" type="pres">
      <dgm:prSet presAssocID="{8FF4B983-BCB3-495C-BC9A-6D3610D678A3}" presName="text_1" presStyleLbl="node1" presStyleIdx="0" presStyleCnt="5">
        <dgm:presLayoutVars>
          <dgm:bulletEnabled val="1"/>
        </dgm:presLayoutVars>
      </dgm:prSet>
      <dgm:spPr/>
      <dgm:t>
        <a:bodyPr/>
        <a:lstStyle/>
        <a:p>
          <a:endParaRPr lang="en-US"/>
        </a:p>
      </dgm:t>
    </dgm:pt>
    <dgm:pt modelId="{DDF6338B-253D-4AA2-8AE5-A74FC0A76B03}" type="pres">
      <dgm:prSet presAssocID="{8FF4B983-BCB3-495C-BC9A-6D3610D678A3}" presName="accent_1" presStyleCnt="0"/>
      <dgm:spPr/>
      <dgm:t>
        <a:bodyPr/>
        <a:lstStyle/>
        <a:p>
          <a:endParaRPr lang="en-US"/>
        </a:p>
      </dgm:t>
    </dgm:pt>
    <dgm:pt modelId="{0D017A62-99CC-468B-B7A8-CDCAE014E05D}" type="pres">
      <dgm:prSet presAssocID="{8FF4B983-BCB3-495C-BC9A-6D3610D678A3}" presName="accentRepeatNode" presStyleLbl="solidFgAcc1" presStyleIdx="0" presStyleCnt="5"/>
      <dgm:spPr>
        <a:solidFill>
          <a:schemeClr val="accent2">
            <a:lumMod val="50000"/>
          </a:schemeClr>
        </a:solidFill>
      </dgm:spPr>
      <dgm:t>
        <a:bodyPr/>
        <a:lstStyle/>
        <a:p>
          <a:endParaRPr lang="en-US"/>
        </a:p>
      </dgm:t>
    </dgm:pt>
    <dgm:pt modelId="{1277ACFE-EEDC-4DA7-8E2A-9E79087650C8}" type="pres">
      <dgm:prSet presAssocID="{2FA005C4-F8A2-4B7A-BFE8-CF99BAF43CA5}" presName="text_2" presStyleLbl="node1" presStyleIdx="1" presStyleCnt="5">
        <dgm:presLayoutVars>
          <dgm:bulletEnabled val="1"/>
        </dgm:presLayoutVars>
      </dgm:prSet>
      <dgm:spPr/>
      <dgm:t>
        <a:bodyPr/>
        <a:lstStyle/>
        <a:p>
          <a:endParaRPr lang="en-US"/>
        </a:p>
      </dgm:t>
    </dgm:pt>
    <dgm:pt modelId="{B4E4A577-9E6B-40DC-891C-8BFCB3380A7B}" type="pres">
      <dgm:prSet presAssocID="{2FA005C4-F8A2-4B7A-BFE8-CF99BAF43CA5}" presName="accent_2" presStyleCnt="0"/>
      <dgm:spPr/>
      <dgm:t>
        <a:bodyPr/>
        <a:lstStyle/>
        <a:p>
          <a:endParaRPr lang="en-US"/>
        </a:p>
      </dgm:t>
    </dgm:pt>
    <dgm:pt modelId="{2941ED2A-9192-4E73-9EE6-A1EB8DBC7659}" type="pres">
      <dgm:prSet presAssocID="{2FA005C4-F8A2-4B7A-BFE8-CF99BAF43CA5}" presName="accentRepeatNode" presStyleLbl="solidFgAcc1" presStyleIdx="1" presStyleCnt="5"/>
      <dgm:spPr>
        <a:solidFill>
          <a:schemeClr val="accent2">
            <a:lumMod val="75000"/>
          </a:schemeClr>
        </a:solidFill>
      </dgm:spPr>
      <dgm:t>
        <a:bodyPr/>
        <a:lstStyle/>
        <a:p>
          <a:endParaRPr lang="en-US"/>
        </a:p>
      </dgm:t>
    </dgm:pt>
    <dgm:pt modelId="{F8AA969B-030E-46CD-A357-AC528518DD26}" type="pres">
      <dgm:prSet presAssocID="{4206951F-4C13-4A03-82AE-67EF73E028FB}" presName="text_3" presStyleLbl="node1" presStyleIdx="2" presStyleCnt="5">
        <dgm:presLayoutVars>
          <dgm:bulletEnabled val="1"/>
        </dgm:presLayoutVars>
      </dgm:prSet>
      <dgm:spPr/>
      <dgm:t>
        <a:bodyPr/>
        <a:lstStyle/>
        <a:p>
          <a:endParaRPr lang="en-US"/>
        </a:p>
      </dgm:t>
    </dgm:pt>
    <dgm:pt modelId="{DEAB56C1-C0E9-4506-A3A5-7ACC6075BD31}" type="pres">
      <dgm:prSet presAssocID="{4206951F-4C13-4A03-82AE-67EF73E028FB}" presName="accent_3" presStyleCnt="0"/>
      <dgm:spPr/>
    </dgm:pt>
    <dgm:pt modelId="{906803A3-6932-4D99-8883-B0DB0398E4A0}" type="pres">
      <dgm:prSet presAssocID="{4206951F-4C13-4A03-82AE-67EF73E028FB}" presName="accentRepeatNode" presStyleLbl="solidFgAcc1" presStyleIdx="2" presStyleCnt="5"/>
      <dgm:spPr>
        <a:solidFill>
          <a:schemeClr val="accent2">
            <a:lumMod val="60000"/>
            <a:lumOff val="40000"/>
          </a:schemeClr>
        </a:solidFill>
      </dgm:spPr>
      <dgm:t>
        <a:bodyPr/>
        <a:lstStyle/>
        <a:p>
          <a:endParaRPr lang="en-US"/>
        </a:p>
      </dgm:t>
    </dgm:pt>
    <dgm:pt modelId="{C3336D61-A136-414B-BC31-28463A186CEC}" type="pres">
      <dgm:prSet presAssocID="{AF474D05-65C6-4DEB-8FFA-D05412FCAE36}" presName="text_4" presStyleLbl="node1" presStyleIdx="3" presStyleCnt="5">
        <dgm:presLayoutVars>
          <dgm:bulletEnabled val="1"/>
        </dgm:presLayoutVars>
      </dgm:prSet>
      <dgm:spPr/>
      <dgm:t>
        <a:bodyPr/>
        <a:lstStyle/>
        <a:p>
          <a:endParaRPr lang="en-US"/>
        </a:p>
      </dgm:t>
    </dgm:pt>
    <dgm:pt modelId="{7F57891A-EBFE-4244-928A-C87558B666B4}" type="pres">
      <dgm:prSet presAssocID="{AF474D05-65C6-4DEB-8FFA-D05412FCAE36}" presName="accent_4" presStyleCnt="0"/>
      <dgm:spPr/>
    </dgm:pt>
    <dgm:pt modelId="{6554EADA-37C1-4771-A6CC-F58F984E1831}" type="pres">
      <dgm:prSet presAssocID="{AF474D05-65C6-4DEB-8FFA-D05412FCAE36}" presName="accentRepeatNode" presStyleLbl="solidFgAcc1" presStyleIdx="3" presStyleCnt="5"/>
      <dgm:spPr>
        <a:solidFill>
          <a:schemeClr val="accent6">
            <a:lumMod val="75000"/>
          </a:schemeClr>
        </a:solidFill>
      </dgm:spPr>
      <dgm:t>
        <a:bodyPr/>
        <a:lstStyle/>
        <a:p>
          <a:endParaRPr lang="en-US"/>
        </a:p>
      </dgm:t>
    </dgm:pt>
    <dgm:pt modelId="{3B2EE3B8-E1F0-47BC-9766-96A7C9ED9CD6}" type="pres">
      <dgm:prSet presAssocID="{65CD6908-EDCB-4483-B29B-0846C537C22B}" presName="text_5" presStyleLbl="node1" presStyleIdx="4" presStyleCnt="5">
        <dgm:presLayoutVars>
          <dgm:bulletEnabled val="1"/>
        </dgm:presLayoutVars>
      </dgm:prSet>
      <dgm:spPr/>
      <dgm:t>
        <a:bodyPr/>
        <a:lstStyle/>
        <a:p>
          <a:endParaRPr lang="en-US"/>
        </a:p>
      </dgm:t>
    </dgm:pt>
    <dgm:pt modelId="{520BC732-79F4-4E38-AF8F-2F9CC1EDCF6A}" type="pres">
      <dgm:prSet presAssocID="{65CD6908-EDCB-4483-B29B-0846C537C22B}" presName="accent_5" presStyleCnt="0"/>
      <dgm:spPr/>
    </dgm:pt>
    <dgm:pt modelId="{109D6CBC-B788-4E74-AFF7-6235BADD7EB2}" type="pres">
      <dgm:prSet presAssocID="{65CD6908-EDCB-4483-B29B-0846C537C22B}" presName="accentRepeatNode" presStyleLbl="solidFgAcc1" presStyleIdx="4" presStyleCnt="5"/>
      <dgm:spPr>
        <a:solidFill>
          <a:schemeClr val="accent6">
            <a:lumMod val="50000"/>
          </a:schemeClr>
        </a:solidFill>
      </dgm:spPr>
      <dgm:t>
        <a:bodyPr/>
        <a:lstStyle/>
        <a:p>
          <a:endParaRPr lang="en-US"/>
        </a:p>
      </dgm:t>
    </dgm:pt>
  </dgm:ptLst>
  <dgm:cxnLst>
    <dgm:cxn modelId="{2D5C2B53-1F0B-4A6A-8A67-006FCC66BDA4}" type="presOf" srcId="{8FF4B983-BCB3-495C-BC9A-6D3610D678A3}" destId="{8FE9B09C-66D7-45D1-825A-AC0D012E6B1D}" srcOrd="0" destOrd="0" presId="urn:microsoft.com/office/officeart/2008/layout/VerticalCurvedList"/>
    <dgm:cxn modelId="{5F1E460E-2C49-4C36-A399-8F229D53BC87}" srcId="{9DC8DA27-B112-4796-A2D4-6A74CA5EB928}" destId="{65CD6908-EDCB-4483-B29B-0846C537C22B}" srcOrd="4" destOrd="0" parTransId="{4257A319-0003-40BD-B919-BF7B10A8CAC5}" sibTransId="{B0F0542E-3BD5-468F-9D2E-D5C100A24970}"/>
    <dgm:cxn modelId="{2E11234F-525D-4CB5-90FA-B72F4AE0E63D}" type="presOf" srcId="{9DC8DA27-B112-4796-A2D4-6A74CA5EB928}" destId="{2E871520-28F1-4576-9E68-813D7858F373}" srcOrd="0" destOrd="0" presId="urn:microsoft.com/office/officeart/2008/layout/VerticalCurvedList"/>
    <dgm:cxn modelId="{966609AF-0B6B-4891-B09C-251BA31CFA99}" srcId="{9DC8DA27-B112-4796-A2D4-6A74CA5EB928}" destId="{2FA005C4-F8A2-4B7A-BFE8-CF99BAF43CA5}" srcOrd="1" destOrd="0" parTransId="{AA06CDA0-EF06-4339-92E1-F4E485820015}" sibTransId="{FBC3492F-F575-4E07-AE74-616D787B629D}"/>
    <dgm:cxn modelId="{1622932E-789A-4011-B6C9-308FAAEDF644}" type="presOf" srcId="{2FA005C4-F8A2-4B7A-BFE8-CF99BAF43CA5}" destId="{1277ACFE-EEDC-4DA7-8E2A-9E79087650C8}" srcOrd="0" destOrd="0" presId="urn:microsoft.com/office/officeart/2008/layout/VerticalCurvedList"/>
    <dgm:cxn modelId="{A1960442-AB3C-4B08-BA92-C842CAB1EF19}" srcId="{9DC8DA27-B112-4796-A2D4-6A74CA5EB928}" destId="{4206951F-4C13-4A03-82AE-67EF73E028FB}" srcOrd="2" destOrd="0" parTransId="{89B66260-635B-4674-A23D-028FF5291DD9}" sibTransId="{7503E036-99DE-4289-BF77-D3E501E5B00D}"/>
    <dgm:cxn modelId="{F00401CB-35B6-481C-9043-E43B4C52FFAA}" type="presOf" srcId="{AF474D05-65C6-4DEB-8FFA-D05412FCAE36}" destId="{C3336D61-A136-414B-BC31-28463A186CEC}" srcOrd="0" destOrd="0" presId="urn:microsoft.com/office/officeart/2008/layout/VerticalCurvedList"/>
    <dgm:cxn modelId="{D0C8CA00-150B-416F-8F60-6B9CAB04A7F5}" type="presOf" srcId="{65CD6908-EDCB-4483-B29B-0846C537C22B}" destId="{3B2EE3B8-E1F0-47BC-9766-96A7C9ED9CD6}" srcOrd="0" destOrd="0" presId="urn:microsoft.com/office/officeart/2008/layout/VerticalCurvedList"/>
    <dgm:cxn modelId="{8D26BD2E-BE49-4141-A983-85158C3A2FC6}" srcId="{9DC8DA27-B112-4796-A2D4-6A74CA5EB928}" destId="{AF474D05-65C6-4DEB-8FFA-D05412FCAE36}" srcOrd="3" destOrd="0" parTransId="{5CF5D499-D6CC-47B5-9882-F66A4F202C92}" sibTransId="{2DB406EC-60D0-4C78-9D9A-08BABA97BDFE}"/>
    <dgm:cxn modelId="{D57B6EFF-F1EA-4156-BD81-96DB69292958}" type="presOf" srcId="{4206951F-4C13-4A03-82AE-67EF73E028FB}" destId="{F8AA969B-030E-46CD-A357-AC528518DD26}" srcOrd="0" destOrd="0" presId="urn:microsoft.com/office/officeart/2008/layout/VerticalCurvedList"/>
    <dgm:cxn modelId="{A6B71519-3EE9-4548-95DC-A6C717844971}" srcId="{9DC8DA27-B112-4796-A2D4-6A74CA5EB928}" destId="{8FF4B983-BCB3-495C-BC9A-6D3610D678A3}" srcOrd="0" destOrd="0" parTransId="{B5B637F2-ADE9-4303-8A37-B0312ABA0501}" sibTransId="{D9BDB969-8CC6-4092-A0F3-125DC6BB58CD}"/>
    <dgm:cxn modelId="{451C78F4-1C1B-4073-AD89-7FF8DFE733EE}" type="presOf" srcId="{D9BDB969-8CC6-4092-A0F3-125DC6BB58CD}" destId="{D8644271-75E2-4D95-8E22-EBB7352FF34B}" srcOrd="0" destOrd="0" presId="urn:microsoft.com/office/officeart/2008/layout/VerticalCurvedList"/>
    <dgm:cxn modelId="{C1B98D3B-6D29-4175-9640-FA362696A2ED}" type="presParOf" srcId="{2E871520-28F1-4576-9E68-813D7858F373}" destId="{C2FC5A4B-375B-4317-8ED2-26F6F6C50A4F}" srcOrd="0" destOrd="0" presId="urn:microsoft.com/office/officeart/2008/layout/VerticalCurvedList"/>
    <dgm:cxn modelId="{3DFEB1D6-49B6-4604-A144-82719AEFFB25}" type="presParOf" srcId="{C2FC5A4B-375B-4317-8ED2-26F6F6C50A4F}" destId="{D1E532F0-4BE1-4DDB-B8DD-75B831E33033}" srcOrd="0" destOrd="0" presId="urn:microsoft.com/office/officeart/2008/layout/VerticalCurvedList"/>
    <dgm:cxn modelId="{791154BD-60AE-4523-9934-9A98048DBC0A}" type="presParOf" srcId="{D1E532F0-4BE1-4DDB-B8DD-75B831E33033}" destId="{A53E22D9-B517-443B-91C4-059B6A1C9250}" srcOrd="0" destOrd="0" presId="urn:microsoft.com/office/officeart/2008/layout/VerticalCurvedList"/>
    <dgm:cxn modelId="{E3F183E1-F58A-4716-AE85-265288022561}" type="presParOf" srcId="{D1E532F0-4BE1-4DDB-B8DD-75B831E33033}" destId="{D8644271-75E2-4D95-8E22-EBB7352FF34B}" srcOrd="1" destOrd="0" presId="urn:microsoft.com/office/officeart/2008/layout/VerticalCurvedList"/>
    <dgm:cxn modelId="{ED7C3F76-B3C6-4030-838D-357A165945F8}" type="presParOf" srcId="{D1E532F0-4BE1-4DDB-B8DD-75B831E33033}" destId="{0682BE18-6482-4416-9850-EC8CADF7675A}" srcOrd="2" destOrd="0" presId="urn:microsoft.com/office/officeart/2008/layout/VerticalCurvedList"/>
    <dgm:cxn modelId="{44DEC819-ED21-4C94-B9EE-88D79C4501A9}" type="presParOf" srcId="{D1E532F0-4BE1-4DDB-B8DD-75B831E33033}" destId="{8D38139A-19FB-4F08-94C6-B4B17266B74B}" srcOrd="3" destOrd="0" presId="urn:microsoft.com/office/officeart/2008/layout/VerticalCurvedList"/>
    <dgm:cxn modelId="{61612979-F93A-41B6-9B52-778C4A26196F}" type="presParOf" srcId="{C2FC5A4B-375B-4317-8ED2-26F6F6C50A4F}" destId="{8FE9B09C-66D7-45D1-825A-AC0D012E6B1D}" srcOrd="1" destOrd="0" presId="urn:microsoft.com/office/officeart/2008/layout/VerticalCurvedList"/>
    <dgm:cxn modelId="{624431FA-96FD-4F72-8700-000B9BD7303D}" type="presParOf" srcId="{C2FC5A4B-375B-4317-8ED2-26F6F6C50A4F}" destId="{DDF6338B-253D-4AA2-8AE5-A74FC0A76B03}" srcOrd="2" destOrd="0" presId="urn:microsoft.com/office/officeart/2008/layout/VerticalCurvedList"/>
    <dgm:cxn modelId="{106F093A-C209-4D4C-A0F1-1D84246D5C52}" type="presParOf" srcId="{DDF6338B-253D-4AA2-8AE5-A74FC0A76B03}" destId="{0D017A62-99CC-468B-B7A8-CDCAE014E05D}" srcOrd="0" destOrd="0" presId="urn:microsoft.com/office/officeart/2008/layout/VerticalCurvedList"/>
    <dgm:cxn modelId="{21BEA775-1592-4C9B-B912-1A90C84D3323}" type="presParOf" srcId="{C2FC5A4B-375B-4317-8ED2-26F6F6C50A4F}" destId="{1277ACFE-EEDC-4DA7-8E2A-9E79087650C8}" srcOrd="3" destOrd="0" presId="urn:microsoft.com/office/officeart/2008/layout/VerticalCurvedList"/>
    <dgm:cxn modelId="{54749C66-1B99-473D-86B1-7677FF6F0232}" type="presParOf" srcId="{C2FC5A4B-375B-4317-8ED2-26F6F6C50A4F}" destId="{B4E4A577-9E6B-40DC-891C-8BFCB3380A7B}" srcOrd="4" destOrd="0" presId="urn:microsoft.com/office/officeart/2008/layout/VerticalCurvedList"/>
    <dgm:cxn modelId="{9838DF7F-2255-40FC-A56B-C305CDAA26D9}" type="presParOf" srcId="{B4E4A577-9E6B-40DC-891C-8BFCB3380A7B}" destId="{2941ED2A-9192-4E73-9EE6-A1EB8DBC7659}" srcOrd="0" destOrd="0" presId="urn:microsoft.com/office/officeart/2008/layout/VerticalCurvedList"/>
    <dgm:cxn modelId="{10CD9843-1039-4FDB-92E7-557B8532C36E}" type="presParOf" srcId="{C2FC5A4B-375B-4317-8ED2-26F6F6C50A4F}" destId="{F8AA969B-030E-46CD-A357-AC528518DD26}" srcOrd="5" destOrd="0" presId="urn:microsoft.com/office/officeart/2008/layout/VerticalCurvedList"/>
    <dgm:cxn modelId="{63A988FA-96E5-4162-B9D8-77AAA39E490E}" type="presParOf" srcId="{C2FC5A4B-375B-4317-8ED2-26F6F6C50A4F}" destId="{DEAB56C1-C0E9-4506-A3A5-7ACC6075BD31}" srcOrd="6" destOrd="0" presId="urn:microsoft.com/office/officeart/2008/layout/VerticalCurvedList"/>
    <dgm:cxn modelId="{05E16231-52B0-47D4-AC51-7EFF7B7AFC6D}" type="presParOf" srcId="{DEAB56C1-C0E9-4506-A3A5-7ACC6075BD31}" destId="{906803A3-6932-4D99-8883-B0DB0398E4A0}" srcOrd="0" destOrd="0" presId="urn:microsoft.com/office/officeart/2008/layout/VerticalCurvedList"/>
    <dgm:cxn modelId="{606E8152-5BDE-4A14-A714-7B8FC212F0EF}" type="presParOf" srcId="{C2FC5A4B-375B-4317-8ED2-26F6F6C50A4F}" destId="{C3336D61-A136-414B-BC31-28463A186CEC}" srcOrd="7" destOrd="0" presId="urn:microsoft.com/office/officeart/2008/layout/VerticalCurvedList"/>
    <dgm:cxn modelId="{16D00489-0591-4A12-BF52-72CE795A0190}" type="presParOf" srcId="{C2FC5A4B-375B-4317-8ED2-26F6F6C50A4F}" destId="{7F57891A-EBFE-4244-928A-C87558B666B4}" srcOrd="8" destOrd="0" presId="urn:microsoft.com/office/officeart/2008/layout/VerticalCurvedList"/>
    <dgm:cxn modelId="{B948A413-3993-4D3F-83FA-803FA2B6E654}" type="presParOf" srcId="{7F57891A-EBFE-4244-928A-C87558B666B4}" destId="{6554EADA-37C1-4771-A6CC-F58F984E1831}" srcOrd="0" destOrd="0" presId="urn:microsoft.com/office/officeart/2008/layout/VerticalCurvedList"/>
    <dgm:cxn modelId="{9B1EAFE3-48F2-46DE-842D-860D670D8EE6}" type="presParOf" srcId="{C2FC5A4B-375B-4317-8ED2-26F6F6C50A4F}" destId="{3B2EE3B8-E1F0-47BC-9766-96A7C9ED9CD6}" srcOrd="9" destOrd="0" presId="urn:microsoft.com/office/officeart/2008/layout/VerticalCurvedList"/>
    <dgm:cxn modelId="{5582366A-5737-46D5-9F0E-DB3D6C65E450}" type="presParOf" srcId="{C2FC5A4B-375B-4317-8ED2-26F6F6C50A4F}" destId="{520BC732-79F4-4E38-AF8F-2F9CC1EDCF6A}" srcOrd="10" destOrd="0" presId="urn:microsoft.com/office/officeart/2008/layout/VerticalCurvedList"/>
    <dgm:cxn modelId="{75920AFE-89E6-44FC-A473-4C66E8946D46}" type="presParOf" srcId="{520BC732-79F4-4E38-AF8F-2F9CC1EDCF6A}" destId="{109D6CBC-B788-4E74-AFF7-6235BADD7E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4271-75E2-4D95-8E22-EBB7352FF34B}">
      <dsp:nvSpPr>
        <dsp:cNvPr id="0" name=""/>
        <dsp:cNvSpPr/>
      </dsp:nvSpPr>
      <dsp:spPr>
        <a:xfrm>
          <a:off x="-6187448" y="-946603"/>
          <a:ext cx="7365318" cy="7365318"/>
        </a:xfrm>
        <a:prstGeom prst="blockArc">
          <a:avLst>
            <a:gd name="adj1" fmla="val 18900000"/>
            <a:gd name="adj2" fmla="val 2700000"/>
            <a:gd name="adj3" fmla="val 293"/>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9B09C-66D7-45D1-825A-AC0D012E6B1D}">
      <dsp:nvSpPr>
        <dsp:cNvPr id="0" name=""/>
        <dsp:cNvSpPr/>
      </dsp:nvSpPr>
      <dsp:spPr>
        <a:xfrm>
          <a:off x="514656" y="341897"/>
          <a:ext cx="7915330" cy="684232"/>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3110" tIns="53340" rIns="53340" bIns="53340" numCol="1" spcCol="1270" anchor="ctr" anchorCtr="0">
          <a:noAutofit/>
        </a:bodyPr>
        <a:lstStyle/>
        <a:p>
          <a:pPr lvl="0" algn="l" defTabSz="933450" rtl="0" latinLnBrk="1">
            <a:lnSpc>
              <a:spcPct val="90000"/>
            </a:lnSpc>
            <a:spcBef>
              <a:spcPct val="0"/>
            </a:spcBef>
            <a:spcAft>
              <a:spcPct val="35000"/>
            </a:spcAft>
          </a:pPr>
          <a:r>
            <a:rPr lang="en-US" altLang="ko-KR" sz="2100" b="1" kern="1200" dirty="0" smtClean="0">
              <a:latin typeface="+mj-lt"/>
            </a:rPr>
            <a:t>Shared Resource (e.g., LLC) Management is Critical</a:t>
          </a:r>
          <a:endParaRPr lang="ko-KR" sz="2100" b="1" kern="1200" dirty="0">
            <a:latin typeface="+mj-lt"/>
          </a:endParaRPr>
        </a:p>
      </dsp:txBody>
      <dsp:txXfrm>
        <a:off x="514656" y="341897"/>
        <a:ext cx="7915330" cy="684232"/>
      </dsp:txXfrm>
    </dsp:sp>
    <dsp:sp modelId="{0D017A62-99CC-468B-B7A8-CDCAE014E05D}">
      <dsp:nvSpPr>
        <dsp:cNvPr id="0" name=""/>
        <dsp:cNvSpPr/>
      </dsp:nvSpPr>
      <dsp:spPr>
        <a:xfrm>
          <a:off x="87010" y="256368"/>
          <a:ext cx="855291" cy="855291"/>
        </a:xfrm>
        <a:prstGeom prst="ellipse">
          <a:avLst/>
        </a:prstGeom>
        <a:solidFill>
          <a:schemeClr val="accent2">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277ACFE-EEDC-4DA7-8E2A-9E79087650C8}">
      <dsp:nvSpPr>
        <dsp:cNvPr id="0" name=""/>
        <dsp:cNvSpPr/>
      </dsp:nvSpPr>
      <dsp:spPr>
        <a:xfrm>
          <a:off x="1004957" y="1367918"/>
          <a:ext cx="7425029" cy="684232"/>
        </a:xfrm>
        <a:prstGeom prst="rect">
          <a:avLst/>
        </a:prstGeom>
        <a:solidFill>
          <a:schemeClr val="tx1"/>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3110" tIns="53340" rIns="53340" bIns="53340"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l" defTabSz="933450" rtl="0" latinLnBrk="1">
            <a:lnSpc>
              <a:spcPct val="90000"/>
            </a:lnSpc>
            <a:spcBef>
              <a:spcPct val="0"/>
            </a:spcBef>
            <a:spcAft>
              <a:spcPct val="35000"/>
            </a:spcAft>
          </a:pPr>
          <a:r>
            <a:rPr lang="en-US" altLang="ko-KR" sz="2100" b="1" kern="1200" dirty="0" smtClean="0">
              <a:solidFill>
                <a:schemeClr val="bg1"/>
              </a:solidFill>
              <a:latin typeface="+mj-lt"/>
            </a:rPr>
            <a:t>Process Scheduling using Compatibility in Multi-Core </a:t>
          </a:r>
          <a:endParaRPr lang="ko-KR" sz="2100" b="1" kern="1200" dirty="0">
            <a:solidFill>
              <a:schemeClr val="bg1"/>
            </a:solidFill>
            <a:latin typeface="+mj-lt"/>
          </a:endParaRPr>
        </a:p>
      </dsp:txBody>
      <dsp:txXfrm>
        <a:off x="1004957" y="1367918"/>
        <a:ext cx="7425029" cy="684232"/>
      </dsp:txXfrm>
    </dsp:sp>
    <dsp:sp modelId="{2941ED2A-9192-4E73-9EE6-A1EB8DBC7659}">
      <dsp:nvSpPr>
        <dsp:cNvPr id="0" name=""/>
        <dsp:cNvSpPr/>
      </dsp:nvSpPr>
      <dsp:spPr>
        <a:xfrm>
          <a:off x="577311" y="1282389"/>
          <a:ext cx="855291" cy="855291"/>
        </a:xfrm>
        <a:prstGeom prst="ellipse">
          <a:avLst/>
        </a:prstGeom>
        <a:solidFill>
          <a:schemeClr val="accent2">
            <a:lumMod val="75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8AA969B-030E-46CD-A357-AC528518DD26}">
      <dsp:nvSpPr>
        <dsp:cNvPr id="0" name=""/>
        <dsp:cNvSpPr/>
      </dsp:nvSpPr>
      <dsp:spPr>
        <a:xfrm>
          <a:off x="1155440" y="2393939"/>
          <a:ext cx="7274546" cy="684232"/>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3110" tIns="53340" rIns="53340" bIns="53340" numCol="1" spcCol="1270" anchor="ctr" anchorCtr="0">
          <a:noAutofit/>
        </a:bodyPr>
        <a:lstStyle/>
        <a:p>
          <a:pPr lvl="0" algn="l" defTabSz="933450" rtl="0" latinLnBrk="1">
            <a:lnSpc>
              <a:spcPct val="90000"/>
            </a:lnSpc>
            <a:spcBef>
              <a:spcPct val="0"/>
            </a:spcBef>
            <a:spcAft>
              <a:spcPct val="35000"/>
            </a:spcAft>
          </a:pPr>
          <a:r>
            <a:rPr lang="en-US" altLang="ko-KR" sz="2100" b="1" kern="1200" dirty="0" smtClean="0">
              <a:latin typeface="+mj-lt"/>
            </a:rPr>
            <a:t>Capturing Cache Reference Behavior for Processes </a:t>
          </a:r>
          <a:endParaRPr lang="ko-KR" sz="2100" b="1" kern="1200" dirty="0">
            <a:latin typeface="+mj-lt"/>
          </a:endParaRPr>
        </a:p>
      </dsp:txBody>
      <dsp:txXfrm>
        <a:off x="1155440" y="2393939"/>
        <a:ext cx="7274546" cy="684232"/>
      </dsp:txXfrm>
    </dsp:sp>
    <dsp:sp modelId="{906803A3-6932-4D99-8883-B0DB0398E4A0}">
      <dsp:nvSpPr>
        <dsp:cNvPr id="0" name=""/>
        <dsp:cNvSpPr/>
      </dsp:nvSpPr>
      <dsp:spPr>
        <a:xfrm>
          <a:off x="727795" y="2308410"/>
          <a:ext cx="855291" cy="855291"/>
        </a:xfrm>
        <a:prstGeom prst="ellipse">
          <a:avLst/>
        </a:prstGeom>
        <a:solidFill>
          <a:schemeClr val="accent2">
            <a:lumMod val="60000"/>
            <a:lumOff val="4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3336D61-A136-414B-BC31-28463A186CEC}">
      <dsp:nvSpPr>
        <dsp:cNvPr id="0" name=""/>
        <dsp:cNvSpPr/>
      </dsp:nvSpPr>
      <dsp:spPr>
        <a:xfrm>
          <a:off x="1004957" y="3419960"/>
          <a:ext cx="7425029" cy="6842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3110" tIns="53340" rIns="53340" bIns="53340" numCol="1" spcCol="1270" anchor="ctr" anchorCtr="0">
          <a:noAutofit/>
        </a:bodyPr>
        <a:lstStyle/>
        <a:p>
          <a:pPr lvl="0" algn="l" defTabSz="933450" rtl="0" latinLnBrk="1">
            <a:lnSpc>
              <a:spcPct val="90000"/>
            </a:lnSpc>
            <a:spcBef>
              <a:spcPct val="0"/>
            </a:spcBef>
            <a:spcAft>
              <a:spcPct val="35000"/>
            </a:spcAft>
          </a:pPr>
          <a:r>
            <a:rPr lang="en-US" altLang="ko-KR" sz="2100" b="1" kern="1200" dirty="0" smtClean="0">
              <a:latin typeface="+mj-lt"/>
            </a:rPr>
            <a:t>Symbiotic Scheduling with Bloom Filter Signature</a:t>
          </a:r>
          <a:endParaRPr lang="ko-KR" sz="2100" b="1" kern="1200" dirty="0">
            <a:latin typeface="+mj-lt"/>
          </a:endParaRPr>
        </a:p>
      </dsp:txBody>
      <dsp:txXfrm>
        <a:off x="1004957" y="3419960"/>
        <a:ext cx="7425029" cy="684232"/>
      </dsp:txXfrm>
    </dsp:sp>
    <dsp:sp modelId="{6554EADA-37C1-4771-A6CC-F58F984E1831}">
      <dsp:nvSpPr>
        <dsp:cNvPr id="0" name=""/>
        <dsp:cNvSpPr/>
      </dsp:nvSpPr>
      <dsp:spPr>
        <a:xfrm>
          <a:off x="577311" y="3334431"/>
          <a:ext cx="855291" cy="855291"/>
        </a:xfrm>
        <a:prstGeom prst="ellipse">
          <a:avLst/>
        </a:prstGeom>
        <a:solidFill>
          <a:schemeClr val="accent6">
            <a:lumMod val="75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B2EE3B8-E1F0-47BC-9766-96A7C9ED9CD6}">
      <dsp:nvSpPr>
        <dsp:cNvPr id="0" name=""/>
        <dsp:cNvSpPr/>
      </dsp:nvSpPr>
      <dsp:spPr>
        <a:xfrm>
          <a:off x="514656" y="4445981"/>
          <a:ext cx="7915330" cy="684232"/>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43110" tIns="53340" rIns="53340" bIns="53340" numCol="1" spcCol="1270" anchor="ctr" anchorCtr="0">
          <a:noAutofit/>
        </a:bodyPr>
        <a:lstStyle/>
        <a:p>
          <a:pPr lvl="0" algn="l" defTabSz="933450" rtl="0" latinLnBrk="1">
            <a:lnSpc>
              <a:spcPct val="90000"/>
            </a:lnSpc>
            <a:spcBef>
              <a:spcPct val="0"/>
            </a:spcBef>
            <a:spcAft>
              <a:spcPct val="35000"/>
            </a:spcAft>
          </a:pPr>
          <a:r>
            <a:rPr lang="en-US" altLang="ko-KR" sz="2100" b="1" kern="1200" dirty="0" smtClean="0">
              <a:latin typeface="+mj-lt"/>
            </a:rPr>
            <a:t>Measured Speedup of 22% (up to 54%) on Intel Core 2</a:t>
          </a:r>
          <a:endParaRPr lang="ko-KR" sz="2100" b="1" kern="1200" dirty="0">
            <a:latin typeface="+mj-lt"/>
          </a:endParaRPr>
        </a:p>
      </dsp:txBody>
      <dsp:txXfrm>
        <a:off x="514656" y="4445981"/>
        <a:ext cx="7915330" cy="684232"/>
      </dsp:txXfrm>
    </dsp:sp>
    <dsp:sp modelId="{109D6CBC-B788-4E74-AFF7-6235BADD7EB2}">
      <dsp:nvSpPr>
        <dsp:cNvPr id="0" name=""/>
        <dsp:cNvSpPr/>
      </dsp:nvSpPr>
      <dsp:spPr>
        <a:xfrm>
          <a:off x="87010" y="4360452"/>
          <a:ext cx="855291" cy="855291"/>
        </a:xfrm>
        <a:prstGeom prst="ellipse">
          <a:avLst/>
        </a:prstGeom>
        <a:solidFill>
          <a:schemeClr val="accent6">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l" defTabSz="966788">
              <a:defRPr sz="1300" smtClean="0"/>
            </a:lvl1pPr>
          </a:lstStyle>
          <a:p>
            <a:pPr>
              <a:defRPr/>
            </a:pPr>
            <a:endParaRPr lang="en-US"/>
          </a:p>
        </p:txBody>
      </p:sp>
      <p:sp>
        <p:nvSpPr>
          <p:cNvPr id="5325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smtClean="0"/>
            </a:lvl1pPr>
          </a:lstStyle>
          <a:p>
            <a:pPr>
              <a:defRPr/>
            </a:pPr>
            <a:endParaRPr lang="en-US"/>
          </a:p>
        </p:txBody>
      </p:sp>
      <p:sp>
        <p:nvSpPr>
          <p:cNvPr id="5325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l" defTabSz="966788">
              <a:defRPr sz="1300" smtClean="0"/>
            </a:lvl1pPr>
          </a:lstStyle>
          <a:p>
            <a:pPr>
              <a:defRPr/>
            </a:pPr>
            <a:endParaRPr lang="en-US"/>
          </a:p>
        </p:txBody>
      </p:sp>
      <p:sp>
        <p:nvSpPr>
          <p:cNvPr id="5325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smtClean="0"/>
            </a:lvl1pPr>
          </a:lstStyle>
          <a:p>
            <a:pPr>
              <a:defRPr/>
            </a:pPr>
            <a:fld id="{D4C0993B-57A9-46AC-ABB9-49DD4C70886D}" type="slidenum">
              <a:rPr lang="en-US"/>
              <a:pPr>
                <a:defRPr/>
              </a:pPr>
              <a:t>‹#›</a:t>
            </a:fld>
            <a:endParaRPr lang="en-US"/>
          </a:p>
        </p:txBody>
      </p:sp>
    </p:spTree>
    <p:extLst>
      <p:ext uri="{BB962C8B-B14F-4D97-AF65-F5344CB8AC3E}">
        <p14:creationId xmlns:p14="http://schemas.microsoft.com/office/powerpoint/2010/main" val="336169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l" defTabSz="966788">
              <a:defRPr sz="1300" smtClean="0"/>
            </a:lvl1pPr>
          </a:lstStyle>
          <a:p>
            <a:pPr>
              <a:defRPr/>
            </a:pPr>
            <a:endParaRPr lang="en-US" altLang="zh-TW"/>
          </a:p>
        </p:txBody>
      </p:sp>
      <p:sp>
        <p:nvSpPr>
          <p:cNvPr id="133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smtClean="0"/>
            </a:lvl1pPr>
          </a:lstStyle>
          <a:p>
            <a:pPr>
              <a:defRPr/>
            </a:pPr>
            <a:endParaRPr lang="en-US" altLang="zh-TW"/>
          </a:p>
        </p:txBody>
      </p:sp>
      <p:sp>
        <p:nvSpPr>
          <p:cNvPr id="337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133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l" defTabSz="966788">
              <a:defRPr sz="1300" smtClean="0"/>
            </a:lvl1pPr>
          </a:lstStyle>
          <a:p>
            <a:pPr>
              <a:defRPr/>
            </a:pPr>
            <a:endParaRPr lang="en-US" altLang="zh-TW"/>
          </a:p>
        </p:txBody>
      </p:sp>
      <p:sp>
        <p:nvSpPr>
          <p:cNvPr id="133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smtClean="0"/>
            </a:lvl1pPr>
          </a:lstStyle>
          <a:p>
            <a:pPr>
              <a:defRPr/>
            </a:pPr>
            <a:fld id="{B5256E8C-6258-4498-9F06-E1B37BA77D49}" type="slidenum">
              <a:rPr lang="zh-TW" altLang="en-US"/>
              <a:pPr>
                <a:defRPr/>
              </a:pPr>
              <a:t>‹#›</a:t>
            </a:fld>
            <a:endParaRPr lang="en-US" altLang="zh-TW"/>
          </a:p>
        </p:txBody>
      </p:sp>
    </p:spTree>
    <p:extLst>
      <p:ext uri="{BB962C8B-B14F-4D97-AF65-F5344CB8AC3E}">
        <p14:creationId xmlns:p14="http://schemas.microsoft.com/office/powerpoint/2010/main" val="1486863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90C82F19-96D8-42BA-ACAD-B6F46516EE46}" type="slidenum">
              <a:rPr lang="en-US" altLang="ko-KR" sz="1300"/>
              <a:pPr eaLnBrk="1" hangingPunct="1"/>
              <a:t>1</a:t>
            </a:fld>
            <a:endParaRPr lang="en-US" altLang="ko-KR"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DF2CAF0D-DE11-42B4-BD5A-AACDD85E1E21}" type="slidenum">
              <a:rPr lang="zh-TW" altLang="en-US" sz="1300"/>
              <a:pPr eaLnBrk="1" hangingPunct="1"/>
              <a:t>14</a:t>
            </a:fld>
            <a:endParaRPr lang="en-US" altLang="zh-TW" sz="1300"/>
          </a:p>
        </p:txBody>
      </p:sp>
      <p:sp>
        <p:nvSpPr>
          <p:cNvPr id="38915" name="Rectangle 2"/>
          <p:cNvSpPr>
            <a:spLocks noGrp="1" noRot="1" noChangeAspect="1" noChangeArrowheads="1" noTextEdit="1"/>
          </p:cNvSpPr>
          <p:nvPr>
            <p:ph type="sldImg"/>
          </p:nvPr>
        </p:nvSpPr>
        <p:spPr>
          <a:xfrm>
            <a:off x="1257300" y="719138"/>
            <a:ext cx="4800600" cy="3600450"/>
          </a:xfrm>
          <a:ln/>
        </p:spPr>
      </p:sp>
      <p:sp>
        <p:nvSpPr>
          <p:cNvPr id="3891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DF2CAF0D-DE11-42B4-BD5A-AACDD85E1E21}" type="slidenum">
              <a:rPr lang="zh-TW" altLang="en-US" sz="1300"/>
              <a:pPr eaLnBrk="1" hangingPunct="1"/>
              <a:t>15</a:t>
            </a:fld>
            <a:endParaRPr lang="en-US" altLang="zh-TW" sz="1300"/>
          </a:p>
        </p:txBody>
      </p:sp>
      <p:sp>
        <p:nvSpPr>
          <p:cNvPr id="38915" name="Rectangle 2"/>
          <p:cNvSpPr>
            <a:spLocks noGrp="1" noRot="1" noChangeAspect="1" noChangeArrowheads="1" noTextEdit="1"/>
          </p:cNvSpPr>
          <p:nvPr>
            <p:ph type="sldImg"/>
          </p:nvPr>
        </p:nvSpPr>
        <p:spPr>
          <a:xfrm>
            <a:off x="1257300" y="719138"/>
            <a:ext cx="4800600" cy="3600450"/>
          </a:xfrm>
          <a:ln/>
        </p:spPr>
      </p:sp>
      <p:sp>
        <p:nvSpPr>
          <p:cNvPr id="3891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DD2F1-6264-428A-BBA6-9BF56EF71B6F}" type="slidenum">
              <a:rPr lang="ko-KR" altLang="en-US"/>
              <a:pPr/>
              <a:t>18</a:t>
            </a:fld>
            <a:endParaRPr lang="en-US" altLang="ko-K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ko-KR" altLang="en-US">
              <a:ea typeface="Gulim" pitchFamily="34"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DD2F1-6264-428A-BBA6-9BF56EF71B6F}" type="slidenum">
              <a:rPr lang="ko-KR" altLang="en-US"/>
              <a:pPr/>
              <a:t>25</a:t>
            </a:fld>
            <a:endParaRPr lang="en-US" altLang="ko-K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ko-KR" altLang="en-US">
              <a:ea typeface="Gulim" pitchFamily="3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5E09CBDE-648F-4BCE-BEC1-7DADB6B830E2}" type="slidenum">
              <a:rPr lang="zh-TW" altLang="en-US" sz="1300"/>
              <a:pPr eaLnBrk="1" hangingPunct="1"/>
              <a:t>26</a:t>
            </a:fld>
            <a:endParaRPr lang="en-US" altLang="zh-TW" sz="1300"/>
          </a:p>
        </p:txBody>
      </p:sp>
      <p:sp>
        <p:nvSpPr>
          <p:cNvPr id="56323" name="Rectangle 2"/>
          <p:cNvSpPr>
            <a:spLocks noGrp="1" noRot="1" noChangeAspect="1" noChangeArrowheads="1" noTextEdit="1"/>
          </p:cNvSpPr>
          <p:nvPr>
            <p:ph type="sldImg"/>
          </p:nvPr>
        </p:nvSpPr>
        <p:spPr>
          <a:xfrm>
            <a:off x="1257300" y="719138"/>
            <a:ext cx="4800600" cy="3600450"/>
          </a:xfrm>
          <a:ln/>
        </p:spPr>
      </p:sp>
      <p:sp>
        <p:nvSpPr>
          <p:cNvPr id="56324"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121126B9-A97A-4325-859B-2EE177E3A06A}" type="slidenum">
              <a:rPr lang="zh-TW" altLang="en-US" sz="1300"/>
              <a:pPr eaLnBrk="1" hangingPunct="1"/>
              <a:t>27</a:t>
            </a:fld>
            <a:endParaRPr lang="en-US" altLang="zh-TW" sz="1300"/>
          </a:p>
        </p:txBody>
      </p:sp>
      <p:sp>
        <p:nvSpPr>
          <p:cNvPr id="58371" name="Rectangle 2"/>
          <p:cNvSpPr>
            <a:spLocks noGrp="1" noRot="1" noChangeAspect="1" noChangeArrowheads="1" noTextEdit="1"/>
          </p:cNvSpPr>
          <p:nvPr>
            <p:ph type="sldImg"/>
          </p:nvPr>
        </p:nvSpPr>
        <p:spPr>
          <a:xfrm>
            <a:off x="1257300" y="719138"/>
            <a:ext cx="4800600" cy="3600450"/>
          </a:xfrm>
          <a:ln/>
        </p:spPr>
      </p:sp>
      <p:sp>
        <p:nvSpPr>
          <p:cNvPr id="58372"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2CC0735C-5FD6-4CD4-909F-72DF835942B3}" type="slidenum">
              <a:rPr lang="zh-TW" altLang="en-US" sz="1300"/>
              <a:pPr eaLnBrk="1" hangingPunct="1"/>
              <a:t>28</a:t>
            </a:fld>
            <a:endParaRPr lang="en-US" altLang="zh-TW" sz="1300"/>
          </a:p>
        </p:txBody>
      </p:sp>
      <p:sp>
        <p:nvSpPr>
          <p:cNvPr id="60419" name="Rectangle 2"/>
          <p:cNvSpPr>
            <a:spLocks noGrp="1" noRot="1" noChangeAspect="1" noChangeArrowheads="1" noTextEdit="1"/>
          </p:cNvSpPr>
          <p:nvPr>
            <p:ph type="sldImg"/>
          </p:nvPr>
        </p:nvSpPr>
        <p:spPr>
          <a:xfrm>
            <a:off x="1257300" y="719138"/>
            <a:ext cx="4800600" cy="3600450"/>
          </a:xfrm>
          <a:ln/>
        </p:spPr>
      </p:sp>
      <p:sp>
        <p:nvSpPr>
          <p:cNvPr id="60420"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A6DDBC29-5D61-4DD0-B67A-631352E454D6}" type="slidenum">
              <a:rPr lang="zh-TW" altLang="en-US" sz="1300"/>
              <a:pPr eaLnBrk="1" hangingPunct="1"/>
              <a:t>29</a:t>
            </a:fld>
            <a:endParaRPr lang="en-US" altLang="zh-TW" sz="1300"/>
          </a:p>
        </p:txBody>
      </p:sp>
      <p:sp>
        <p:nvSpPr>
          <p:cNvPr id="59395" name="Rectangle 2"/>
          <p:cNvSpPr>
            <a:spLocks noGrp="1" noRot="1" noChangeAspect="1" noChangeArrowheads="1" noTextEdit="1"/>
          </p:cNvSpPr>
          <p:nvPr>
            <p:ph type="sldImg"/>
          </p:nvPr>
        </p:nvSpPr>
        <p:spPr>
          <a:xfrm>
            <a:off x="1257300" y="719138"/>
            <a:ext cx="4800600" cy="3600450"/>
          </a:xfrm>
          <a:ln/>
        </p:spPr>
      </p:sp>
      <p:sp>
        <p:nvSpPr>
          <p:cNvPr id="5939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EA365C64-BF94-4BD9-89F2-78BE058E141C}" type="slidenum">
              <a:rPr lang="zh-TW" altLang="en-US" sz="1300"/>
              <a:pPr eaLnBrk="1" hangingPunct="1"/>
              <a:t>30</a:t>
            </a:fld>
            <a:endParaRPr lang="en-US" altLang="zh-TW" sz="1300"/>
          </a:p>
        </p:txBody>
      </p:sp>
      <p:sp>
        <p:nvSpPr>
          <p:cNvPr id="61443" name="Rectangle 2"/>
          <p:cNvSpPr>
            <a:spLocks noGrp="1" noRot="1" noChangeAspect="1" noChangeArrowheads="1" noTextEdit="1"/>
          </p:cNvSpPr>
          <p:nvPr>
            <p:ph type="sldImg"/>
          </p:nvPr>
        </p:nvSpPr>
        <p:spPr>
          <a:xfrm>
            <a:off x="1257300" y="719138"/>
            <a:ext cx="4800600" cy="3600450"/>
          </a:xfrm>
          <a:ln/>
        </p:spPr>
      </p:sp>
      <p:sp>
        <p:nvSpPr>
          <p:cNvPr id="61444"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84A21-AAD3-4767-9A2F-23617F11FC0A}" type="slidenum">
              <a:rPr lang="en-US"/>
              <a:pPr/>
              <a:t>31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DF2CAF0D-DE11-42B4-BD5A-AACDD85E1E21}" type="slidenum">
              <a:rPr lang="zh-TW" altLang="en-US" sz="1300"/>
              <a:pPr eaLnBrk="1" hangingPunct="1"/>
              <a:t>2</a:t>
            </a:fld>
            <a:endParaRPr lang="en-US" altLang="zh-TW" sz="1300"/>
          </a:p>
        </p:txBody>
      </p:sp>
      <p:sp>
        <p:nvSpPr>
          <p:cNvPr id="38915" name="Rectangle 2"/>
          <p:cNvSpPr>
            <a:spLocks noGrp="1" noRot="1" noChangeAspect="1" noChangeArrowheads="1" noTextEdit="1"/>
          </p:cNvSpPr>
          <p:nvPr>
            <p:ph type="sldImg"/>
          </p:nvPr>
        </p:nvSpPr>
        <p:spPr>
          <a:xfrm>
            <a:off x="1257300" y="719138"/>
            <a:ext cx="4800600" cy="3600450"/>
          </a:xfrm>
          <a:ln/>
        </p:spPr>
      </p:sp>
      <p:sp>
        <p:nvSpPr>
          <p:cNvPr id="3891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35F1F79B-E78A-41AE-B77C-6B0ACB9C1DF2}" type="slidenum">
              <a:rPr lang="zh-TW" altLang="en-US" sz="1300"/>
              <a:pPr eaLnBrk="1" hangingPunct="1"/>
              <a:t>3</a:t>
            </a:fld>
            <a:endParaRPr lang="en-US" altLang="zh-TW" sz="1300"/>
          </a:p>
        </p:txBody>
      </p:sp>
      <p:sp>
        <p:nvSpPr>
          <p:cNvPr id="37891" name="Rectangle 2"/>
          <p:cNvSpPr>
            <a:spLocks noGrp="1" noRot="1" noChangeAspect="1" noChangeArrowheads="1" noTextEdit="1"/>
          </p:cNvSpPr>
          <p:nvPr>
            <p:ph type="sldImg"/>
          </p:nvPr>
        </p:nvSpPr>
        <p:spPr>
          <a:xfrm>
            <a:off x="1257300" y="719138"/>
            <a:ext cx="4800600" cy="3600450"/>
          </a:xfrm>
          <a:ln/>
        </p:spPr>
      </p:sp>
      <p:sp>
        <p:nvSpPr>
          <p:cNvPr id="37892"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Current trend of increasing transistors on-chip manifests in two ways: larger caches as well as more number of levels of caches on the chip. Hence, memory hierarchy increasingly influences the performance of the system. The memory hierarchy being a significant portion of the chip area makes it a major contributor to the power as well. For example, the larger cache area may dissipate a significant amount of leakage power. This increased consumption is not only a major concern in embedded systems, where battery life and heat dissipation are important design concerns but also in desktop systems and servers due to their increased cooling costs. In my work, I focus on microarchitectural techniques that reduce the energy consumption of the memory hierarchy and increase its efficiency. </a:t>
            </a:r>
            <a:endParaRPr lang="en-US" sz="1800"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DF2CAF0D-DE11-42B4-BD5A-AACDD85E1E21}" type="slidenum">
              <a:rPr lang="zh-TW" altLang="en-US" sz="1300"/>
              <a:pPr eaLnBrk="1" hangingPunct="1"/>
              <a:t>4</a:t>
            </a:fld>
            <a:endParaRPr lang="en-US" altLang="zh-TW" sz="1300"/>
          </a:p>
        </p:txBody>
      </p:sp>
      <p:sp>
        <p:nvSpPr>
          <p:cNvPr id="38915" name="Rectangle 2"/>
          <p:cNvSpPr>
            <a:spLocks noGrp="1" noRot="1" noChangeAspect="1" noChangeArrowheads="1" noTextEdit="1"/>
          </p:cNvSpPr>
          <p:nvPr>
            <p:ph type="sldImg"/>
          </p:nvPr>
        </p:nvSpPr>
        <p:spPr>
          <a:xfrm>
            <a:off x="1257300" y="719138"/>
            <a:ext cx="4800600" cy="3600450"/>
          </a:xfrm>
          <a:ln/>
        </p:spPr>
      </p:sp>
      <p:sp>
        <p:nvSpPr>
          <p:cNvPr id="3891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5E6DD87D-8D6F-4C91-AE9D-51F803EB0696}" type="slidenum">
              <a:rPr lang="zh-TW" altLang="en-US" sz="1300"/>
              <a:pPr eaLnBrk="1" hangingPunct="1"/>
              <a:t>5</a:t>
            </a:fld>
            <a:endParaRPr lang="en-US" altLang="zh-TW" sz="1300"/>
          </a:p>
        </p:txBody>
      </p:sp>
      <p:sp>
        <p:nvSpPr>
          <p:cNvPr id="39939" name="Rectangle 2"/>
          <p:cNvSpPr>
            <a:spLocks noGrp="1" noRot="1" noChangeAspect="1" noChangeArrowheads="1" noTextEdit="1"/>
          </p:cNvSpPr>
          <p:nvPr>
            <p:ph type="sldImg"/>
          </p:nvPr>
        </p:nvSpPr>
        <p:spPr>
          <a:xfrm>
            <a:off x="1257300" y="719138"/>
            <a:ext cx="4800600" cy="3600450"/>
          </a:xfrm>
          <a:ln/>
        </p:spPr>
      </p:sp>
      <p:sp>
        <p:nvSpPr>
          <p:cNvPr id="39940"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Current trend of increasing transistors on-chip manifests in two ways: larger caches as well as more number of levels of caches on the chip. Hence, memory hierarchy increasingly influences the performance of the system. The memory hierarchy being a significant portion of the chip area makes it a major contributor to the power as well. For example, the larger cache area may dissipate a significant amount of leakage power. This increased consumption is not only a major concern in embedded systems, where battery life and heat dissipation are important design concerns but also in desktop systems and servers due to their increased cooling costs. In my work, I focus on microarchitectural techniques that reduce the energy consumption of the memory hierarchy and increase its efficiency. </a:t>
            </a:r>
            <a:endParaRPr lang="en-US" sz="1800"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8F713DDB-CDC3-4F2C-A888-1EB2C0DE735D}" type="slidenum">
              <a:rPr lang="zh-TW" altLang="en-US" sz="1300"/>
              <a:pPr eaLnBrk="1" hangingPunct="1"/>
              <a:t>6</a:t>
            </a:fld>
            <a:endParaRPr lang="en-US" altLang="zh-TW" sz="1300"/>
          </a:p>
        </p:txBody>
      </p:sp>
      <p:sp>
        <p:nvSpPr>
          <p:cNvPr id="40963" name="Rectangle 2"/>
          <p:cNvSpPr>
            <a:spLocks noGrp="1" noRot="1" noChangeAspect="1" noChangeArrowheads="1" noTextEdit="1"/>
          </p:cNvSpPr>
          <p:nvPr>
            <p:ph type="sldImg"/>
          </p:nvPr>
        </p:nvSpPr>
        <p:spPr>
          <a:xfrm>
            <a:off x="1257300" y="719138"/>
            <a:ext cx="4800600" cy="3600450"/>
          </a:xfrm>
          <a:ln/>
        </p:spPr>
      </p:sp>
      <p:sp>
        <p:nvSpPr>
          <p:cNvPr id="40964"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DD2F1-6264-428A-BBA6-9BF56EF71B6F}" type="slidenum">
              <a:rPr lang="ko-KR" altLang="en-US"/>
              <a:pPr/>
              <a:t>7</a:t>
            </a:fld>
            <a:endParaRPr lang="en-US" altLang="ko-K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ko-KR" altLang="en-US">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Arial" charset="0"/>
              </a:defRPr>
            </a:lvl1pPr>
            <a:lvl2pPr marL="742950" indent="-285750" defTabSz="966788" eaLnBrk="0" hangingPunct="0">
              <a:defRPr sz="1200">
                <a:solidFill>
                  <a:schemeClr val="tx1"/>
                </a:solidFill>
                <a:latin typeface="Arial" charset="0"/>
              </a:defRPr>
            </a:lvl2pPr>
            <a:lvl3pPr marL="1143000" indent="-228600" defTabSz="966788" eaLnBrk="0" hangingPunct="0">
              <a:defRPr sz="1200">
                <a:solidFill>
                  <a:schemeClr val="tx1"/>
                </a:solidFill>
                <a:latin typeface="Arial" charset="0"/>
              </a:defRPr>
            </a:lvl3pPr>
            <a:lvl4pPr marL="1600200" indent="-228600" defTabSz="966788" eaLnBrk="0" hangingPunct="0">
              <a:defRPr sz="1200">
                <a:solidFill>
                  <a:schemeClr val="tx1"/>
                </a:solidFill>
                <a:latin typeface="Arial" charset="0"/>
              </a:defRPr>
            </a:lvl4pPr>
            <a:lvl5pPr marL="2057400" indent="-228600" defTabSz="966788" eaLnBrk="0" hangingPunct="0">
              <a:defRPr sz="1200">
                <a:solidFill>
                  <a:schemeClr val="tx1"/>
                </a:solidFill>
                <a:latin typeface="Arial" charset="0"/>
              </a:defRPr>
            </a:lvl5pPr>
            <a:lvl6pPr marL="2514600" indent="-228600" algn="ctr" defTabSz="966788" eaLnBrk="0" fontAlgn="base" hangingPunct="0">
              <a:spcBef>
                <a:spcPct val="0"/>
              </a:spcBef>
              <a:spcAft>
                <a:spcPct val="0"/>
              </a:spcAft>
              <a:defRPr sz="1200">
                <a:solidFill>
                  <a:schemeClr val="tx1"/>
                </a:solidFill>
                <a:latin typeface="Arial" charset="0"/>
              </a:defRPr>
            </a:lvl6pPr>
            <a:lvl7pPr marL="2971800" indent="-228600" algn="ctr" defTabSz="966788" eaLnBrk="0" fontAlgn="base" hangingPunct="0">
              <a:spcBef>
                <a:spcPct val="0"/>
              </a:spcBef>
              <a:spcAft>
                <a:spcPct val="0"/>
              </a:spcAft>
              <a:defRPr sz="1200">
                <a:solidFill>
                  <a:schemeClr val="tx1"/>
                </a:solidFill>
                <a:latin typeface="Arial" charset="0"/>
              </a:defRPr>
            </a:lvl7pPr>
            <a:lvl8pPr marL="3429000" indent="-228600" algn="ctr" defTabSz="966788" eaLnBrk="0" fontAlgn="base" hangingPunct="0">
              <a:spcBef>
                <a:spcPct val="0"/>
              </a:spcBef>
              <a:spcAft>
                <a:spcPct val="0"/>
              </a:spcAft>
              <a:defRPr sz="1200">
                <a:solidFill>
                  <a:schemeClr val="tx1"/>
                </a:solidFill>
                <a:latin typeface="Arial" charset="0"/>
              </a:defRPr>
            </a:lvl8pPr>
            <a:lvl9pPr marL="3886200" indent="-228600" algn="ctr" defTabSz="966788" eaLnBrk="0" fontAlgn="base" hangingPunct="0">
              <a:spcBef>
                <a:spcPct val="0"/>
              </a:spcBef>
              <a:spcAft>
                <a:spcPct val="0"/>
              </a:spcAft>
              <a:defRPr sz="1200">
                <a:solidFill>
                  <a:schemeClr val="tx1"/>
                </a:solidFill>
                <a:latin typeface="Arial" charset="0"/>
              </a:defRPr>
            </a:lvl9pPr>
          </a:lstStyle>
          <a:p>
            <a:pPr eaLnBrk="1" hangingPunct="1"/>
            <a:fld id="{0817DBF6-9449-404B-BADD-3466249AE353}" type="slidenum">
              <a:rPr lang="zh-TW" altLang="en-US" sz="1300"/>
              <a:pPr eaLnBrk="1" hangingPunct="1"/>
              <a:t>12</a:t>
            </a:fld>
            <a:endParaRPr lang="en-US" altLang="zh-TW" sz="1300"/>
          </a:p>
        </p:txBody>
      </p:sp>
      <p:sp>
        <p:nvSpPr>
          <p:cNvPr id="49155" name="Rectangle 2"/>
          <p:cNvSpPr>
            <a:spLocks noGrp="1" noRot="1" noChangeAspect="1" noChangeArrowheads="1" noTextEdit="1"/>
          </p:cNvSpPr>
          <p:nvPr>
            <p:ph type="sldImg"/>
          </p:nvPr>
        </p:nvSpPr>
        <p:spPr>
          <a:xfrm>
            <a:off x="1257300" y="719138"/>
            <a:ext cx="4800600" cy="3600450"/>
          </a:xfrm>
          <a:ln/>
        </p:spPr>
      </p:sp>
      <p:sp>
        <p:nvSpPr>
          <p:cNvPr id="4915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smtClean="0"/>
              <a:t>Current trend of increasing transistors on-chip manifests in two ways: larger caches as well as more number of levels of caches on the chip. Hence, memory hierarchy increasingly influences the performance of the system. The memory hierarchy being a significant portion of the chip area makes it a major contributor to the power as well. For example, the larger cache area may dissipate a significant amount of leakage power. This increased consumption is not only a major concern in embedded systems, where battery life and heat dissipation are important design concerns but also in desktop systems and servers due to their increased cooling costs. In my work, I focus on microarchitectural techniques that reduce the energy consumption of the memory hierarchy and increase its efficiency. </a:t>
            </a:r>
            <a:endParaRPr lang="en-US" sz="1800"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DD2F1-6264-428A-BBA6-9BF56EF71B6F}" type="slidenum">
              <a:rPr lang="ko-KR" altLang="en-US"/>
              <a:pPr/>
              <a:t>13</a:t>
            </a:fld>
            <a:endParaRPr lang="en-US" altLang="ko-K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ko-KR" altLang="en-US">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47813" y="1916113"/>
            <a:ext cx="7416800" cy="1800225"/>
          </a:xfrm>
        </p:spPr>
        <p:txBody>
          <a:bodyPr/>
          <a:lstStyle>
            <a:lvl1pPr>
              <a:defRPr sz="2000"/>
            </a:lvl1pPr>
          </a:lstStyle>
          <a:p>
            <a:r>
              <a:rPr lang="en-US" altLang="zh-TW"/>
              <a:t>Click to edit Master title style </a:t>
            </a:r>
          </a:p>
        </p:txBody>
      </p:sp>
      <p:sp>
        <p:nvSpPr>
          <p:cNvPr id="3075" name="Rectangle 3"/>
          <p:cNvSpPr>
            <a:spLocks noGrp="1" noChangeArrowheads="1"/>
          </p:cNvSpPr>
          <p:nvPr>
            <p:ph type="subTitle" idx="1"/>
          </p:nvPr>
        </p:nvSpPr>
        <p:spPr>
          <a:xfrm>
            <a:off x="4716463" y="3716338"/>
            <a:ext cx="4319587" cy="2233612"/>
          </a:xfrm>
        </p:spPr>
        <p:txBody>
          <a:bodyPr anchor="ctr" anchorCtr="1"/>
          <a:lstStyle>
            <a:lvl1pPr marL="0" indent="0">
              <a:buFontTx/>
              <a:buNone/>
              <a:defRPr sz="1400">
                <a:latin typeface="Franklin Gothic Demi" pitchFamily="34" charset="0"/>
              </a:defRPr>
            </a:lvl1pPr>
          </a:lstStyle>
          <a:p>
            <a:r>
              <a:rPr lang="en-US" altLang="zh-TW"/>
              <a:t>Click to edit Master subtitle style</a:t>
            </a:r>
          </a:p>
        </p:txBody>
      </p:sp>
    </p:spTree>
    <p:extLst>
      <p:ext uri="{BB962C8B-B14F-4D97-AF65-F5344CB8AC3E}">
        <p14:creationId xmlns:p14="http://schemas.microsoft.com/office/powerpoint/2010/main" val="265381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22631B-9A14-4826-989A-A85CCA40E876}"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2038414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317500"/>
            <a:ext cx="2105025" cy="620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317500"/>
            <a:ext cx="6165850" cy="620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73D8C2E-E1C1-4711-8332-56C292AC6250}"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1041702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317500"/>
            <a:ext cx="8229600" cy="758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8463" y="1052513"/>
            <a:ext cx="8347075" cy="5472112"/>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469FCD2-0552-447E-9E28-EA4EE5721E6D}"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1633390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lvl1pPr algn="l">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272843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B91CD97-2114-46A5-A907-1074F50A884A}"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1783338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463" y="1052513"/>
            <a:ext cx="4097337"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2513"/>
            <a:ext cx="4097338"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544C6AD-4013-466A-88FB-302195924A22}"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2387765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386A9B3-941C-4018-B046-F1E85A69C28E}"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21374087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BC5F6C7-2C0A-4CA1-BCCB-147415588E05}"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2012389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A6F0FE-A5A7-47FD-AECD-D26A59ADEA9C}"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18778133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D206DDE-66D7-403A-B2ED-732266C52D39}"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3432900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9C5EB1-7E97-4B17-BB44-B93722F4356F}" type="slidenum">
              <a:rPr lang="zh-TW" altLang="en-US"/>
              <a:pPr>
                <a:defRPr/>
              </a:pPr>
              <a:t>‹#›</a:t>
            </a:fld>
            <a:r>
              <a:rPr lang="en-US" altLang="zh-TW"/>
              <a:t>/53</a:t>
            </a:r>
          </a:p>
          <a:p>
            <a:pPr>
              <a:defRPr/>
            </a:pPr>
            <a:endParaRPr lang="en-US" altLang="zh-TW"/>
          </a:p>
        </p:txBody>
      </p:sp>
    </p:spTree>
    <p:extLst>
      <p:ext uri="{BB962C8B-B14F-4D97-AF65-F5344CB8AC3E}">
        <p14:creationId xmlns:p14="http://schemas.microsoft.com/office/powerpoint/2010/main" val="3406191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263" y="317500"/>
            <a:ext cx="8229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398463" y="1052513"/>
            <a:ext cx="83470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0" name="Rectangle 6"/>
          <p:cNvSpPr>
            <a:spLocks noGrp="1" noChangeArrowheads="1"/>
          </p:cNvSpPr>
          <p:nvPr>
            <p:ph type="sldNum" sz="quarter" idx="4"/>
          </p:nvPr>
        </p:nvSpPr>
        <p:spPr bwMode="auto">
          <a:xfrm>
            <a:off x="8291513" y="6616700"/>
            <a:ext cx="606425"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2"/>
                </a:solidFill>
                <a:latin typeface="Franklin Gothic Book" pitchFamily="34" charset="0"/>
                <a:ea typeface="新細明體" pitchFamily="18" charset="-120"/>
              </a:defRPr>
            </a:lvl1pPr>
          </a:lstStyle>
          <a:p>
            <a:pPr>
              <a:defRPr/>
            </a:pPr>
            <a:fld id="{D4BFCCA1-13D1-4F5E-9F08-EBA815942735}" type="slidenum">
              <a:rPr lang="zh-TW" altLang="en-US"/>
              <a:pPr>
                <a:defRPr/>
              </a:pPr>
              <a:t>‹#›</a:t>
            </a:fld>
            <a:r>
              <a:rPr lang="en-US" altLang="zh-TW"/>
              <a:t>/53</a:t>
            </a:r>
          </a:p>
          <a:p>
            <a:pPr>
              <a:defRPr/>
            </a:pPr>
            <a:endParaRPr lang="en-US" altLang="zh-TW"/>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Franklin Gothic Demi" pitchFamily="34" charset="0"/>
        </a:defRPr>
      </a:lvl6pPr>
      <a:lvl7pPr marL="914400" algn="ctr" rtl="0" fontAlgn="base">
        <a:spcBef>
          <a:spcPct val="0"/>
        </a:spcBef>
        <a:spcAft>
          <a:spcPct val="0"/>
        </a:spcAft>
        <a:defRPr sz="2400">
          <a:solidFill>
            <a:schemeClr val="tx2"/>
          </a:solidFill>
          <a:latin typeface="Franklin Gothic Demi" pitchFamily="34" charset="0"/>
        </a:defRPr>
      </a:lvl7pPr>
      <a:lvl8pPr marL="1371600" algn="ctr" rtl="0" fontAlgn="base">
        <a:spcBef>
          <a:spcPct val="0"/>
        </a:spcBef>
        <a:spcAft>
          <a:spcPct val="0"/>
        </a:spcAft>
        <a:defRPr sz="2400">
          <a:solidFill>
            <a:schemeClr val="tx2"/>
          </a:solidFill>
          <a:latin typeface="Franklin Gothic Demi" pitchFamily="34" charset="0"/>
        </a:defRPr>
      </a:lvl8pPr>
      <a:lvl9pPr marL="1828800" algn="ctr" rtl="0" fontAlgn="base">
        <a:spcBef>
          <a:spcPct val="0"/>
        </a:spcBef>
        <a:spcAft>
          <a:spcPct val="0"/>
        </a:spcAft>
        <a:defRPr sz="2400">
          <a:solidFill>
            <a:schemeClr val="tx2"/>
          </a:solidFill>
          <a:latin typeface="Franklin Gothic Demi"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file:///C:\seanlee\Georgia_Tech\Research\3D-NSA-Work\3D-MAPS%20V1%20Pictures\DSC00086.JPG" TargetMode="External"/><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oleObject" Target="../embeddings/Microsoft_Office_Excel_Worksheet1.xls"/><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1269" y="1711453"/>
            <a:ext cx="8641451" cy="1800225"/>
          </a:xfrm>
        </p:spPr>
        <p:txBody>
          <a:bodyPr/>
          <a:lstStyle/>
          <a:p>
            <a:pPr algn="l"/>
            <a:r>
              <a:rPr lang="en-US" altLang="zh-TW" sz="3200" b="1" dirty="0" smtClean="0">
                <a:solidFill>
                  <a:schemeClr val="tx1"/>
                </a:solidFill>
                <a:ea typeface="新細明體" pitchFamily="18" charset="-120"/>
              </a:rPr>
              <a:t>Symbiotic Scheduling for Shared Caches in Multi-Core Systems Using Memory Footprint Signature</a:t>
            </a:r>
            <a:endParaRPr lang="en-US" altLang="ko-KR" sz="3200" dirty="0" smtClean="0">
              <a:solidFill>
                <a:schemeClr val="tx1"/>
              </a:solidFill>
              <a:ea typeface="Gulim" pitchFamily="34" charset="-127"/>
            </a:endParaRPr>
          </a:p>
        </p:txBody>
      </p:sp>
      <p:sp>
        <p:nvSpPr>
          <p:cNvPr id="324611" name="Rectangle 3"/>
          <p:cNvSpPr>
            <a:spLocks noGrp="1" noChangeArrowheads="1"/>
          </p:cNvSpPr>
          <p:nvPr>
            <p:ph type="subTitle" idx="1"/>
          </p:nvPr>
        </p:nvSpPr>
        <p:spPr>
          <a:xfrm>
            <a:off x="3326684" y="3355975"/>
            <a:ext cx="5817323" cy="2374900"/>
          </a:xfrm>
        </p:spPr>
        <p:txBody>
          <a:bodyPr/>
          <a:lstStyle/>
          <a:p>
            <a:pPr algn="r">
              <a:spcBef>
                <a:spcPts val="600"/>
              </a:spcBef>
              <a:defRPr/>
            </a:pPr>
            <a:r>
              <a:rPr lang="en-US" altLang="ko-KR" sz="2400" dirty="0" smtClean="0">
                <a:ea typeface="굴림" pitchFamily="50" charset="-127"/>
              </a:rPr>
              <a:t>			</a:t>
            </a:r>
            <a:r>
              <a:rPr lang="en-US" altLang="ko-KR" sz="2400" baseline="30000" dirty="0">
                <a:solidFill>
                  <a:srgbClr val="FF0000"/>
                </a:solidFill>
                <a:ea typeface="굴림" pitchFamily="50" charset="-127"/>
                <a:sym typeface="Symbol"/>
              </a:rPr>
              <a:t>  </a:t>
            </a:r>
            <a:r>
              <a:rPr lang="en-US" altLang="ko-KR" sz="2400" dirty="0" err="1" smtClean="0">
                <a:latin typeface="+mj-lt"/>
                <a:ea typeface="굴림" pitchFamily="50" charset="-127"/>
              </a:rPr>
              <a:t>Mrinmoy</a:t>
            </a:r>
            <a:r>
              <a:rPr lang="en-US" altLang="ko-KR" sz="2400" dirty="0" smtClean="0">
                <a:latin typeface="+mj-lt"/>
                <a:ea typeface="굴림" pitchFamily="50" charset="-127"/>
              </a:rPr>
              <a:t> </a:t>
            </a:r>
            <a:r>
              <a:rPr lang="en-US" altLang="ko-KR" sz="2400" dirty="0" err="1" smtClean="0">
                <a:latin typeface="+mj-lt"/>
                <a:ea typeface="굴림" pitchFamily="50" charset="-127"/>
              </a:rPr>
              <a:t>Ghosh</a:t>
            </a:r>
            <a:r>
              <a:rPr lang="en-US" altLang="ko-KR" sz="2400" baseline="30000" dirty="0" smtClean="0">
                <a:solidFill>
                  <a:schemeClr val="accent2">
                    <a:lumMod val="60000"/>
                    <a:lumOff val="40000"/>
                  </a:schemeClr>
                </a:solidFill>
                <a:latin typeface="+mj-lt"/>
                <a:ea typeface="굴림" pitchFamily="50" charset="-127"/>
                <a:sym typeface="Symbol"/>
              </a:rPr>
              <a:t> </a:t>
            </a:r>
          </a:p>
          <a:p>
            <a:pPr algn="r">
              <a:spcBef>
                <a:spcPts val="600"/>
              </a:spcBef>
              <a:defRPr/>
            </a:pPr>
            <a:r>
              <a:rPr lang="en-US" altLang="ko-KR" sz="2400" baseline="30000" dirty="0" smtClean="0">
                <a:solidFill>
                  <a:schemeClr val="accent2">
                    <a:lumMod val="60000"/>
                    <a:lumOff val="40000"/>
                  </a:schemeClr>
                </a:solidFill>
                <a:latin typeface="+mj-lt"/>
                <a:ea typeface="굴림" pitchFamily="50" charset="-127"/>
                <a:sym typeface="Symbol"/>
              </a:rPr>
              <a:t> </a:t>
            </a:r>
            <a:r>
              <a:rPr lang="en-US" altLang="ko-KR" sz="2400" dirty="0" err="1" smtClean="0">
                <a:latin typeface="+mj-lt"/>
                <a:ea typeface="굴림" pitchFamily="50" charset="-127"/>
              </a:rPr>
              <a:t>Ripal</a:t>
            </a:r>
            <a:r>
              <a:rPr lang="en-US" altLang="ko-KR" sz="2400" dirty="0" smtClean="0">
                <a:latin typeface="+mj-lt"/>
                <a:ea typeface="굴림" pitchFamily="50" charset="-127"/>
              </a:rPr>
              <a:t> </a:t>
            </a:r>
            <a:r>
              <a:rPr lang="en-US" altLang="ko-KR" sz="2400" dirty="0" err="1" smtClean="0">
                <a:latin typeface="+mj-lt"/>
                <a:ea typeface="굴림" pitchFamily="50" charset="-127"/>
              </a:rPr>
              <a:t>Nathuji</a:t>
            </a:r>
            <a:endParaRPr lang="en-US" altLang="ko-KR" sz="2400" dirty="0" smtClean="0">
              <a:latin typeface="+mj-lt"/>
              <a:ea typeface="굴림" pitchFamily="50" charset="-127"/>
            </a:endParaRPr>
          </a:p>
          <a:p>
            <a:pPr algn="r">
              <a:spcBef>
                <a:spcPts val="600"/>
              </a:spcBef>
              <a:defRPr/>
            </a:pPr>
            <a:r>
              <a:rPr lang="en-US" altLang="ko-KR" sz="2400" dirty="0" smtClean="0">
                <a:latin typeface="+mj-lt"/>
                <a:ea typeface="굴림" pitchFamily="50" charset="-127"/>
              </a:rPr>
              <a:t>Min Lee</a:t>
            </a:r>
          </a:p>
          <a:p>
            <a:pPr algn="r">
              <a:spcBef>
                <a:spcPts val="600"/>
              </a:spcBef>
              <a:defRPr/>
            </a:pPr>
            <a:r>
              <a:rPr lang="en-US" altLang="ko-KR" sz="2400" dirty="0" err="1" smtClean="0">
                <a:latin typeface="+mj-lt"/>
                <a:ea typeface="굴림" pitchFamily="50" charset="-127"/>
              </a:rPr>
              <a:t>Karsten</a:t>
            </a:r>
            <a:r>
              <a:rPr lang="en-US" altLang="ko-KR" sz="2400" dirty="0" smtClean="0">
                <a:latin typeface="+mj-lt"/>
                <a:ea typeface="굴림" pitchFamily="50" charset="-127"/>
              </a:rPr>
              <a:t> Schwan</a:t>
            </a:r>
          </a:p>
          <a:p>
            <a:pPr algn="r">
              <a:spcBef>
                <a:spcPts val="600"/>
              </a:spcBef>
              <a:defRPr/>
            </a:pPr>
            <a:r>
              <a:rPr lang="en-US" altLang="ko-KR" sz="2400" b="1" dirty="0" smtClean="0">
                <a:latin typeface="+mj-lt"/>
                <a:ea typeface="굴림" pitchFamily="50" charset="-127"/>
              </a:rPr>
              <a:t>Hsien-Hsin S. Lee</a:t>
            </a:r>
          </a:p>
        </p:txBody>
      </p:sp>
      <p:pic>
        <p:nvPicPr>
          <p:cNvPr id="4" name="Picture 4" descr="MARS_LOGO_white"/>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599363" y="6400800"/>
            <a:ext cx="15446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13" descr="CM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19050"/>
            <a:ext cx="31242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2" descr="1st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14400"/>
            <a:ext cx="957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3" descr="2nd copy"/>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304800"/>
            <a:ext cx="13001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5" descr="4th co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274638"/>
            <a:ext cx="15113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4" descr="3rd copy"/>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465138"/>
            <a:ext cx="11461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 descr="http://www.reed-electronics.com/articles/images/SI/20050601/sixse0506con1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5" y="3568955"/>
            <a:ext cx="6715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2875" y="4651630"/>
            <a:ext cx="22891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0270" y="5817374"/>
            <a:ext cx="6775450" cy="461963"/>
          </a:xfrm>
          <a:prstGeom prst="rect">
            <a:avLst/>
          </a:prstGeom>
          <a:noFill/>
        </p:spPr>
        <p:txBody>
          <a:bodyPr>
            <a:spAutoFit/>
          </a:bodyPr>
          <a:lstStyle/>
          <a:p>
            <a:pPr>
              <a:defRPr/>
            </a:pPr>
            <a:r>
              <a:rPr lang="en-US" sz="2400" dirty="0">
                <a:latin typeface="+mj-lt"/>
              </a:rPr>
              <a:t>ARM</a:t>
            </a:r>
            <a:r>
              <a:rPr lang="en-US" altLang="ko-KR" sz="2400" baseline="30000" dirty="0">
                <a:solidFill>
                  <a:schemeClr val="accent2">
                    <a:lumMod val="60000"/>
                    <a:lumOff val="40000"/>
                  </a:schemeClr>
                </a:solidFill>
                <a:ea typeface="굴림" pitchFamily="50" charset="-127"/>
                <a:sym typeface="Symbol"/>
              </a:rPr>
              <a:t> </a:t>
            </a:r>
            <a:r>
              <a:rPr lang="en-US" altLang="ko-KR" sz="2400" baseline="30000" dirty="0">
                <a:solidFill>
                  <a:srgbClr val="FF0000"/>
                </a:solidFill>
                <a:ea typeface="굴림" pitchFamily="50" charset="-127"/>
                <a:sym typeface="Symbol"/>
              </a:rPr>
              <a:t></a:t>
            </a:r>
            <a:r>
              <a:rPr lang="en-US" altLang="ko-KR" sz="2400" baseline="30000" dirty="0">
                <a:solidFill>
                  <a:schemeClr val="accent2">
                    <a:lumMod val="60000"/>
                    <a:lumOff val="40000"/>
                  </a:schemeClr>
                </a:solidFill>
                <a:ea typeface="굴림" pitchFamily="50" charset="-127"/>
                <a:sym typeface="Symbol"/>
              </a:rPr>
              <a:t> </a:t>
            </a:r>
            <a:r>
              <a:rPr lang="en-US" sz="2400" dirty="0">
                <a:latin typeface="+mj-lt"/>
              </a:rPr>
              <a:t>	 </a:t>
            </a:r>
            <a:r>
              <a:rPr lang="en-US" sz="2400" dirty="0" smtClean="0">
                <a:latin typeface="+mj-lt"/>
              </a:rPr>
              <a:t>   </a:t>
            </a:r>
            <a:r>
              <a:rPr lang="en-US" sz="2400" dirty="0">
                <a:latin typeface="+mj-lt"/>
              </a:rPr>
              <a:t>Microsoft Research</a:t>
            </a:r>
            <a:r>
              <a:rPr lang="en-US" altLang="ko-KR" sz="2400" baseline="30000" dirty="0">
                <a:solidFill>
                  <a:schemeClr val="accent2">
                    <a:lumMod val="60000"/>
                    <a:lumOff val="40000"/>
                  </a:schemeClr>
                </a:solidFill>
                <a:ea typeface="굴림" pitchFamily="50" charset="-127"/>
                <a:sym typeface="Symbol"/>
              </a:rPr>
              <a:t> </a:t>
            </a:r>
            <a:r>
              <a:rPr lang="en-US" sz="2400" dirty="0">
                <a:solidFill>
                  <a:schemeClr val="accent2">
                    <a:lumMod val="60000"/>
                    <a:lumOff val="40000"/>
                  </a:schemeClr>
                </a:solidFill>
                <a:latin typeface="+mj-lt"/>
              </a:rPr>
              <a:t>   </a:t>
            </a:r>
            <a:r>
              <a:rPr lang="en-US" sz="2400" dirty="0" smtClean="0">
                <a:latin typeface="+mj-lt"/>
              </a:rPr>
              <a:t>Georgia </a:t>
            </a:r>
            <a:r>
              <a:rPr lang="en-US" sz="2400" dirty="0">
                <a:latin typeface="+mj-lt"/>
              </a:rPr>
              <a:t>Tech</a:t>
            </a:r>
          </a:p>
        </p:txBody>
      </p:sp>
      <p:pic>
        <p:nvPicPr>
          <p:cNvPr id="4110" name="Picture 14" descr="C:\seanlee\Georgia_Tech\Research\3D-NSA-Work\3D-MAPS V1 Pictures\DSC00086.JPG"/>
          <p:cNvPicPr>
            <a:picLocks noChangeAspect="1"/>
          </p:cNvPicPr>
          <p:nvPr/>
        </p:nvPicPr>
        <p:blipFill>
          <a:blip r:link="rId11">
            <a:extLst>
              <a:ext uri="{28A0092B-C50C-407E-A947-70E740481C1C}">
                <a14:useLocalDpi xmlns:a14="http://schemas.microsoft.com/office/drawing/2010/main" val="0"/>
              </a:ext>
            </a:extLst>
          </a:blip>
          <a:srcRect/>
          <a:stretch>
            <a:fillRect/>
          </a:stretch>
        </p:blipFill>
        <p:spPr bwMode="auto">
          <a:xfrm>
            <a:off x="957263" y="3568955"/>
            <a:ext cx="142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descr="http://www.howard-hotels.com.tw/images/2011_ICPP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214833"/>
            <a:ext cx="2195338" cy="643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Deletion</a:t>
            </a:r>
            <a:r>
              <a:rPr lang="en-US" dirty="0" smtClean="0"/>
              <a:t>: Counting Bloom Filter</a:t>
            </a:r>
            <a:endParaRPr lang="en-US" dirty="0"/>
          </a:p>
        </p:txBody>
      </p:sp>
      <p:sp>
        <p:nvSpPr>
          <p:cNvPr id="4" name="Rectangle 3"/>
          <p:cNvSpPr/>
          <p:nvPr/>
        </p:nvSpPr>
        <p:spPr bwMode="auto">
          <a:xfrm>
            <a:off x="5775771" y="169287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775771" y="1865866"/>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775771" y="203062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775771" y="2203617"/>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775771" y="237249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775771" y="254548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775771" y="2710244"/>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75771" y="2883238"/>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775771" y="3056232"/>
            <a:ext cx="154459"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75771" y="438252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775771" y="4551401"/>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75771" y="472439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75771" y="488915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775771" y="506214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273353" y="5441087"/>
            <a:ext cx="1159293" cy="646331"/>
          </a:xfrm>
          <a:prstGeom prst="rect">
            <a:avLst/>
          </a:prstGeom>
          <a:noFill/>
        </p:spPr>
        <p:txBody>
          <a:bodyPr wrap="none" rtlCol="0">
            <a:spAutoFit/>
          </a:bodyPr>
          <a:lstStyle/>
          <a:p>
            <a:r>
              <a:rPr lang="en-US" sz="1800" dirty="0" smtClean="0"/>
              <a:t>Presence</a:t>
            </a:r>
          </a:p>
          <a:p>
            <a:r>
              <a:rPr lang="en-US" sz="1800" dirty="0" smtClean="0"/>
              <a:t>Bit</a:t>
            </a:r>
            <a:endParaRPr lang="en-US" sz="1800" dirty="0"/>
          </a:p>
        </p:txBody>
      </p:sp>
      <p:sp>
        <p:nvSpPr>
          <p:cNvPr id="19" name="Rectangle 18"/>
          <p:cNvSpPr/>
          <p:nvPr/>
        </p:nvSpPr>
        <p:spPr bwMode="auto">
          <a:xfrm>
            <a:off x="6510983" y="169287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510983" y="186586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1" name="Rectangle 20"/>
          <p:cNvSpPr/>
          <p:nvPr/>
        </p:nvSpPr>
        <p:spPr bwMode="auto">
          <a:xfrm>
            <a:off x="6510983" y="203062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510983" y="220361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3" name="Rectangle 22"/>
          <p:cNvSpPr/>
          <p:nvPr/>
        </p:nvSpPr>
        <p:spPr bwMode="auto">
          <a:xfrm>
            <a:off x="6510983" y="237249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6510983" y="254548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510983" y="2710244"/>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6510983" y="2883238"/>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6510983" y="3056232"/>
            <a:ext cx="841300"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510983" y="438252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6510983" y="472439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6510983" y="488915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6510983" y="506214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454809" y="5535766"/>
            <a:ext cx="1005403" cy="369332"/>
          </a:xfrm>
          <a:prstGeom prst="rect">
            <a:avLst/>
          </a:prstGeom>
          <a:noFill/>
        </p:spPr>
        <p:txBody>
          <a:bodyPr wrap="none" rtlCol="0">
            <a:spAutoFit/>
          </a:bodyPr>
          <a:lstStyle/>
          <a:p>
            <a:r>
              <a:rPr lang="en-US" sz="1800" dirty="0" smtClean="0"/>
              <a:t>Counter</a:t>
            </a:r>
          </a:p>
        </p:txBody>
      </p:sp>
      <p:cxnSp>
        <p:nvCxnSpPr>
          <p:cNvPr id="35" name="Straight Arrow Connector 34"/>
          <p:cNvCxnSpPr>
            <a:stCxn id="4" idx="3"/>
            <a:endCxn id="19" idx="1"/>
          </p:cNvCxnSpPr>
          <p:nvPr/>
        </p:nvCxnSpPr>
        <p:spPr bwMode="auto">
          <a:xfrm>
            <a:off x="5930230" y="177936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930230" y="195648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5930229" y="211712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5939497" y="2290115"/>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5939497" y="246722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5939496" y="2627866"/>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930231" y="277202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930231" y="294914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5920961" y="446490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5930229" y="463789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930229" y="481501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5930228" y="497564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5939497" y="514864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920960" y="374821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 name="Rectangle 48"/>
          <p:cNvSpPr/>
          <p:nvPr/>
        </p:nvSpPr>
        <p:spPr bwMode="auto">
          <a:xfrm>
            <a:off x="2483720" y="2537245"/>
            <a:ext cx="1495168" cy="654908"/>
          </a:xfrm>
          <a:prstGeom prst="rect">
            <a:avLst/>
          </a:prstGeom>
          <a:solidFill>
            <a:srgbClr val="FFC00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X</a:t>
            </a:r>
          </a:p>
        </p:txBody>
      </p:sp>
      <p:sp>
        <p:nvSpPr>
          <p:cNvPr id="50" name="Rectangle 49"/>
          <p:cNvSpPr/>
          <p:nvPr/>
        </p:nvSpPr>
        <p:spPr bwMode="auto">
          <a:xfrm>
            <a:off x="2483720" y="3653472"/>
            <a:ext cx="1495168" cy="654908"/>
          </a:xfrm>
          <a:prstGeom prst="rect">
            <a:avLst/>
          </a:prstGeom>
          <a:solidFill>
            <a:srgbClr val="92D05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Y</a:t>
            </a:r>
          </a:p>
        </p:txBody>
      </p:sp>
      <p:sp>
        <p:nvSpPr>
          <p:cNvPr id="51" name="Right Arrow 50"/>
          <p:cNvSpPr/>
          <p:nvPr/>
        </p:nvSpPr>
        <p:spPr bwMode="auto">
          <a:xfrm flipH="1">
            <a:off x="902052" y="3398108"/>
            <a:ext cx="1272746" cy="255364"/>
          </a:xfrm>
          <a:prstGeom prst="rightArrow">
            <a:avLst/>
          </a:prstGeom>
          <a:solidFill>
            <a:srgbClr val="FF6600"/>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632525" y="2813333"/>
            <a:ext cx="1645001" cy="584775"/>
          </a:xfrm>
          <a:prstGeom prst="rect">
            <a:avLst/>
          </a:prstGeom>
          <a:noFill/>
        </p:spPr>
        <p:txBody>
          <a:bodyPr wrap="none" rtlCol="0">
            <a:spAutoFit/>
          </a:bodyPr>
          <a:lstStyle/>
          <a:p>
            <a:r>
              <a:rPr lang="en-US" sz="1600" dirty="0" smtClean="0"/>
              <a:t>Data Address A</a:t>
            </a:r>
          </a:p>
          <a:p>
            <a:r>
              <a:rPr lang="en-US" sz="1600" dirty="0" smtClean="0"/>
              <a:t>Was </a:t>
            </a:r>
            <a:r>
              <a:rPr lang="en-US" sz="1600" b="1" dirty="0" smtClean="0"/>
              <a:t>Evicted</a:t>
            </a:r>
            <a:endParaRPr lang="en-US" sz="1600" b="1" dirty="0"/>
          </a:p>
        </p:txBody>
      </p:sp>
      <p:cxnSp>
        <p:nvCxnSpPr>
          <p:cNvPr id="54" name="Straight Arrow Connector 53"/>
          <p:cNvCxnSpPr/>
          <p:nvPr/>
        </p:nvCxnSpPr>
        <p:spPr bwMode="auto">
          <a:xfrm>
            <a:off x="3978888" y="2883238"/>
            <a:ext cx="1796883" cy="1754660"/>
          </a:xfrm>
          <a:prstGeom prst="straightConnector1">
            <a:avLst/>
          </a:prstGeom>
          <a:solidFill>
            <a:schemeClr val="accent1"/>
          </a:solidFill>
          <a:ln w="28575" cap="flat" cmpd="sng" algn="ctr">
            <a:solidFill>
              <a:srgbClr val="FF6600"/>
            </a:solidFill>
            <a:prstDash val="solid"/>
            <a:round/>
            <a:headEnd type="none" w="med" len="med"/>
            <a:tailEnd type="arrow"/>
          </a:ln>
          <a:effectLst>
            <a:outerShdw blurRad="50800" dist="38100" dir="2700000" algn="tl" rotWithShape="0">
              <a:prstClr val="black">
                <a:alpha val="40000"/>
              </a:prstClr>
            </a:outerShdw>
          </a:effectLst>
        </p:spPr>
      </p:cxnSp>
      <p:sp>
        <p:nvSpPr>
          <p:cNvPr id="57" name="Rectangle 56"/>
          <p:cNvSpPr/>
          <p:nvPr/>
        </p:nvSpPr>
        <p:spPr bwMode="auto">
          <a:xfrm>
            <a:off x="6510984" y="4555519"/>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cxnSp>
        <p:nvCxnSpPr>
          <p:cNvPr id="56" name="Straight Arrow Connector 55"/>
          <p:cNvCxnSpPr/>
          <p:nvPr/>
        </p:nvCxnSpPr>
        <p:spPr bwMode="auto">
          <a:xfrm flipV="1">
            <a:off x="3978888" y="2290114"/>
            <a:ext cx="1796883" cy="1690812"/>
          </a:xfrm>
          <a:prstGeom prst="straightConnector1">
            <a:avLst/>
          </a:prstGeom>
          <a:solidFill>
            <a:schemeClr val="accent1"/>
          </a:solidFill>
          <a:ln w="28575" cap="flat" cmpd="sng" algn="ctr">
            <a:solidFill>
              <a:srgbClr val="339966"/>
            </a:solidFill>
            <a:prstDash val="solid"/>
            <a:round/>
            <a:headEnd type="none" w="med" len="med"/>
            <a:tailEnd type="arrow"/>
          </a:ln>
          <a:effectLst>
            <a:outerShdw blurRad="50800" dist="38100" dir="2700000" algn="tl" rotWithShape="0">
              <a:prstClr val="black">
                <a:alpha val="40000"/>
              </a:prstClr>
            </a:outerShdw>
          </a:effectLst>
        </p:spPr>
      </p:cxnSp>
      <p:sp>
        <p:nvSpPr>
          <p:cNvPr id="29" name="Rectangle 28"/>
          <p:cNvSpPr/>
          <p:nvPr/>
        </p:nvSpPr>
        <p:spPr bwMode="auto">
          <a:xfrm>
            <a:off x="6510981" y="4563758"/>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16193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right)">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500"/>
                            </p:stCondLst>
                            <p:childTnLst>
                              <p:par>
                                <p:cTn id="17" presetID="1" presetClass="exit"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500"/>
                            </p:stCondLst>
                            <p:childTnLst>
                              <p:par>
                                <p:cTn id="28" presetID="1" presetClass="emph" presetSubtype="2" fill="hold" nodeType="afterEffect">
                                  <p:stCondLst>
                                    <p:cond delay="0"/>
                                  </p:stCondLst>
                                  <p:childTnLst>
                                    <p:animClr clrSpc="rgb" dir="cw">
                                      <p:cBhvr>
                                        <p:cTn id="29" dur="500" fill="hold"/>
                                        <p:tgtEl>
                                          <p:spTgt spid="7"/>
                                        </p:tgtEl>
                                        <p:attrNameLst>
                                          <p:attrName>fillcolor</p:attrName>
                                        </p:attrNameLst>
                                      </p:cBhvr>
                                      <p:to>
                                        <a:srgbClr val="FFFFFF"/>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7" grpId="0" uiExpand="1" build="allAtOnce"/>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Query</a:t>
            </a:r>
            <a:r>
              <a:rPr lang="en-US" dirty="0" smtClean="0"/>
              <a:t>: Counting Bloom Filter</a:t>
            </a:r>
            <a:endParaRPr lang="en-US" dirty="0"/>
          </a:p>
        </p:txBody>
      </p:sp>
      <p:sp>
        <p:nvSpPr>
          <p:cNvPr id="4" name="Rectangle 3"/>
          <p:cNvSpPr/>
          <p:nvPr/>
        </p:nvSpPr>
        <p:spPr bwMode="auto">
          <a:xfrm>
            <a:off x="5775771" y="169287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775771" y="1865866"/>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775771" y="203062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775771" y="220361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775771" y="237249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775771" y="254548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775771" y="2710244"/>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75771" y="2883238"/>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775771" y="3056232"/>
            <a:ext cx="154459"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75771" y="438252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775771" y="4551401"/>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75771" y="472439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75771" y="488915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775771" y="506214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273353" y="5441087"/>
            <a:ext cx="1159293" cy="646331"/>
          </a:xfrm>
          <a:prstGeom prst="rect">
            <a:avLst/>
          </a:prstGeom>
          <a:noFill/>
        </p:spPr>
        <p:txBody>
          <a:bodyPr wrap="none" rtlCol="0">
            <a:spAutoFit/>
          </a:bodyPr>
          <a:lstStyle/>
          <a:p>
            <a:r>
              <a:rPr lang="en-US" sz="1800" dirty="0" smtClean="0"/>
              <a:t>Presence</a:t>
            </a:r>
          </a:p>
          <a:p>
            <a:r>
              <a:rPr lang="en-US" sz="1800" dirty="0" smtClean="0"/>
              <a:t>Bit</a:t>
            </a:r>
            <a:endParaRPr lang="en-US" sz="1800" dirty="0"/>
          </a:p>
        </p:txBody>
      </p:sp>
      <p:sp>
        <p:nvSpPr>
          <p:cNvPr id="19" name="Rectangle 18"/>
          <p:cNvSpPr/>
          <p:nvPr/>
        </p:nvSpPr>
        <p:spPr bwMode="auto">
          <a:xfrm>
            <a:off x="6510983" y="169287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510983" y="186586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1" name="Rectangle 20"/>
          <p:cNvSpPr/>
          <p:nvPr/>
        </p:nvSpPr>
        <p:spPr bwMode="auto">
          <a:xfrm>
            <a:off x="6510983" y="203062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510983" y="220361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p:txBody>
      </p:sp>
      <p:sp>
        <p:nvSpPr>
          <p:cNvPr id="23" name="Rectangle 22"/>
          <p:cNvSpPr/>
          <p:nvPr/>
        </p:nvSpPr>
        <p:spPr bwMode="auto">
          <a:xfrm>
            <a:off x="6510983" y="237249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6510983" y="254548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510983" y="2710244"/>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6510983" y="2883238"/>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6510983" y="3056232"/>
            <a:ext cx="841300"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510983" y="438252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6510983" y="4551401"/>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p:txBody>
      </p:sp>
      <p:sp>
        <p:nvSpPr>
          <p:cNvPr id="30" name="Rectangle 29"/>
          <p:cNvSpPr/>
          <p:nvPr/>
        </p:nvSpPr>
        <p:spPr bwMode="auto">
          <a:xfrm>
            <a:off x="6510983" y="472439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6510983" y="488915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6510983" y="506214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454809" y="5535766"/>
            <a:ext cx="1005403" cy="369332"/>
          </a:xfrm>
          <a:prstGeom prst="rect">
            <a:avLst/>
          </a:prstGeom>
          <a:noFill/>
        </p:spPr>
        <p:txBody>
          <a:bodyPr wrap="none" rtlCol="0">
            <a:spAutoFit/>
          </a:bodyPr>
          <a:lstStyle/>
          <a:p>
            <a:r>
              <a:rPr lang="en-US" sz="1800" dirty="0" smtClean="0"/>
              <a:t>Counter</a:t>
            </a:r>
          </a:p>
        </p:txBody>
      </p:sp>
      <p:cxnSp>
        <p:nvCxnSpPr>
          <p:cNvPr id="35" name="Straight Arrow Connector 34"/>
          <p:cNvCxnSpPr>
            <a:stCxn id="4" idx="3"/>
            <a:endCxn id="19" idx="1"/>
          </p:cNvCxnSpPr>
          <p:nvPr/>
        </p:nvCxnSpPr>
        <p:spPr bwMode="auto">
          <a:xfrm>
            <a:off x="5930230" y="177936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930230" y="195648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5930229" y="211712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5939497" y="2290115"/>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5939497" y="246722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5939496" y="2627866"/>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930231" y="277202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930231" y="294914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5920961" y="446490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5930229" y="463789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930229" y="481501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5930228" y="497564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5939497" y="514864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920960" y="374821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 name="Rectangle 48"/>
          <p:cNvSpPr/>
          <p:nvPr/>
        </p:nvSpPr>
        <p:spPr bwMode="auto">
          <a:xfrm>
            <a:off x="2483720" y="2537245"/>
            <a:ext cx="1495168" cy="654908"/>
          </a:xfrm>
          <a:prstGeom prst="rect">
            <a:avLst/>
          </a:prstGeom>
          <a:solidFill>
            <a:srgbClr val="FFC00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X</a:t>
            </a:r>
          </a:p>
        </p:txBody>
      </p:sp>
      <p:sp>
        <p:nvSpPr>
          <p:cNvPr id="50" name="Rectangle 49"/>
          <p:cNvSpPr/>
          <p:nvPr/>
        </p:nvSpPr>
        <p:spPr bwMode="auto">
          <a:xfrm>
            <a:off x="2483720" y="3653472"/>
            <a:ext cx="1495168" cy="654908"/>
          </a:xfrm>
          <a:prstGeom prst="rect">
            <a:avLst/>
          </a:prstGeom>
          <a:solidFill>
            <a:srgbClr val="92D05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Y</a:t>
            </a:r>
          </a:p>
        </p:txBody>
      </p:sp>
      <p:sp>
        <p:nvSpPr>
          <p:cNvPr id="52" name="TextBox 51"/>
          <p:cNvSpPr txBox="1"/>
          <p:nvPr/>
        </p:nvSpPr>
        <p:spPr>
          <a:xfrm>
            <a:off x="632525" y="3023402"/>
            <a:ext cx="1645001" cy="584775"/>
          </a:xfrm>
          <a:prstGeom prst="rect">
            <a:avLst/>
          </a:prstGeom>
          <a:noFill/>
        </p:spPr>
        <p:txBody>
          <a:bodyPr wrap="none" rtlCol="0">
            <a:spAutoFit/>
          </a:bodyPr>
          <a:lstStyle/>
          <a:p>
            <a:r>
              <a:rPr lang="en-US" sz="1600" dirty="0" smtClean="0"/>
              <a:t>Data Address A</a:t>
            </a:r>
          </a:p>
          <a:p>
            <a:r>
              <a:rPr lang="en-US" sz="1600" b="1" dirty="0" smtClean="0">
                <a:solidFill>
                  <a:srgbClr val="FF0000"/>
                </a:solidFill>
              </a:rPr>
              <a:t>??</a:t>
            </a:r>
            <a:endParaRPr lang="en-US" sz="1600" b="1" dirty="0">
              <a:solidFill>
                <a:srgbClr val="FF0000"/>
              </a:solidFill>
            </a:endParaRPr>
          </a:p>
        </p:txBody>
      </p:sp>
      <p:cxnSp>
        <p:nvCxnSpPr>
          <p:cNvPr id="54" name="Straight Arrow Connector 53"/>
          <p:cNvCxnSpPr/>
          <p:nvPr/>
        </p:nvCxnSpPr>
        <p:spPr bwMode="auto">
          <a:xfrm>
            <a:off x="3978888" y="2883238"/>
            <a:ext cx="1796883" cy="1754660"/>
          </a:xfrm>
          <a:prstGeom prst="straightConnector1">
            <a:avLst/>
          </a:prstGeom>
          <a:solidFill>
            <a:schemeClr val="accent1"/>
          </a:solidFill>
          <a:ln w="28575" cap="flat" cmpd="sng" algn="ctr">
            <a:solidFill>
              <a:srgbClr val="FF6600"/>
            </a:solidFill>
            <a:prstDash val="solid"/>
            <a:round/>
            <a:headEnd type="none" w="med" len="med"/>
            <a:tailEnd type="arrow"/>
          </a:ln>
          <a:effectLst>
            <a:outerShdw blurRad="50800" dist="38100" dir="2700000" algn="tl" rotWithShape="0">
              <a:prstClr val="black">
                <a:alpha val="40000"/>
              </a:prstClr>
            </a:outerShdw>
          </a:effectLst>
        </p:spPr>
      </p:cxnSp>
      <p:cxnSp>
        <p:nvCxnSpPr>
          <p:cNvPr id="56" name="Straight Arrow Connector 55"/>
          <p:cNvCxnSpPr/>
          <p:nvPr/>
        </p:nvCxnSpPr>
        <p:spPr bwMode="auto">
          <a:xfrm flipV="1">
            <a:off x="3978888" y="2290114"/>
            <a:ext cx="1796883" cy="1690812"/>
          </a:xfrm>
          <a:prstGeom prst="straightConnector1">
            <a:avLst/>
          </a:prstGeom>
          <a:solidFill>
            <a:schemeClr val="accent1"/>
          </a:solidFill>
          <a:ln w="28575" cap="flat" cmpd="sng" algn="ctr">
            <a:solidFill>
              <a:srgbClr val="339966"/>
            </a:solidFill>
            <a:prstDash val="solid"/>
            <a:round/>
            <a:headEnd type="none" w="med" len="med"/>
            <a:tailEnd type="arrow"/>
          </a:ln>
          <a:effectLst>
            <a:outerShdw blurRad="50800" dist="38100" dir="2700000" algn="tl" rotWithShape="0">
              <a:prstClr val="black">
                <a:alpha val="40000"/>
              </a:prstClr>
            </a:outerShdw>
          </a:effectLst>
        </p:spPr>
      </p:cxnSp>
      <p:sp>
        <p:nvSpPr>
          <p:cNvPr id="57" name="Rectangle 56"/>
          <p:cNvSpPr/>
          <p:nvPr/>
        </p:nvSpPr>
        <p:spPr bwMode="auto">
          <a:xfrm>
            <a:off x="6510984" y="4551401"/>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34" name="Flowchart: Punched Tape 33"/>
          <p:cNvSpPr/>
          <p:nvPr/>
        </p:nvSpPr>
        <p:spPr bwMode="auto">
          <a:xfrm>
            <a:off x="1455025" y="5062146"/>
            <a:ext cx="2598779" cy="1025272"/>
          </a:xfrm>
          <a:prstGeom prst="flowChartPunchedTape">
            <a:avLst/>
          </a:prstGeom>
          <a:solidFill>
            <a:srgbClr val="FF0000"/>
          </a:solidFill>
          <a:ln>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mj-lt"/>
              </a:rPr>
              <a:t>Data Not Present !!!</a:t>
            </a:r>
            <a:endParaRPr kumimoji="0" lang="en-US" sz="20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525921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1213" y="317500"/>
            <a:ext cx="9144000" cy="758825"/>
          </a:xfrm>
        </p:spPr>
        <p:txBody>
          <a:bodyPr/>
          <a:lstStyle/>
          <a:p>
            <a:pPr eaLnBrk="1" hangingPunct="1"/>
            <a:r>
              <a:rPr lang="en-US" dirty="0" smtClean="0"/>
              <a:t>Bloom Filter </a:t>
            </a:r>
            <a:r>
              <a:rPr lang="en-US" dirty="0"/>
              <a:t>S</a:t>
            </a:r>
            <a:r>
              <a:rPr lang="en-US" dirty="0" smtClean="0"/>
              <a:t>ignatures vs. </a:t>
            </a:r>
            <a:r>
              <a:rPr lang="en-US" dirty="0"/>
              <a:t>C</a:t>
            </a:r>
            <a:r>
              <a:rPr lang="en-US" dirty="0" smtClean="0"/>
              <a:t>ache </a:t>
            </a:r>
            <a:r>
              <a:rPr lang="en-US" dirty="0"/>
              <a:t>F</a:t>
            </a:r>
            <a:r>
              <a:rPr lang="en-US" dirty="0" smtClean="0"/>
              <a:t>ootprint</a:t>
            </a:r>
          </a:p>
        </p:txBody>
      </p:sp>
      <p:sp>
        <p:nvSpPr>
          <p:cNvPr id="18436" name="Text Box 3"/>
          <p:cNvSpPr txBox="1">
            <a:spLocks noChangeArrowheads="1"/>
          </p:cNvSpPr>
          <p:nvPr/>
        </p:nvSpPr>
        <p:spPr bwMode="auto">
          <a:xfrm>
            <a:off x="1455738" y="5622925"/>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2400" b="1" dirty="0">
                <a:solidFill>
                  <a:srgbClr val="FF0000"/>
                </a:solidFill>
              </a:rPr>
              <a:t>Strong </a:t>
            </a:r>
            <a:r>
              <a:rPr lang="en-US" sz="2400" b="1" dirty="0" smtClean="0">
                <a:solidFill>
                  <a:srgbClr val="FF0000"/>
                </a:solidFill>
              </a:rPr>
              <a:t>Correlation !!!</a:t>
            </a:r>
            <a:endParaRPr lang="en-US" sz="2400" b="1" dirty="0">
              <a:solidFill>
                <a:srgbClr val="FF0000"/>
              </a:solidFill>
            </a:endParaRPr>
          </a:p>
        </p:txBody>
      </p:sp>
      <p:graphicFrame>
        <p:nvGraphicFramePr>
          <p:cNvPr id="18437" name="Object 4"/>
          <p:cNvGraphicFramePr>
            <a:graphicFrameLocks noGrp="1" noChangeAspect="1"/>
          </p:cNvGraphicFramePr>
          <p:nvPr>
            <p:ph idx="1"/>
            <p:extLst>
              <p:ext uri="{D42A27DB-BD31-4B8C-83A1-F6EECF244321}">
                <p14:modId xmlns:p14="http://schemas.microsoft.com/office/powerpoint/2010/main" val="291357676"/>
              </p:ext>
            </p:extLst>
          </p:nvPr>
        </p:nvGraphicFramePr>
        <p:xfrm>
          <a:off x="277727" y="1396315"/>
          <a:ext cx="8547100" cy="3825746"/>
        </p:xfrm>
        <a:graphic>
          <a:graphicData uri="http://schemas.openxmlformats.org/presentationml/2006/ole">
            <mc:AlternateContent xmlns:mc="http://schemas.openxmlformats.org/markup-compatibility/2006">
              <mc:Choice xmlns:v="urn:schemas-microsoft-com:vml" Requires="v">
                <p:oleObj spid="_x0000_s18508" name="Chart" r:id="rId4" imgW="9540192" imgH="3802475" progId="Excel.Chart.8">
                  <p:embed/>
                </p:oleObj>
              </mc:Choice>
              <mc:Fallback>
                <p:oleObj name="Chart" r:id="rId4" imgW="9540192" imgH="380247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27" y="1396315"/>
                        <a:ext cx="8547100" cy="3825746"/>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7010400" y="6629400"/>
            <a:ext cx="1905000" cy="228600"/>
          </a:xfrm>
          <a:prstGeom prst="rect">
            <a:avLst/>
          </a:prstGeom>
        </p:spPr>
        <p:txBody>
          <a:bodyPr/>
          <a:lstStyle/>
          <a:p>
            <a:fld id="{AEF3EA4E-17B8-4393-AF09-C809C369C18A}" type="slidenum">
              <a:rPr lang="ko-KR" altLang="en-US"/>
              <a:pPr/>
              <a:t>13</a:t>
            </a:fld>
            <a:endParaRPr lang="en-US" altLang="ko-KR"/>
          </a:p>
        </p:txBody>
      </p:sp>
      <p:sp>
        <p:nvSpPr>
          <p:cNvPr id="179202" name="Rectangle 2"/>
          <p:cNvSpPr>
            <a:spLocks noGrp="1" noChangeArrowheads="1"/>
          </p:cNvSpPr>
          <p:nvPr>
            <p:ph type="title"/>
          </p:nvPr>
        </p:nvSpPr>
        <p:spPr/>
        <p:txBody>
          <a:bodyPr/>
          <a:lstStyle/>
          <a:p>
            <a:endParaRPr lang="ko-KR" altLang="en-US">
              <a:ea typeface="Gulim" pitchFamily="34" charset="-127"/>
            </a:endParaRPr>
          </a:p>
        </p:txBody>
      </p:sp>
      <p:sp>
        <p:nvSpPr>
          <p:cNvPr id="179203" name="Rectangle 3"/>
          <p:cNvSpPr>
            <a:spLocks noGrp="1" noChangeArrowheads="1"/>
          </p:cNvSpPr>
          <p:nvPr>
            <p:ph type="body" idx="1"/>
          </p:nvPr>
        </p:nvSpPr>
        <p:spPr/>
        <p:txBody>
          <a:bodyPr/>
          <a:lstStyle/>
          <a:p>
            <a:endParaRPr lang="ko-KR" altLang="en-US">
              <a:ea typeface="Gulim" pitchFamily="34" charset="-127"/>
            </a:endParaRPr>
          </a:p>
        </p:txBody>
      </p:sp>
      <p:sp>
        <p:nvSpPr>
          <p:cNvPr id="179204" name="Text Box 4"/>
          <p:cNvSpPr txBox="1">
            <a:spLocks noChangeArrowheads="1"/>
          </p:cNvSpPr>
          <p:nvPr/>
        </p:nvSpPr>
        <p:spPr bwMode="auto">
          <a:xfrm>
            <a:off x="0" y="0"/>
            <a:ext cx="9372600" cy="6856413"/>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spcBef>
                <a:spcPct val="50000"/>
              </a:spcBef>
            </a:pPr>
            <a:r>
              <a:rPr lang="en-US" altLang="ko-KR" sz="4400" b="1" dirty="0" smtClean="0">
                <a:solidFill>
                  <a:srgbClr val="FFC000"/>
                </a:solidFill>
                <a:latin typeface="Tahoma" pitchFamily="34" charset="0"/>
                <a:ea typeface="Gulim" pitchFamily="34" charset="-127"/>
              </a:rPr>
              <a:t>Architectural Support</a:t>
            </a:r>
          </a:p>
        </p:txBody>
      </p:sp>
    </p:spTree>
    <p:extLst>
      <p:ext uri="{BB962C8B-B14F-4D97-AF65-F5344CB8AC3E}">
        <p14:creationId xmlns:p14="http://schemas.microsoft.com/office/powerpoint/2010/main" val="3029840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322262" y="330200"/>
            <a:ext cx="8636387" cy="758825"/>
          </a:xfrm>
        </p:spPr>
        <p:txBody>
          <a:bodyPr/>
          <a:lstStyle/>
          <a:p>
            <a:pPr eaLnBrk="1" hangingPunct="1"/>
            <a:r>
              <a:rPr lang="en-US" sz="2800" dirty="0" smtClean="0"/>
              <a:t>Bloom Filter Signature Multi-Core Architecture</a:t>
            </a:r>
            <a:endParaRPr lang="en-GB" sz="2800" dirty="0" smtClean="0"/>
          </a:p>
        </p:txBody>
      </p:sp>
      <p:sp>
        <p:nvSpPr>
          <p:cNvPr id="8202" name="Rectangle 7"/>
          <p:cNvSpPr>
            <a:spLocks noChangeArrowheads="1"/>
          </p:cNvSpPr>
          <p:nvPr/>
        </p:nvSpPr>
        <p:spPr bwMode="auto">
          <a:xfrm>
            <a:off x="1215409" y="4431314"/>
            <a:ext cx="5374030" cy="1895346"/>
          </a:xfrm>
          <a:prstGeom prst="rect">
            <a:avLst/>
          </a:prstGeom>
          <a:blipFill>
            <a:blip r:embed="rId3"/>
            <a:stretch>
              <a:fillRect/>
            </a:stretch>
          </a:blip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sz="2400" b="1" dirty="0">
                <a:latin typeface="+mj-lt"/>
              </a:rPr>
              <a:t>L2 Cache</a:t>
            </a:r>
          </a:p>
        </p:txBody>
      </p:sp>
      <p:sp>
        <p:nvSpPr>
          <p:cNvPr id="2" name="Rectangle 1"/>
          <p:cNvSpPr/>
          <p:nvPr/>
        </p:nvSpPr>
        <p:spPr bwMode="auto">
          <a:xfrm>
            <a:off x="2276046" y="1169598"/>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A</a:t>
            </a:r>
          </a:p>
        </p:txBody>
      </p:sp>
      <p:sp>
        <p:nvSpPr>
          <p:cNvPr id="3" name="Rectangle 2"/>
          <p:cNvSpPr/>
          <p:nvPr/>
        </p:nvSpPr>
        <p:spPr bwMode="auto">
          <a:xfrm>
            <a:off x="2276047" y="2237771"/>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26" name="Rectangle 25"/>
          <p:cNvSpPr/>
          <p:nvPr/>
        </p:nvSpPr>
        <p:spPr bwMode="auto">
          <a:xfrm>
            <a:off x="5571696" y="1157477"/>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B</a:t>
            </a:r>
          </a:p>
        </p:txBody>
      </p:sp>
      <p:sp>
        <p:nvSpPr>
          <p:cNvPr id="27" name="Rectangle 26"/>
          <p:cNvSpPr/>
          <p:nvPr/>
        </p:nvSpPr>
        <p:spPr bwMode="auto">
          <a:xfrm>
            <a:off x="5571697" y="2225650"/>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4" name="Up-Down Arrow 3"/>
          <p:cNvSpPr/>
          <p:nvPr/>
        </p:nvSpPr>
        <p:spPr bwMode="auto">
          <a:xfrm>
            <a:off x="3175687" y="2566073"/>
            <a:ext cx="284205" cy="1248367"/>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524805" y="3814440"/>
            <a:ext cx="5936199" cy="106449"/>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Up-Down Arrow 30"/>
          <p:cNvSpPr/>
          <p:nvPr/>
        </p:nvSpPr>
        <p:spPr bwMode="auto">
          <a:xfrm>
            <a:off x="4139484" y="3920889"/>
            <a:ext cx="284205" cy="510425"/>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Up-Down Arrow 18"/>
          <p:cNvSpPr/>
          <p:nvPr/>
        </p:nvSpPr>
        <p:spPr bwMode="auto">
          <a:xfrm>
            <a:off x="5770605" y="2566073"/>
            <a:ext cx="284205" cy="1214182"/>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1782704" y="2553716"/>
            <a:ext cx="1212191" cy="1156885"/>
            <a:chOff x="1782704" y="2553716"/>
            <a:chExt cx="1212191" cy="1156885"/>
          </a:xfrm>
        </p:grpSpPr>
        <p:sp>
          <p:nvSpPr>
            <p:cNvPr id="7" name="Rectangle 6"/>
            <p:cNvSpPr/>
            <p:nvPr/>
          </p:nvSpPr>
          <p:spPr bwMode="auto">
            <a:xfrm>
              <a:off x="1803256"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902110"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000320"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2648439"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2099173" y="2828090"/>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2747678"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2845888"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797649" y="2553716"/>
              <a:ext cx="1167307" cy="338554"/>
            </a:xfrm>
            <a:prstGeom prst="rect">
              <a:avLst/>
            </a:prstGeom>
            <a:noFill/>
          </p:spPr>
          <p:txBody>
            <a:bodyPr wrap="none" rtlCol="0">
              <a:spAutoFit/>
            </a:bodyPr>
            <a:lstStyle/>
            <a:p>
              <a:r>
                <a:rPr lang="en-US" sz="1600" b="1" dirty="0" smtClean="0"/>
                <a:t>Last Filter</a:t>
              </a:r>
              <a:endParaRPr lang="en-US" sz="1600" b="1" dirty="0"/>
            </a:p>
          </p:txBody>
        </p:sp>
        <p:sp>
          <p:nvSpPr>
            <p:cNvPr id="30" name="Rectangle 29"/>
            <p:cNvSpPr/>
            <p:nvPr/>
          </p:nvSpPr>
          <p:spPr bwMode="auto">
            <a:xfrm>
              <a:off x="1810752"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909606"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2007816"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2655935"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2106669" y="3534957"/>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2755174"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2853384"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1782704" y="3260583"/>
              <a:ext cx="1212191" cy="338554"/>
            </a:xfrm>
            <a:prstGeom prst="rect">
              <a:avLst/>
            </a:prstGeom>
            <a:noFill/>
          </p:spPr>
          <p:txBody>
            <a:bodyPr wrap="none" rtlCol="0">
              <a:spAutoFit/>
            </a:bodyPr>
            <a:lstStyle/>
            <a:p>
              <a:r>
                <a:rPr lang="en-US" sz="1600" b="1" dirty="0" smtClean="0"/>
                <a:t>Core Filter</a:t>
              </a:r>
              <a:endParaRPr lang="en-US" sz="1600" b="1" dirty="0"/>
            </a:p>
          </p:txBody>
        </p:sp>
      </p:grpSp>
      <p:grpSp>
        <p:nvGrpSpPr>
          <p:cNvPr id="9" name="Group 8"/>
          <p:cNvGrpSpPr/>
          <p:nvPr/>
        </p:nvGrpSpPr>
        <p:grpSpPr>
          <a:xfrm>
            <a:off x="6482415" y="2545293"/>
            <a:ext cx="1212191" cy="1156885"/>
            <a:chOff x="3183161" y="2706116"/>
            <a:chExt cx="1212191" cy="1156885"/>
          </a:xfrm>
        </p:grpSpPr>
        <p:sp>
          <p:nvSpPr>
            <p:cNvPr id="40" name="Rectangle 39"/>
            <p:cNvSpPr/>
            <p:nvPr/>
          </p:nvSpPr>
          <p:spPr bwMode="auto">
            <a:xfrm>
              <a:off x="3203713"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3302567"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400777"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4048896"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499630" y="2980490"/>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4148135"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246345" y="29804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8" name="TextBox 47"/>
            <p:cNvSpPr txBox="1"/>
            <p:nvPr/>
          </p:nvSpPr>
          <p:spPr>
            <a:xfrm>
              <a:off x="3198106" y="2706116"/>
              <a:ext cx="1167307" cy="338554"/>
            </a:xfrm>
            <a:prstGeom prst="rect">
              <a:avLst/>
            </a:prstGeom>
            <a:noFill/>
          </p:spPr>
          <p:txBody>
            <a:bodyPr wrap="none" rtlCol="0">
              <a:spAutoFit/>
            </a:bodyPr>
            <a:lstStyle/>
            <a:p>
              <a:r>
                <a:rPr lang="en-US" sz="1600" b="1" dirty="0" smtClean="0"/>
                <a:t>Last Filter</a:t>
              </a:r>
              <a:endParaRPr lang="en-US" sz="1600" b="1" dirty="0"/>
            </a:p>
          </p:txBody>
        </p:sp>
        <p:sp>
          <p:nvSpPr>
            <p:cNvPr id="49" name="Rectangle 48"/>
            <p:cNvSpPr/>
            <p:nvPr/>
          </p:nvSpPr>
          <p:spPr bwMode="auto">
            <a:xfrm>
              <a:off x="3211209"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310063"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3408273"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056392"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3507126" y="3687357"/>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4155631"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4253841" y="36873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6" name="TextBox 55"/>
            <p:cNvSpPr txBox="1"/>
            <p:nvPr/>
          </p:nvSpPr>
          <p:spPr>
            <a:xfrm>
              <a:off x="3183161" y="3412983"/>
              <a:ext cx="1212191" cy="338554"/>
            </a:xfrm>
            <a:prstGeom prst="rect">
              <a:avLst/>
            </a:prstGeom>
            <a:noFill/>
          </p:spPr>
          <p:txBody>
            <a:bodyPr wrap="none" rtlCol="0">
              <a:spAutoFit/>
            </a:bodyPr>
            <a:lstStyle/>
            <a:p>
              <a:r>
                <a:rPr lang="en-US" sz="1600" b="1" dirty="0" smtClean="0"/>
                <a:t>Core Filter</a:t>
              </a:r>
              <a:endParaRPr lang="en-US" sz="1600" b="1" dirty="0"/>
            </a:p>
          </p:txBody>
        </p:sp>
      </p:grpSp>
      <p:grpSp>
        <p:nvGrpSpPr>
          <p:cNvPr id="63" name="Group 62"/>
          <p:cNvGrpSpPr/>
          <p:nvPr/>
        </p:nvGrpSpPr>
        <p:grpSpPr>
          <a:xfrm>
            <a:off x="6587249" y="4476471"/>
            <a:ext cx="2340705" cy="1942758"/>
            <a:chOff x="6587249" y="4476471"/>
            <a:chExt cx="2340705" cy="1942758"/>
          </a:xfrm>
        </p:grpSpPr>
        <p:sp>
          <p:nvSpPr>
            <p:cNvPr id="11" name="Rectangle 10"/>
            <p:cNvSpPr/>
            <p:nvPr/>
          </p:nvSpPr>
          <p:spPr bwMode="auto">
            <a:xfrm>
              <a:off x="7410963" y="4476471"/>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7410962" y="459386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7410962" y="471009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7408932" y="4827480"/>
              <a:ext cx="642509" cy="90629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7408934" y="5733771"/>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408933" y="585116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7408933" y="596739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6587249" y="6080675"/>
              <a:ext cx="2340705" cy="338554"/>
            </a:xfrm>
            <a:prstGeom prst="rect">
              <a:avLst/>
            </a:prstGeom>
            <a:noFill/>
          </p:spPr>
          <p:txBody>
            <a:bodyPr wrap="none" rtlCol="0">
              <a:spAutoFit/>
            </a:bodyPr>
            <a:lstStyle/>
            <a:p>
              <a:r>
                <a:rPr lang="en-US" sz="1600" b="1" dirty="0" smtClean="0"/>
                <a:t>Bloom Filter Counters</a:t>
              </a:r>
              <a:endParaRPr lang="en-US" sz="1600" b="1" dirty="0"/>
            </a:p>
          </p:txBody>
        </p:sp>
      </p:grpSp>
      <p:grpSp>
        <p:nvGrpSpPr>
          <p:cNvPr id="20" name="Group 19"/>
          <p:cNvGrpSpPr/>
          <p:nvPr/>
        </p:nvGrpSpPr>
        <p:grpSpPr>
          <a:xfrm>
            <a:off x="1985771" y="3730826"/>
            <a:ext cx="5936199" cy="734808"/>
            <a:chOff x="1985771" y="3730826"/>
            <a:chExt cx="5936199" cy="734808"/>
          </a:xfrm>
        </p:grpSpPr>
        <p:sp>
          <p:nvSpPr>
            <p:cNvPr id="64" name="Rectangle 63"/>
            <p:cNvSpPr/>
            <p:nvPr/>
          </p:nvSpPr>
          <p:spPr bwMode="auto">
            <a:xfrm>
              <a:off x="1985771" y="4098162"/>
              <a:ext cx="5936199" cy="53225"/>
            </a:xfrm>
            <a:prstGeom prst="rect">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Down Arrow 17"/>
            <p:cNvSpPr/>
            <p:nvPr/>
          </p:nvSpPr>
          <p:spPr bwMode="auto">
            <a:xfrm>
              <a:off x="2388799" y="3730826"/>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7" name="Down Arrow 66"/>
            <p:cNvSpPr/>
            <p:nvPr/>
          </p:nvSpPr>
          <p:spPr bwMode="auto">
            <a:xfrm>
              <a:off x="7198953" y="3730826"/>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Down Arrow 67"/>
            <p:cNvSpPr/>
            <p:nvPr/>
          </p:nvSpPr>
          <p:spPr bwMode="auto">
            <a:xfrm>
              <a:off x="7644453" y="4123013"/>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587269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322262" y="330200"/>
            <a:ext cx="8636387" cy="758825"/>
          </a:xfrm>
        </p:spPr>
        <p:txBody>
          <a:bodyPr/>
          <a:lstStyle/>
          <a:p>
            <a:pPr eaLnBrk="1" hangingPunct="1"/>
            <a:r>
              <a:rPr lang="en-US" sz="2800" dirty="0" smtClean="0"/>
              <a:t>Bloom Filter Signature Multi-Core Architecture</a:t>
            </a:r>
            <a:endParaRPr lang="en-GB" sz="2800" dirty="0" smtClean="0"/>
          </a:p>
        </p:txBody>
      </p:sp>
      <p:sp>
        <p:nvSpPr>
          <p:cNvPr id="8202" name="Rectangle 7"/>
          <p:cNvSpPr>
            <a:spLocks noChangeArrowheads="1"/>
          </p:cNvSpPr>
          <p:nvPr/>
        </p:nvSpPr>
        <p:spPr bwMode="auto">
          <a:xfrm>
            <a:off x="1215409" y="4431314"/>
            <a:ext cx="5374030" cy="1895346"/>
          </a:xfrm>
          <a:prstGeom prst="rect">
            <a:avLst/>
          </a:prstGeom>
          <a:blipFill>
            <a:blip r:embed="rId3"/>
            <a:stretch>
              <a:fillRect/>
            </a:stretch>
          </a:blip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sz="2400" b="1" dirty="0">
                <a:latin typeface="+mj-lt"/>
              </a:rPr>
              <a:t>L2 Cache</a:t>
            </a:r>
          </a:p>
        </p:txBody>
      </p:sp>
      <p:sp>
        <p:nvSpPr>
          <p:cNvPr id="2" name="Rectangle 1"/>
          <p:cNvSpPr/>
          <p:nvPr/>
        </p:nvSpPr>
        <p:spPr bwMode="auto">
          <a:xfrm>
            <a:off x="2276046" y="1169598"/>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A</a:t>
            </a:r>
          </a:p>
        </p:txBody>
      </p:sp>
      <p:sp>
        <p:nvSpPr>
          <p:cNvPr id="3" name="Rectangle 2"/>
          <p:cNvSpPr/>
          <p:nvPr/>
        </p:nvSpPr>
        <p:spPr bwMode="auto">
          <a:xfrm>
            <a:off x="2276047" y="2237771"/>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26" name="Rectangle 25"/>
          <p:cNvSpPr/>
          <p:nvPr/>
        </p:nvSpPr>
        <p:spPr bwMode="auto">
          <a:xfrm>
            <a:off x="5571696" y="1157477"/>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B</a:t>
            </a:r>
          </a:p>
        </p:txBody>
      </p:sp>
      <p:sp>
        <p:nvSpPr>
          <p:cNvPr id="27" name="Rectangle 26"/>
          <p:cNvSpPr/>
          <p:nvPr/>
        </p:nvSpPr>
        <p:spPr bwMode="auto">
          <a:xfrm>
            <a:off x="5571697" y="2225650"/>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4" name="Up-Down Arrow 3"/>
          <p:cNvSpPr/>
          <p:nvPr/>
        </p:nvSpPr>
        <p:spPr bwMode="auto">
          <a:xfrm>
            <a:off x="3175687" y="2566073"/>
            <a:ext cx="284205" cy="1248367"/>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524805" y="3814440"/>
            <a:ext cx="5936199" cy="106449"/>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Up-Down Arrow 30"/>
          <p:cNvSpPr/>
          <p:nvPr/>
        </p:nvSpPr>
        <p:spPr bwMode="auto">
          <a:xfrm>
            <a:off x="4139484" y="3920889"/>
            <a:ext cx="284205" cy="510425"/>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05755" y="1861620"/>
            <a:ext cx="1375633" cy="238468"/>
          </a:xfrm>
          <a:prstGeom prst="rect">
            <a:avLst/>
          </a:prstGeom>
          <a:solidFill>
            <a:srgbClr val="FF66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P1</a:t>
            </a:r>
          </a:p>
        </p:txBody>
      </p:sp>
      <p:sp>
        <p:nvSpPr>
          <p:cNvPr id="34" name="Rectangle 33"/>
          <p:cNvSpPr/>
          <p:nvPr/>
        </p:nvSpPr>
        <p:spPr bwMode="auto">
          <a:xfrm>
            <a:off x="7389340" y="1915529"/>
            <a:ext cx="1375633" cy="238468"/>
          </a:xfrm>
          <a:prstGeom prst="rect">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P2</a:t>
            </a:r>
          </a:p>
        </p:txBody>
      </p:sp>
      <p:sp>
        <p:nvSpPr>
          <p:cNvPr id="19" name="Up-Down Arrow 18"/>
          <p:cNvSpPr/>
          <p:nvPr/>
        </p:nvSpPr>
        <p:spPr bwMode="auto">
          <a:xfrm>
            <a:off x="5770605" y="2566073"/>
            <a:ext cx="284205" cy="1214182"/>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803256"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902110"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2000320"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2648439"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2099173" y="2828090"/>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2747678"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2845888" y="2828090"/>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797649" y="2553716"/>
            <a:ext cx="1167307" cy="338554"/>
          </a:xfrm>
          <a:prstGeom prst="rect">
            <a:avLst/>
          </a:prstGeom>
          <a:noFill/>
        </p:spPr>
        <p:txBody>
          <a:bodyPr wrap="none" rtlCol="0">
            <a:spAutoFit/>
          </a:bodyPr>
          <a:lstStyle/>
          <a:p>
            <a:r>
              <a:rPr lang="en-US" sz="1600" b="1" dirty="0" smtClean="0"/>
              <a:t>Last Filter</a:t>
            </a:r>
            <a:endParaRPr lang="en-US" sz="1600" b="1" dirty="0"/>
          </a:p>
        </p:txBody>
      </p:sp>
      <p:sp>
        <p:nvSpPr>
          <p:cNvPr id="30" name="Rectangle 29"/>
          <p:cNvSpPr/>
          <p:nvPr/>
        </p:nvSpPr>
        <p:spPr bwMode="auto">
          <a:xfrm>
            <a:off x="1810752"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909606"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2007816"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2655935"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2106669" y="3534957"/>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2755174"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2853384" y="353495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1782704" y="3260583"/>
            <a:ext cx="1212191" cy="338554"/>
          </a:xfrm>
          <a:prstGeom prst="rect">
            <a:avLst/>
          </a:prstGeom>
          <a:noFill/>
        </p:spPr>
        <p:txBody>
          <a:bodyPr wrap="none" rtlCol="0">
            <a:spAutoFit/>
          </a:bodyPr>
          <a:lstStyle/>
          <a:p>
            <a:r>
              <a:rPr lang="en-US" sz="1600" b="1" dirty="0" smtClean="0"/>
              <a:t>Core Filter</a:t>
            </a:r>
            <a:endParaRPr lang="en-US" sz="1600" b="1" dirty="0"/>
          </a:p>
        </p:txBody>
      </p:sp>
      <p:sp>
        <p:nvSpPr>
          <p:cNvPr id="40" name="Rectangle 39"/>
          <p:cNvSpPr/>
          <p:nvPr/>
        </p:nvSpPr>
        <p:spPr bwMode="auto">
          <a:xfrm>
            <a:off x="6502967"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6601821"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6700031"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7348150"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6798884" y="2819667"/>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7447389"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7545599" y="2819667"/>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8" name="TextBox 47"/>
          <p:cNvSpPr txBox="1"/>
          <p:nvPr/>
        </p:nvSpPr>
        <p:spPr>
          <a:xfrm>
            <a:off x="6497360" y="2545293"/>
            <a:ext cx="1167307" cy="338554"/>
          </a:xfrm>
          <a:prstGeom prst="rect">
            <a:avLst/>
          </a:prstGeom>
          <a:noFill/>
        </p:spPr>
        <p:txBody>
          <a:bodyPr wrap="none" rtlCol="0">
            <a:spAutoFit/>
          </a:bodyPr>
          <a:lstStyle/>
          <a:p>
            <a:r>
              <a:rPr lang="en-US" sz="1600" b="1" dirty="0" smtClean="0"/>
              <a:t>Last Filter</a:t>
            </a:r>
            <a:endParaRPr lang="en-US" sz="1600" b="1" dirty="0"/>
          </a:p>
        </p:txBody>
      </p:sp>
      <p:sp>
        <p:nvSpPr>
          <p:cNvPr id="49" name="Rectangle 48"/>
          <p:cNvSpPr/>
          <p:nvPr/>
        </p:nvSpPr>
        <p:spPr bwMode="auto">
          <a:xfrm>
            <a:off x="6510463"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6609317"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6707527"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7355646"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6806380" y="3526534"/>
            <a:ext cx="549265"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7454885"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7553095" y="3526534"/>
            <a:ext cx="98854" cy="1756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56" name="TextBox 55"/>
          <p:cNvSpPr txBox="1"/>
          <p:nvPr/>
        </p:nvSpPr>
        <p:spPr>
          <a:xfrm>
            <a:off x="6482415" y="3252160"/>
            <a:ext cx="1212191" cy="338554"/>
          </a:xfrm>
          <a:prstGeom prst="rect">
            <a:avLst/>
          </a:prstGeom>
          <a:noFill/>
        </p:spPr>
        <p:txBody>
          <a:bodyPr wrap="none" rtlCol="0">
            <a:spAutoFit/>
          </a:bodyPr>
          <a:lstStyle/>
          <a:p>
            <a:r>
              <a:rPr lang="en-US" sz="1600" b="1" dirty="0" smtClean="0"/>
              <a:t>Core Filter</a:t>
            </a:r>
            <a:endParaRPr lang="en-US" sz="1600" b="1" dirty="0"/>
          </a:p>
        </p:txBody>
      </p:sp>
      <p:sp>
        <p:nvSpPr>
          <p:cNvPr id="11" name="Rectangle 10"/>
          <p:cNvSpPr/>
          <p:nvPr/>
        </p:nvSpPr>
        <p:spPr bwMode="auto">
          <a:xfrm>
            <a:off x="7410963" y="4476471"/>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7410962" y="459386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7410962" y="471009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7408932" y="4827480"/>
            <a:ext cx="642509" cy="90629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7408934" y="5733771"/>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7408933" y="585116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7408933" y="5967390"/>
            <a:ext cx="642509" cy="1173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6587249" y="6080675"/>
            <a:ext cx="2340705" cy="338554"/>
          </a:xfrm>
          <a:prstGeom prst="rect">
            <a:avLst/>
          </a:prstGeom>
          <a:noFill/>
        </p:spPr>
        <p:txBody>
          <a:bodyPr wrap="none" rtlCol="0">
            <a:spAutoFit/>
          </a:bodyPr>
          <a:lstStyle/>
          <a:p>
            <a:r>
              <a:rPr lang="en-US" sz="1600" b="1" dirty="0" smtClean="0"/>
              <a:t>Bloom Filter Counters</a:t>
            </a:r>
            <a:endParaRPr lang="en-US" sz="1600" b="1" dirty="0"/>
          </a:p>
        </p:txBody>
      </p:sp>
      <p:grpSp>
        <p:nvGrpSpPr>
          <p:cNvPr id="20" name="Group 19"/>
          <p:cNvGrpSpPr/>
          <p:nvPr/>
        </p:nvGrpSpPr>
        <p:grpSpPr>
          <a:xfrm>
            <a:off x="1985771" y="3730826"/>
            <a:ext cx="5936199" cy="734808"/>
            <a:chOff x="1985771" y="3730826"/>
            <a:chExt cx="5936199" cy="734808"/>
          </a:xfrm>
        </p:grpSpPr>
        <p:sp>
          <p:nvSpPr>
            <p:cNvPr id="64" name="Rectangle 63"/>
            <p:cNvSpPr/>
            <p:nvPr/>
          </p:nvSpPr>
          <p:spPr bwMode="auto">
            <a:xfrm>
              <a:off x="1985771" y="4098162"/>
              <a:ext cx="5936199" cy="53225"/>
            </a:xfrm>
            <a:prstGeom prst="rect">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Down Arrow 17"/>
            <p:cNvSpPr/>
            <p:nvPr/>
          </p:nvSpPr>
          <p:spPr bwMode="auto">
            <a:xfrm>
              <a:off x="2388799" y="3730826"/>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7" name="Down Arrow 66"/>
            <p:cNvSpPr/>
            <p:nvPr/>
          </p:nvSpPr>
          <p:spPr bwMode="auto">
            <a:xfrm>
              <a:off x="7198953" y="3730826"/>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Down Arrow 67"/>
            <p:cNvSpPr/>
            <p:nvPr/>
          </p:nvSpPr>
          <p:spPr bwMode="auto">
            <a:xfrm>
              <a:off x="7644453" y="4123013"/>
              <a:ext cx="156693" cy="342621"/>
            </a:xfrm>
            <a:prstGeom prst="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13" name="Up Arrow 12"/>
          <p:cNvSpPr/>
          <p:nvPr/>
        </p:nvSpPr>
        <p:spPr bwMode="auto">
          <a:xfrm>
            <a:off x="2248929" y="3005563"/>
            <a:ext cx="296563" cy="344671"/>
          </a:xfrm>
          <a:prstGeom prst="upArrow">
            <a:avLst/>
          </a:prstGeom>
          <a:solidFill>
            <a:srgbClr val="FF66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422016" y="1258360"/>
            <a:ext cx="1375633" cy="238468"/>
          </a:xfrm>
          <a:prstGeom prst="rect">
            <a:avLst/>
          </a:prstGeom>
          <a:solidFill>
            <a:schemeClr val="accent2">
              <a:lumMod val="40000"/>
              <a:lumOff val="6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P3</a:t>
            </a:r>
          </a:p>
        </p:txBody>
      </p:sp>
    </p:spTree>
    <p:extLst>
      <p:ext uri="{BB962C8B-B14F-4D97-AF65-F5344CB8AC3E}">
        <p14:creationId xmlns:p14="http://schemas.microsoft.com/office/powerpoint/2010/main" val="2312755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11111E-6 L 0.20417 0.00162 " pathEditMode="relative" rAng="0" ptsTypes="AA">
                                      <p:cBhvr>
                                        <p:cTn id="6" dur="500" fill="hold"/>
                                        <p:tgtEl>
                                          <p:spTgt spid="6"/>
                                        </p:tgtEl>
                                        <p:attrNameLst>
                                          <p:attrName>ppt_x</p:attrName>
                                          <p:attrName>ppt_y</p:attrName>
                                        </p:attrNameLst>
                                      </p:cBhvr>
                                      <p:rCtr x="10208" y="69"/>
                                    </p:animMotion>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32"/>
                                        </p:tgtEl>
                                        <p:attrNameLst>
                                          <p:attrName>fillcolor</p:attrName>
                                        </p:attrNameLst>
                                      </p:cBhvr>
                                      <p:to>
                                        <a:srgbClr val="FF6600"/>
                                      </p:to>
                                    </p:animClr>
                                    <p:set>
                                      <p:cBhvr>
                                        <p:cTn id="11" dur="500" fill="hold"/>
                                        <p:tgtEl>
                                          <p:spTgt spid="32"/>
                                        </p:tgtEl>
                                        <p:attrNameLst>
                                          <p:attrName>fill.type</p:attrName>
                                        </p:attrNameLst>
                                      </p:cBhvr>
                                      <p:to>
                                        <p:strVal val="solid"/>
                                      </p:to>
                                    </p:set>
                                    <p:set>
                                      <p:cBhvr>
                                        <p:cTn id="12" dur="500" fill="hold"/>
                                        <p:tgtEl>
                                          <p:spTgt spid="32"/>
                                        </p:tgtEl>
                                        <p:attrNameLst>
                                          <p:attrName>fill.on</p:attrName>
                                        </p:attrNameLst>
                                      </p:cBhvr>
                                      <p:to>
                                        <p:strVal val="true"/>
                                      </p:to>
                                    </p:set>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500" fill="hold"/>
                                        <p:tgtEl>
                                          <p:spTgt spid="57"/>
                                        </p:tgtEl>
                                        <p:attrNameLst>
                                          <p:attrName>fillcolor</p:attrName>
                                        </p:attrNameLst>
                                      </p:cBhvr>
                                      <p:to>
                                        <a:srgbClr val="00B0F0"/>
                                      </p:to>
                                    </p:animClr>
                                    <p:set>
                                      <p:cBhvr>
                                        <p:cTn id="16" dur="500" fill="hold"/>
                                        <p:tgtEl>
                                          <p:spTgt spid="57"/>
                                        </p:tgtEl>
                                        <p:attrNameLst>
                                          <p:attrName>fill.type</p:attrName>
                                        </p:attrNameLst>
                                      </p:cBhvr>
                                      <p:to>
                                        <p:strVal val="solid"/>
                                      </p:to>
                                    </p:set>
                                    <p:set>
                                      <p:cBhvr>
                                        <p:cTn id="17" dur="500" fill="hold"/>
                                        <p:tgtEl>
                                          <p:spTgt spid="57"/>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8"/>
                                        </p:tgtEl>
                                        <p:attrNameLst>
                                          <p:attrName>fillcolor</p:attrName>
                                        </p:attrNameLst>
                                      </p:cBhvr>
                                      <p:to>
                                        <a:srgbClr val="FF6600"/>
                                      </p:to>
                                    </p:animClr>
                                    <p:set>
                                      <p:cBhvr>
                                        <p:cTn id="22" dur="500" fill="hold"/>
                                        <p:tgtEl>
                                          <p:spTgt spid="38"/>
                                        </p:tgtEl>
                                        <p:attrNameLst>
                                          <p:attrName>fill.type</p:attrName>
                                        </p:attrNameLst>
                                      </p:cBhvr>
                                      <p:to>
                                        <p:strVal val="solid"/>
                                      </p:to>
                                    </p:set>
                                    <p:set>
                                      <p:cBhvr>
                                        <p:cTn id="23" dur="500" fill="hold"/>
                                        <p:tgtEl>
                                          <p:spTgt spid="38"/>
                                        </p:tgtEl>
                                        <p:attrNameLst>
                                          <p:attrName>fill.on</p:attrName>
                                        </p:attrNameLst>
                                      </p:cBhvr>
                                      <p:to>
                                        <p:strVal val="true"/>
                                      </p:to>
                                    </p:set>
                                  </p:childTnLst>
                                </p:cTn>
                              </p:par>
                            </p:childTnLst>
                          </p:cTn>
                        </p:par>
                        <p:par>
                          <p:cTn id="24" fill="hold">
                            <p:stCondLst>
                              <p:cond delay="500"/>
                            </p:stCondLst>
                            <p:childTnLst>
                              <p:par>
                                <p:cTn id="25" presetID="1" presetClass="emph" presetSubtype="2" fill="hold" nodeType="afterEffect">
                                  <p:stCondLst>
                                    <p:cond delay="0"/>
                                  </p:stCondLst>
                                  <p:childTnLst>
                                    <p:animClr clrSpc="rgb" dir="cw">
                                      <p:cBhvr>
                                        <p:cTn id="26" dur="500" fill="hold"/>
                                        <p:tgtEl>
                                          <p:spTgt spid="62"/>
                                        </p:tgtEl>
                                        <p:attrNameLst>
                                          <p:attrName>fillcolor</p:attrName>
                                        </p:attrNameLst>
                                      </p:cBhvr>
                                      <p:to>
                                        <a:srgbClr val="00B0F0"/>
                                      </p:to>
                                    </p:animClr>
                                    <p:set>
                                      <p:cBhvr>
                                        <p:cTn id="27" dur="500" fill="hold"/>
                                        <p:tgtEl>
                                          <p:spTgt spid="62"/>
                                        </p:tgtEl>
                                        <p:attrNameLst>
                                          <p:attrName>fill.type</p:attrName>
                                        </p:attrNameLst>
                                      </p:cBhvr>
                                      <p:to>
                                        <p:strVal val="solid"/>
                                      </p:to>
                                    </p:set>
                                    <p:set>
                                      <p:cBhvr>
                                        <p:cTn id="28" dur="500" fill="hold"/>
                                        <p:tgtEl>
                                          <p:spTgt spid="62"/>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1.38889E-6 7.40741E-7 L -0.19722 -0.00208 " pathEditMode="relative" rAng="0" ptsTypes="AA">
                                      <p:cBhvr>
                                        <p:cTn id="32" dur="500" fill="hold"/>
                                        <p:tgtEl>
                                          <p:spTgt spid="34"/>
                                        </p:tgtEl>
                                        <p:attrNameLst>
                                          <p:attrName>ppt_x</p:attrName>
                                          <p:attrName>ppt_y</p:attrName>
                                        </p:attrNameLst>
                                      </p:cBhvr>
                                      <p:rCtr x="-9861" y="-116"/>
                                    </p:animMotion>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9"/>
                                        </p:tgtEl>
                                        <p:attrNameLst>
                                          <p:attrName>fillcolor</p:attrName>
                                        </p:attrNameLst>
                                      </p:cBhvr>
                                      <p:to>
                                        <a:srgbClr val="00B050"/>
                                      </p:to>
                                    </p:animClr>
                                    <p:set>
                                      <p:cBhvr>
                                        <p:cTn id="37" dur="500" fill="hold"/>
                                        <p:tgtEl>
                                          <p:spTgt spid="49"/>
                                        </p:tgtEl>
                                        <p:attrNameLst>
                                          <p:attrName>fill.type</p:attrName>
                                        </p:attrNameLst>
                                      </p:cBhvr>
                                      <p:to>
                                        <p:strVal val="solid"/>
                                      </p:to>
                                    </p:set>
                                    <p:set>
                                      <p:cBhvr>
                                        <p:cTn id="38" dur="500" fill="hold"/>
                                        <p:tgtEl>
                                          <p:spTgt spid="49"/>
                                        </p:tgtEl>
                                        <p:attrNameLst>
                                          <p:attrName>fill.on</p:attrName>
                                        </p:attrNameLst>
                                      </p:cBhvr>
                                      <p:to>
                                        <p:strVal val="true"/>
                                      </p:to>
                                    </p:set>
                                  </p:childTnLst>
                                </p:cTn>
                              </p:par>
                            </p:childTnLst>
                          </p:cTn>
                        </p:par>
                        <p:par>
                          <p:cTn id="39" fill="hold">
                            <p:stCondLst>
                              <p:cond delay="500"/>
                            </p:stCondLst>
                            <p:childTnLst>
                              <p:par>
                                <p:cTn id="40" presetID="1" presetClass="emph" presetSubtype="2" fill="hold" nodeType="afterEffect">
                                  <p:stCondLst>
                                    <p:cond delay="0"/>
                                  </p:stCondLst>
                                  <p:childTnLst>
                                    <p:animClr clrSpc="rgb" dir="cw">
                                      <p:cBhvr>
                                        <p:cTn id="41" dur="500" fill="hold"/>
                                        <p:tgtEl>
                                          <p:spTgt spid="11"/>
                                        </p:tgtEl>
                                        <p:attrNameLst>
                                          <p:attrName>fillcolor</p:attrName>
                                        </p:attrNameLst>
                                      </p:cBhvr>
                                      <p:to>
                                        <a:srgbClr val="00B0F0"/>
                                      </p:to>
                                    </p:animClr>
                                    <p:set>
                                      <p:cBhvr>
                                        <p:cTn id="42" dur="500" fill="hold"/>
                                        <p:tgtEl>
                                          <p:spTgt spid="11"/>
                                        </p:tgtEl>
                                        <p:attrNameLst>
                                          <p:attrName>fill.type</p:attrName>
                                        </p:attrNameLst>
                                      </p:cBhvr>
                                      <p:to>
                                        <p:strVal val="solid"/>
                                      </p:to>
                                    </p:set>
                                    <p:set>
                                      <p:cBhvr>
                                        <p:cTn id="43" dur="500" fill="hold"/>
                                        <p:tgtEl>
                                          <p:spTgt spid="11"/>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5"/>
                                        </p:tgtEl>
                                        <p:attrNameLst>
                                          <p:attrName>fillcolor</p:attrName>
                                        </p:attrNameLst>
                                      </p:cBhvr>
                                      <p:to>
                                        <a:srgbClr val="00B050"/>
                                      </p:to>
                                    </p:animClr>
                                    <p:set>
                                      <p:cBhvr>
                                        <p:cTn id="48" dur="500" fill="hold"/>
                                        <p:tgtEl>
                                          <p:spTgt spid="55"/>
                                        </p:tgtEl>
                                        <p:attrNameLst>
                                          <p:attrName>fill.type</p:attrName>
                                        </p:attrNameLst>
                                      </p:cBhvr>
                                      <p:to>
                                        <p:strVal val="solid"/>
                                      </p:to>
                                    </p:set>
                                    <p:set>
                                      <p:cBhvr>
                                        <p:cTn id="49" dur="500" fill="hold"/>
                                        <p:tgtEl>
                                          <p:spTgt spid="55"/>
                                        </p:tgtEl>
                                        <p:attrNameLst>
                                          <p:attrName>fill.on</p:attrName>
                                        </p:attrNameLst>
                                      </p:cBhvr>
                                      <p:to>
                                        <p:strVal val="true"/>
                                      </p:to>
                                    </p:se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62"/>
                                        </p:tgtEl>
                                        <p:attrNameLst>
                                          <p:attrName>fillcolor</p:attrName>
                                        </p:attrNameLst>
                                      </p:cBhvr>
                                      <p:to>
                                        <a:srgbClr val="0070C0"/>
                                      </p:to>
                                    </p:animClr>
                                    <p:set>
                                      <p:cBhvr>
                                        <p:cTn id="53" dur="500" fill="hold"/>
                                        <p:tgtEl>
                                          <p:spTgt spid="62"/>
                                        </p:tgtEl>
                                        <p:attrNameLst>
                                          <p:attrName>fill.type</p:attrName>
                                        </p:attrNameLst>
                                      </p:cBhvr>
                                      <p:to>
                                        <p:strVal val="solid"/>
                                      </p:to>
                                    </p:set>
                                    <p:set>
                                      <p:cBhvr>
                                        <p:cTn id="54" dur="500" fill="hold"/>
                                        <p:tgtEl>
                                          <p:spTgt spid="62"/>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1" nodeType="clickEffect">
                                  <p:stCondLst>
                                    <p:cond delay="0"/>
                                  </p:stCondLst>
                                  <p:childTnLst>
                                    <p:animMotion origin="layout" path="M 0.20416 0.00162 L 0.00139 0.00162 " pathEditMode="relative" rAng="0" ptsTypes="AA">
                                      <p:cBhvr>
                                        <p:cTn id="58" dur="500" fill="hold"/>
                                        <p:tgtEl>
                                          <p:spTgt spid="6"/>
                                        </p:tgtEl>
                                        <p:attrNameLst>
                                          <p:attrName>ppt_x</p:attrName>
                                          <p:attrName>ppt_y</p:attrName>
                                        </p:attrNameLst>
                                      </p:cBhvr>
                                      <p:rCtr x="-10139" y="0"/>
                                    </p:animMotion>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1" presetClass="emph" presetSubtype="2" fill="hold" nodeType="afterEffect">
                                  <p:stCondLst>
                                    <p:cond delay="0"/>
                                  </p:stCondLst>
                                  <p:childTnLst>
                                    <p:animClr clrSpc="rgb" dir="cw">
                                      <p:cBhvr>
                                        <p:cTn id="68" dur="500" fill="hold"/>
                                        <p:tgtEl>
                                          <p:spTgt spid="21"/>
                                        </p:tgtEl>
                                        <p:attrNameLst>
                                          <p:attrName>fillcolor</p:attrName>
                                        </p:attrNameLst>
                                      </p:cBhvr>
                                      <p:to>
                                        <a:srgbClr val="FF6600"/>
                                      </p:to>
                                    </p:animClr>
                                    <p:set>
                                      <p:cBhvr>
                                        <p:cTn id="69" dur="500" fill="hold"/>
                                        <p:tgtEl>
                                          <p:spTgt spid="21"/>
                                        </p:tgtEl>
                                        <p:attrNameLst>
                                          <p:attrName>fill.type</p:attrName>
                                        </p:attrNameLst>
                                      </p:cBhvr>
                                      <p:to>
                                        <p:strVal val="solid"/>
                                      </p:to>
                                    </p:set>
                                    <p:set>
                                      <p:cBhvr>
                                        <p:cTn id="70" dur="500" fill="hold"/>
                                        <p:tgtEl>
                                          <p:spTgt spid="21"/>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28"/>
                                        </p:tgtEl>
                                        <p:attrNameLst>
                                          <p:attrName>fillcolor</p:attrName>
                                        </p:attrNameLst>
                                      </p:cBhvr>
                                      <p:to>
                                        <a:srgbClr val="FF6600"/>
                                      </p:to>
                                    </p:animClr>
                                    <p:set>
                                      <p:cBhvr>
                                        <p:cTn id="73" dur="500" fill="hold"/>
                                        <p:tgtEl>
                                          <p:spTgt spid="28"/>
                                        </p:tgtEl>
                                        <p:attrNameLst>
                                          <p:attrName>fill.type</p:attrName>
                                        </p:attrNameLst>
                                      </p:cBhvr>
                                      <p:to>
                                        <p:strVal val="solid"/>
                                      </p:to>
                                    </p:set>
                                    <p:set>
                                      <p:cBhvr>
                                        <p:cTn id="74" dur="500" fill="hold"/>
                                        <p:tgtEl>
                                          <p:spTgt spid="28"/>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0" nodeType="clickEffect">
                                  <p:stCondLst>
                                    <p:cond delay="0"/>
                                  </p:stCondLst>
                                  <p:childTnLst>
                                    <p:animMotion origin="layout" path="M -4.16667E-6 4.07407E-6 L 0.20243 -0.00047 " pathEditMode="relative" rAng="0" ptsTypes="AA">
                                      <p:cBhvr>
                                        <p:cTn id="82" dur="500" fill="hold"/>
                                        <p:tgtEl>
                                          <p:spTgt spid="66"/>
                                        </p:tgtEl>
                                        <p:attrNameLst>
                                          <p:attrName>ppt_x</p:attrName>
                                          <p:attrName>ppt_y</p:attrName>
                                        </p:attrNameLst>
                                      </p:cBhvr>
                                      <p:rCtr x="10122" y="-23"/>
                                    </p:animMotion>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500" fill="hold"/>
                                        <p:tgtEl>
                                          <p:spTgt spid="30"/>
                                        </p:tgtEl>
                                        <p:attrNameLst>
                                          <p:attrName>fillcolor</p:attrName>
                                        </p:attrNameLst>
                                      </p:cBhvr>
                                      <p:to>
                                        <a:srgbClr val="7030A0"/>
                                      </p:to>
                                    </p:animClr>
                                    <p:set>
                                      <p:cBhvr>
                                        <p:cTn id="87" dur="500" fill="hold"/>
                                        <p:tgtEl>
                                          <p:spTgt spid="30"/>
                                        </p:tgtEl>
                                        <p:attrNameLst>
                                          <p:attrName>fill.type</p:attrName>
                                        </p:attrNameLst>
                                      </p:cBhvr>
                                      <p:to>
                                        <p:strVal val="solid"/>
                                      </p:to>
                                    </p:set>
                                    <p:set>
                                      <p:cBhvr>
                                        <p:cTn id="88" dur="500" fill="hold"/>
                                        <p:tgtEl>
                                          <p:spTgt spid="30"/>
                                        </p:tgtEl>
                                        <p:attrNameLst>
                                          <p:attrName>fill.on</p:attrName>
                                        </p:attrNameLst>
                                      </p:cBhvr>
                                      <p:to>
                                        <p:strVal val="true"/>
                                      </p:to>
                                    </p:set>
                                  </p:childTnLst>
                                </p:cTn>
                              </p:par>
                            </p:childTnLst>
                          </p:cTn>
                        </p:par>
                        <p:par>
                          <p:cTn id="89" fill="hold">
                            <p:stCondLst>
                              <p:cond delay="500"/>
                            </p:stCondLst>
                            <p:childTnLst>
                              <p:par>
                                <p:cTn id="90" presetID="1" presetClass="emph" presetSubtype="2" fill="hold" nodeType="afterEffect">
                                  <p:stCondLst>
                                    <p:cond delay="0"/>
                                  </p:stCondLst>
                                  <p:childTnLst>
                                    <p:animClr clrSpc="rgb" dir="cw">
                                      <p:cBhvr>
                                        <p:cTn id="91" dur="500" fill="hold"/>
                                        <p:tgtEl>
                                          <p:spTgt spid="11"/>
                                        </p:tgtEl>
                                        <p:attrNameLst>
                                          <p:attrName>fillcolor</p:attrName>
                                        </p:attrNameLst>
                                      </p:cBhvr>
                                      <p:to>
                                        <a:srgbClr val="0070C0"/>
                                      </p:to>
                                    </p:animClr>
                                    <p:set>
                                      <p:cBhvr>
                                        <p:cTn id="92" dur="500" fill="hold"/>
                                        <p:tgtEl>
                                          <p:spTgt spid="11"/>
                                        </p:tgtEl>
                                        <p:attrNameLst>
                                          <p:attrName>fill.type</p:attrName>
                                        </p:attrNameLst>
                                      </p:cBhvr>
                                      <p:to>
                                        <p:strVal val="solid"/>
                                      </p:to>
                                    </p:set>
                                    <p:set>
                                      <p:cBhvr>
                                        <p:cTn id="93" dur="5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4" grpId="0" animBg="1"/>
      <p:bldP spid="13" grpId="1" animBg="1"/>
      <p:bldP spid="66" grpId="0" animBg="1"/>
      <p:bldP spid="6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Metric for Execution State</a:t>
            </a:r>
            <a:endParaRPr lang="en-US" dirty="0"/>
          </a:p>
        </p:txBody>
      </p:sp>
      <p:sp>
        <p:nvSpPr>
          <p:cNvPr id="12" name="TextBox 11"/>
          <p:cNvSpPr txBox="1"/>
          <p:nvPr/>
        </p:nvSpPr>
        <p:spPr>
          <a:xfrm>
            <a:off x="2347655" y="1039632"/>
            <a:ext cx="1654620" cy="461665"/>
          </a:xfrm>
          <a:prstGeom prst="rect">
            <a:avLst/>
          </a:prstGeom>
          <a:noFill/>
        </p:spPr>
        <p:txBody>
          <a:bodyPr wrap="none" rtlCol="0">
            <a:spAutoFit/>
          </a:bodyPr>
          <a:lstStyle/>
          <a:p>
            <a:r>
              <a:rPr lang="en-US" sz="2400" b="1" dirty="0" smtClean="0"/>
              <a:t>Last Filter</a:t>
            </a:r>
            <a:endParaRPr lang="en-US" sz="2400" b="1" dirty="0"/>
          </a:p>
        </p:txBody>
      </p:sp>
      <p:sp>
        <p:nvSpPr>
          <p:cNvPr id="24" name="Rectangle 23"/>
          <p:cNvSpPr/>
          <p:nvPr/>
        </p:nvSpPr>
        <p:spPr bwMode="auto">
          <a:xfrm>
            <a:off x="631591"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936391" y="1497996"/>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1241609"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546409"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832602"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2137402"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2442620" y="1497996"/>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2747420"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3052220" y="1497996"/>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4968812"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5274030" y="1497996"/>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a:off x="5578830" y="1497996"/>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2318131" y="2192469"/>
            <a:ext cx="1723549" cy="461665"/>
          </a:xfrm>
          <a:prstGeom prst="rect">
            <a:avLst/>
          </a:prstGeom>
          <a:noFill/>
        </p:spPr>
        <p:txBody>
          <a:bodyPr wrap="none" rtlCol="0">
            <a:spAutoFit/>
          </a:bodyPr>
          <a:lstStyle/>
          <a:p>
            <a:r>
              <a:rPr lang="en-US" sz="2400" b="1" dirty="0" smtClean="0"/>
              <a:t>Core Filter</a:t>
            </a:r>
            <a:endParaRPr lang="en-US" sz="2400" b="1" dirty="0"/>
          </a:p>
        </p:txBody>
      </p:sp>
      <p:sp>
        <p:nvSpPr>
          <p:cNvPr id="41" name="Rectangle 40"/>
          <p:cNvSpPr/>
          <p:nvPr/>
        </p:nvSpPr>
        <p:spPr bwMode="auto">
          <a:xfrm>
            <a:off x="623350" y="263894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928150" y="263894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233368" y="263894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1538168" y="263894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1824361" y="263894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129161" y="263894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2434379" y="263894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2739179" y="263894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043979" y="263894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960571" y="263894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65789" y="263894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0589" y="263894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nvGrpSpPr>
          <p:cNvPr id="59" name="Group 58"/>
          <p:cNvGrpSpPr/>
          <p:nvPr/>
        </p:nvGrpSpPr>
        <p:grpSpPr>
          <a:xfrm>
            <a:off x="6252520" y="1735953"/>
            <a:ext cx="1755775" cy="937746"/>
            <a:chOff x="457200" y="228600"/>
            <a:chExt cx="2286000" cy="1101725"/>
          </a:xfrm>
        </p:grpSpPr>
        <p:sp>
          <p:nvSpPr>
            <p:cNvPr id="54" name="AutoShape 2"/>
            <p:cNvSpPr>
              <a:spLocks noChangeArrowheads="1"/>
            </p:cNvSpPr>
            <p:nvPr/>
          </p:nvSpPr>
          <p:spPr bwMode="auto">
            <a:xfrm rot="10800000">
              <a:off x="1143000" y="228600"/>
              <a:ext cx="1069975" cy="1101725"/>
            </a:xfrm>
            <a:prstGeom prst="moon">
              <a:avLst>
                <a:gd name="adj" fmla="val 82292"/>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rc 3"/>
            <p:cNvSpPr>
              <a:spLocks/>
            </p:cNvSpPr>
            <p:nvPr/>
          </p:nvSpPr>
          <p:spPr bwMode="auto">
            <a:xfrm rot="10800000">
              <a:off x="685800" y="228600"/>
              <a:ext cx="531813" cy="1082675"/>
            </a:xfrm>
            <a:custGeom>
              <a:avLst/>
              <a:gdLst>
                <a:gd name="G0" fmla="+- 21600 0 0"/>
                <a:gd name="G1" fmla="+- 18478 0 0"/>
                <a:gd name="G2" fmla="+- 21600 0 0"/>
                <a:gd name="T0" fmla="*/ 10899 w 21600"/>
                <a:gd name="T1" fmla="*/ 37241 h 37241"/>
                <a:gd name="T2" fmla="*/ 10415 w 21600"/>
                <a:gd name="T3" fmla="*/ 0 h 37241"/>
                <a:gd name="T4" fmla="*/ 21600 w 21600"/>
                <a:gd name="T5" fmla="*/ 18478 h 37241"/>
              </a:gdLst>
              <a:ahLst/>
              <a:cxnLst>
                <a:cxn ang="0">
                  <a:pos x="T0" y="T1"/>
                </a:cxn>
                <a:cxn ang="0">
                  <a:pos x="T2" y="T3"/>
                </a:cxn>
                <a:cxn ang="0">
                  <a:pos x="T4" y="T5"/>
                </a:cxn>
              </a:cxnLst>
              <a:rect l="0" t="0" r="r" b="b"/>
              <a:pathLst>
                <a:path w="21600" h="37241" fill="none" extrusionOk="0">
                  <a:moveTo>
                    <a:pt x="10899" y="37240"/>
                  </a:moveTo>
                  <a:cubicBezTo>
                    <a:pt x="4160" y="33397"/>
                    <a:pt x="0" y="26235"/>
                    <a:pt x="0" y="18478"/>
                  </a:cubicBezTo>
                  <a:cubicBezTo>
                    <a:pt x="-1" y="10920"/>
                    <a:pt x="3949" y="3913"/>
                    <a:pt x="10414" y="-1"/>
                  </a:cubicBezTo>
                </a:path>
                <a:path w="21600" h="37241" stroke="0" extrusionOk="0">
                  <a:moveTo>
                    <a:pt x="10899" y="37240"/>
                  </a:moveTo>
                  <a:cubicBezTo>
                    <a:pt x="4160" y="33397"/>
                    <a:pt x="0" y="26235"/>
                    <a:pt x="0" y="18478"/>
                  </a:cubicBezTo>
                  <a:cubicBezTo>
                    <a:pt x="-1" y="10920"/>
                    <a:pt x="3949" y="3913"/>
                    <a:pt x="10414" y="-1"/>
                  </a:cubicBezTo>
                  <a:lnTo>
                    <a:pt x="21600" y="18478"/>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
            <p:cNvSpPr>
              <a:spLocks noChangeShapeType="1"/>
            </p:cNvSpPr>
            <p:nvPr/>
          </p:nvSpPr>
          <p:spPr bwMode="auto">
            <a:xfrm rot="10800000">
              <a:off x="457200" y="533400"/>
              <a:ext cx="841375"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
            <p:cNvSpPr>
              <a:spLocks noChangeShapeType="1"/>
            </p:cNvSpPr>
            <p:nvPr/>
          </p:nvSpPr>
          <p:spPr bwMode="auto">
            <a:xfrm rot="10800000" flipH="1">
              <a:off x="457200" y="1066800"/>
              <a:ext cx="8413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6"/>
            <p:cNvSpPr>
              <a:spLocks noChangeShapeType="1"/>
            </p:cNvSpPr>
            <p:nvPr/>
          </p:nvSpPr>
          <p:spPr bwMode="auto">
            <a:xfrm rot="10800000">
              <a:off x="2209800" y="762000"/>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61" name="Elbow Connector 60"/>
          <p:cNvCxnSpPr>
            <a:stCxn id="35" idx="3"/>
          </p:cNvCxnSpPr>
          <p:nvPr/>
        </p:nvCxnSpPr>
        <p:spPr bwMode="auto">
          <a:xfrm>
            <a:off x="5883630" y="1701196"/>
            <a:ext cx="544468" cy="283186"/>
          </a:xfrm>
          <a:prstGeom prst="bentConnector3">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Elbow Connector 63"/>
          <p:cNvCxnSpPr>
            <a:stCxn id="52" idx="3"/>
          </p:cNvCxnSpPr>
          <p:nvPr/>
        </p:nvCxnSpPr>
        <p:spPr bwMode="auto">
          <a:xfrm flipV="1">
            <a:off x="5875389" y="2449397"/>
            <a:ext cx="552709" cy="392745"/>
          </a:xfrm>
          <a:prstGeom prst="bentConnector3">
            <a:avLst/>
          </a:prstGeom>
          <a:solidFill>
            <a:schemeClr val="accent1"/>
          </a:solidFill>
          <a:ln w="38100" cap="flat" cmpd="sng" algn="ctr">
            <a:solidFill>
              <a:schemeClr val="tx1"/>
            </a:solidFill>
            <a:prstDash val="solid"/>
            <a:round/>
            <a:headEnd type="none" w="med" len="med"/>
            <a:tailEnd type="none" w="med" len="med"/>
          </a:ln>
          <a:effectLst/>
        </p:spPr>
      </p:cxnSp>
      <p:grpSp>
        <p:nvGrpSpPr>
          <p:cNvPr id="85" name="Group 84"/>
          <p:cNvGrpSpPr/>
          <p:nvPr/>
        </p:nvGrpSpPr>
        <p:grpSpPr>
          <a:xfrm>
            <a:off x="664537" y="2204826"/>
            <a:ext cx="7343759" cy="1932048"/>
            <a:chOff x="664537" y="2377824"/>
            <a:chExt cx="7343759" cy="1932048"/>
          </a:xfrm>
        </p:grpSpPr>
        <p:sp>
          <p:nvSpPr>
            <p:cNvPr id="66" name="TextBox 65"/>
            <p:cNvSpPr txBox="1"/>
            <p:nvPr/>
          </p:nvSpPr>
          <p:spPr>
            <a:xfrm>
              <a:off x="1274572" y="3456999"/>
              <a:ext cx="3893053" cy="461665"/>
            </a:xfrm>
            <a:prstGeom prst="rect">
              <a:avLst/>
            </a:prstGeom>
            <a:noFill/>
          </p:spPr>
          <p:txBody>
            <a:bodyPr wrap="none" rtlCol="0">
              <a:spAutoFit/>
            </a:bodyPr>
            <a:lstStyle/>
            <a:p>
              <a:r>
                <a:rPr lang="en-US" sz="2400" b="1" dirty="0" smtClean="0">
                  <a:solidFill>
                    <a:srgbClr val="FF0000"/>
                  </a:solidFill>
                </a:rPr>
                <a:t>RBV (Running Bit Vector)</a:t>
              </a:r>
              <a:endParaRPr lang="en-US" sz="2400" b="1" dirty="0">
                <a:solidFill>
                  <a:srgbClr val="FF0000"/>
                </a:solidFill>
              </a:endParaRPr>
            </a:p>
          </p:txBody>
        </p:sp>
        <p:sp>
          <p:nvSpPr>
            <p:cNvPr id="67" name="Rectangle 66"/>
            <p:cNvSpPr/>
            <p:nvPr/>
          </p:nvSpPr>
          <p:spPr bwMode="auto">
            <a:xfrm>
              <a:off x="664537" y="390347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969337"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1274555"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0" name="Rectangle 69"/>
            <p:cNvSpPr/>
            <p:nvPr/>
          </p:nvSpPr>
          <p:spPr bwMode="auto">
            <a:xfrm>
              <a:off x="1579355" y="390347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1" name="Rectangle 70"/>
            <p:cNvSpPr/>
            <p:nvPr/>
          </p:nvSpPr>
          <p:spPr bwMode="auto">
            <a:xfrm>
              <a:off x="1865548"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2170348"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2475566"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2780366"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3085166" y="390347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5001758" y="390347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5306976" y="390347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5611776" y="390347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80" name="Elbow Connector 79"/>
            <p:cNvCxnSpPr>
              <a:endCxn id="78" idx="3"/>
            </p:cNvCxnSpPr>
            <p:nvPr/>
          </p:nvCxnSpPr>
          <p:spPr bwMode="auto">
            <a:xfrm rot="10800000" flipV="1">
              <a:off x="5916577" y="2377824"/>
              <a:ext cx="2091719" cy="1728848"/>
            </a:xfrm>
            <a:prstGeom prst="bentConnector3">
              <a:avLst>
                <a:gd name="adj1" fmla="val -17345"/>
              </a:avLst>
            </a:prstGeom>
            <a:solidFill>
              <a:schemeClr val="accent1"/>
            </a:solidFill>
            <a:ln w="38100" cap="flat" cmpd="sng" algn="ctr">
              <a:solidFill>
                <a:schemeClr val="tx1"/>
              </a:solidFill>
              <a:prstDash val="solid"/>
              <a:round/>
              <a:headEnd type="none" w="med" len="med"/>
              <a:tailEnd type="stealth" w="lg" len="lg"/>
            </a:ln>
            <a:effectLst/>
          </p:spPr>
        </p:cxnSp>
      </p:grpSp>
      <p:grpSp>
        <p:nvGrpSpPr>
          <p:cNvPr id="90" name="Group 89"/>
          <p:cNvGrpSpPr/>
          <p:nvPr/>
        </p:nvGrpSpPr>
        <p:grpSpPr>
          <a:xfrm>
            <a:off x="2170348" y="4353116"/>
            <a:ext cx="2831410" cy="1915895"/>
            <a:chOff x="2170348" y="4353116"/>
            <a:chExt cx="2831410" cy="1915895"/>
          </a:xfrm>
        </p:grpSpPr>
        <p:sp>
          <p:nvSpPr>
            <p:cNvPr id="86" name="AutoShape 6"/>
            <p:cNvSpPr>
              <a:spLocks noChangeArrowheads="1"/>
            </p:cNvSpPr>
            <p:nvPr/>
          </p:nvSpPr>
          <p:spPr bwMode="auto">
            <a:xfrm rot="16200000">
              <a:off x="3648909" y="4916162"/>
              <a:ext cx="1915895" cy="7898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99FF"/>
            </a:solidFill>
            <a:ln w="9525">
              <a:miter lim="800000"/>
              <a:headEnd/>
              <a:tailEnd/>
            </a:ln>
            <a:effectLst/>
            <a:scene3d>
              <a:camera prst="legacyObliqueBottomRight"/>
              <a:lightRig rig="legacyFlat3" dir="b"/>
            </a:scene3d>
            <a:sp3d extrusionH="430200" prstMaterial="legacyMatte">
              <a:bevelT w="13500" h="13500" prst="angle"/>
              <a:bevelB w="13500" h="13500" prst="angle"/>
              <a:extrusionClr>
                <a:srgbClr val="CC99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flatTx/>
            </a:bodyPr>
            <a:lstStyle/>
            <a:p>
              <a:r>
                <a:rPr lang="en-US" sz="6600" b="1" dirty="0"/>
                <a:t>+</a:t>
              </a:r>
            </a:p>
          </p:txBody>
        </p:sp>
        <p:sp>
          <p:nvSpPr>
            <p:cNvPr id="89" name="Bent-Up Arrow 88"/>
            <p:cNvSpPr/>
            <p:nvPr/>
          </p:nvSpPr>
          <p:spPr bwMode="auto">
            <a:xfrm rot="5400000">
              <a:off x="2384276" y="4139191"/>
              <a:ext cx="1482252" cy="1910108"/>
            </a:xfrm>
            <a:prstGeom prst="bentUpArrow">
              <a:avLst>
                <a:gd name="adj1" fmla="val 48569"/>
                <a:gd name="adj2" fmla="val 50000"/>
                <a:gd name="adj3" fmla="val 46211"/>
              </a:avLst>
            </a:prstGeom>
            <a:solidFill>
              <a:schemeClr val="accent2">
                <a:lumMod val="20000"/>
                <a:lumOff val="8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grpSp>
        <p:nvGrpSpPr>
          <p:cNvPr id="93" name="Group 92"/>
          <p:cNvGrpSpPr/>
          <p:nvPr/>
        </p:nvGrpSpPr>
        <p:grpSpPr>
          <a:xfrm>
            <a:off x="5306976" y="5094245"/>
            <a:ext cx="3473400" cy="841696"/>
            <a:chOff x="5306976" y="5094245"/>
            <a:chExt cx="3473400" cy="841696"/>
          </a:xfrm>
        </p:grpSpPr>
        <p:sp>
          <p:nvSpPr>
            <p:cNvPr id="91" name="Right Arrow 90"/>
            <p:cNvSpPr/>
            <p:nvPr/>
          </p:nvSpPr>
          <p:spPr bwMode="auto">
            <a:xfrm>
              <a:off x="5306976" y="5094245"/>
              <a:ext cx="576654" cy="491009"/>
            </a:xfrm>
            <a:prstGeom prst="rightArrow">
              <a:avLst/>
            </a:prstGeom>
            <a:solidFill>
              <a:schemeClr val="accent2">
                <a:lumMod val="40000"/>
                <a:lumOff val="6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2" name="TextBox 91"/>
            <p:cNvSpPr txBox="1"/>
            <p:nvPr/>
          </p:nvSpPr>
          <p:spPr>
            <a:xfrm>
              <a:off x="5832902" y="5104944"/>
              <a:ext cx="2947474" cy="830997"/>
            </a:xfrm>
            <a:prstGeom prst="rect">
              <a:avLst/>
            </a:prstGeom>
            <a:noFill/>
          </p:spPr>
          <p:txBody>
            <a:bodyPr wrap="none" rtlCol="0">
              <a:spAutoFit/>
            </a:bodyPr>
            <a:lstStyle/>
            <a:p>
              <a:r>
                <a:rPr lang="en-US" sz="2400" b="1" dirty="0" smtClean="0">
                  <a:solidFill>
                    <a:srgbClr val="FF0000"/>
                  </a:solidFill>
                </a:rPr>
                <a:t>Occupancy Weight</a:t>
              </a:r>
            </a:p>
            <a:p>
              <a:r>
                <a:rPr lang="en-US" sz="2400" b="1" i="1" dirty="0" smtClean="0">
                  <a:solidFill>
                    <a:srgbClr val="FF0000"/>
                  </a:solidFill>
                </a:rPr>
                <a:t>(i.e., #</a:t>
              </a:r>
              <a:r>
                <a:rPr lang="en-US" sz="2400" b="1" dirty="0" smtClean="0">
                  <a:solidFill>
                    <a:srgbClr val="FF0000"/>
                  </a:solidFill>
                </a:rPr>
                <a:t> of 1s)</a:t>
              </a:r>
              <a:endParaRPr lang="en-US" sz="2400" b="1" dirty="0">
                <a:solidFill>
                  <a:srgbClr val="FF0000"/>
                </a:solidFill>
              </a:endParaRPr>
            </a:p>
          </p:txBody>
        </p:sp>
      </p:grpSp>
    </p:spTree>
    <p:extLst>
      <p:ext uri="{BB962C8B-B14F-4D97-AF65-F5344CB8AC3E}">
        <p14:creationId xmlns:p14="http://schemas.microsoft.com/office/powerpoint/2010/main" val="1741742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righ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562" y="305144"/>
            <a:ext cx="8847438" cy="758825"/>
          </a:xfrm>
        </p:spPr>
        <p:txBody>
          <a:bodyPr/>
          <a:lstStyle/>
          <a:p>
            <a:r>
              <a:rPr lang="en-US" sz="2800" dirty="0" smtClean="0"/>
              <a:t>Interference Metric (Complement of Symbiosis)</a:t>
            </a:r>
            <a:endParaRPr lang="en-US" sz="2800" dirty="0"/>
          </a:p>
        </p:txBody>
      </p:sp>
      <p:pic>
        <p:nvPicPr>
          <p:cNvPr id="5" name="Picture 33" descr="MPj02276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87" y="1854732"/>
            <a:ext cx="2644349" cy="17419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8964" y="1280881"/>
            <a:ext cx="3060453" cy="584775"/>
          </a:xfrm>
          <a:prstGeom prst="rect">
            <a:avLst/>
          </a:prstGeom>
          <a:noFill/>
        </p:spPr>
        <p:txBody>
          <a:bodyPr wrap="none" rtlCol="0">
            <a:spAutoFit/>
          </a:bodyPr>
          <a:lstStyle/>
          <a:p>
            <a:r>
              <a:rPr lang="en-US" sz="1800" b="1" dirty="0" smtClean="0"/>
              <a:t>Process Pool </a:t>
            </a:r>
          </a:p>
          <a:p>
            <a:r>
              <a:rPr lang="en-US" sz="1400" dirty="0" smtClean="0"/>
              <a:t>(Processes waiting to be scheduled)</a:t>
            </a:r>
            <a:endParaRPr lang="en-US" sz="1400" dirty="0"/>
          </a:p>
        </p:txBody>
      </p:sp>
      <p:grpSp>
        <p:nvGrpSpPr>
          <p:cNvPr id="19" name="Group 18"/>
          <p:cNvGrpSpPr/>
          <p:nvPr/>
        </p:nvGrpSpPr>
        <p:grpSpPr>
          <a:xfrm>
            <a:off x="3865032" y="1840509"/>
            <a:ext cx="4098791" cy="297829"/>
            <a:chOff x="4027218" y="2519512"/>
            <a:chExt cx="5252039" cy="406400"/>
          </a:xfrm>
        </p:grpSpPr>
        <p:sp>
          <p:nvSpPr>
            <p:cNvPr id="7" name="Rectangle 6"/>
            <p:cNvSpPr/>
            <p:nvPr/>
          </p:nvSpPr>
          <p:spPr bwMode="auto">
            <a:xfrm>
              <a:off x="4027218"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942036"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8382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1430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6447847" y="2519512"/>
              <a:ext cx="1916592" cy="406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8364439"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8669657"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20" name="TextBox 19"/>
          <p:cNvSpPr txBox="1"/>
          <p:nvPr/>
        </p:nvSpPr>
        <p:spPr>
          <a:xfrm>
            <a:off x="5047764" y="1410552"/>
            <a:ext cx="1454244" cy="400110"/>
          </a:xfrm>
          <a:prstGeom prst="rect">
            <a:avLst/>
          </a:prstGeom>
          <a:noFill/>
        </p:spPr>
        <p:txBody>
          <a:bodyPr wrap="none" rtlCol="0">
            <a:spAutoFit/>
          </a:bodyPr>
          <a:lstStyle/>
          <a:p>
            <a:r>
              <a:rPr lang="en-US" sz="2000" dirty="0" smtClean="0"/>
              <a:t>Proc1 RBV</a:t>
            </a:r>
            <a:endParaRPr lang="en-US" sz="2000" dirty="0"/>
          </a:p>
        </p:txBody>
      </p:sp>
      <p:grpSp>
        <p:nvGrpSpPr>
          <p:cNvPr id="92" name="Group 91"/>
          <p:cNvGrpSpPr>
            <a:grpSpLocks noChangeAspect="1"/>
          </p:cNvGrpSpPr>
          <p:nvPr/>
        </p:nvGrpSpPr>
        <p:grpSpPr>
          <a:xfrm>
            <a:off x="383754" y="3875353"/>
            <a:ext cx="3005414" cy="1869578"/>
            <a:chOff x="199200" y="4114800"/>
            <a:chExt cx="3535783" cy="2199503"/>
          </a:xfrm>
        </p:grpSpPr>
        <p:grpSp>
          <p:nvGrpSpPr>
            <p:cNvPr id="21" name="Group 20"/>
            <p:cNvGrpSpPr/>
            <p:nvPr/>
          </p:nvGrpSpPr>
          <p:grpSpPr>
            <a:xfrm>
              <a:off x="953184" y="4649625"/>
              <a:ext cx="2636977" cy="148914"/>
              <a:chOff x="4027218" y="2519512"/>
              <a:chExt cx="5252039" cy="406400"/>
            </a:xfrm>
          </p:grpSpPr>
          <p:sp>
            <p:nvSpPr>
              <p:cNvPr id="22" name="Rectangle 21"/>
              <p:cNvSpPr/>
              <p:nvPr/>
            </p:nvSpPr>
            <p:spPr bwMode="auto">
              <a:xfrm>
                <a:off x="4027218"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4942036"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58382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61430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6447847" y="251951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8364439"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8669657"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grpSp>
          <p:nvGrpSpPr>
            <p:cNvPr id="34" name="Group 33"/>
            <p:cNvGrpSpPr/>
            <p:nvPr/>
          </p:nvGrpSpPr>
          <p:grpSpPr>
            <a:xfrm>
              <a:off x="953184" y="4950939"/>
              <a:ext cx="2636977" cy="148914"/>
              <a:chOff x="4027218" y="2519512"/>
              <a:chExt cx="5252039" cy="406400"/>
            </a:xfrm>
          </p:grpSpPr>
          <p:sp>
            <p:nvSpPr>
              <p:cNvPr id="35" name="Rectangle 34"/>
              <p:cNvSpPr/>
              <p:nvPr/>
            </p:nvSpPr>
            <p:spPr bwMode="auto">
              <a:xfrm>
                <a:off x="4027218"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49420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58382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6143047" y="2519512"/>
                <a:ext cx="304800" cy="4064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6447847" y="251951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8364439"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8669657"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grpSp>
          <p:nvGrpSpPr>
            <p:cNvPr id="47" name="Group 46"/>
            <p:cNvGrpSpPr/>
            <p:nvPr/>
          </p:nvGrpSpPr>
          <p:grpSpPr>
            <a:xfrm>
              <a:off x="953184" y="5642285"/>
              <a:ext cx="2636977" cy="148914"/>
              <a:chOff x="4027218" y="2519512"/>
              <a:chExt cx="5252039" cy="406400"/>
            </a:xfrm>
          </p:grpSpPr>
          <p:sp>
            <p:nvSpPr>
              <p:cNvPr id="48" name="Rectangle 47"/>
              <p:cNvSpPr/>
              <p:nvPr/>
            </p:nvSpPr>
            <p:spPr bwMode="auto">
              <a:xfrm>
                <a:off x="4027218"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9420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382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61430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6447847" y="251951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8364439"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8669657"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grpSp>
          <p:nvGrpSpPr>
            <p:cNvPr id="60" name="Group 59"/>
            <p:cNvGrpSpPr/>
            <p:nvPr/>
          </p:nvGrpSpPr>
          <p:grpSpPr>
            <a:xfrm>
              <a:off x="953184" y="5943599"/>
              <a:ext cx="2636977" cy="148914"/>
              <a:chOff x="4027218" y="2519512"/>
              <a:chExt cx="5252039" cy="406400"/>
            </a:xfrm>
          </p:grpSpPr>
          <p:sp>
            <p:nvSpPr>
              <p:cNvPr id="61" name="Rectangle 60"/>
              <p:cNvSpPr/>
              <p:nvPr/>
            </p:nvSpPr>
            <p:spPr bwMode="auto">
              <a:xfrm>
                <a:off x="4027218"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4332018" y="2519512"/>
                <a:ext cx="304800" cy="4064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4942036"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5838247" y="2519512"/>
                <a:ext cx="304800" cy="4064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6143047" y="2519512"/>
                <a:ext cx="304800" cy="4064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6447847" y="251951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0" name="Rectangle 69"/>
              <p:cNvSpPr/>
              <p:nvPr/>
            </p:nvSpPr>
            <p:spPr bwMode="auto">
              <a:xfrm>
                <a:off x="836443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1" name="Rectangle 70"/>
              <p:cNvSpPr/>
              <p:nvPr/>
            </p:nvSpPr>
            <p:spPr bwMode="auto">
              <a:xfrm>
                <a:off x="8669657"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grpSp>
          <p:nvGrpSpPr>
            <p:cNvPr id="73" name="Group 72"/>
            <p:cNvGrpSpPr/>
            <p:nvPr/>
          </p:nvGrpSpPr>
          <p:grpSpPr>
            <a:xfrm>
              <a:off x="953184" y="4349576"/>
              <a:ext cx="2636977" cy="148914"/>
              <a:chOff x="4027218" y="2519512"/>
              <a:chExt cx="5252039" cy="406400"/>
            </a:xfrm>
          </p:grpSpPr>
          <p:sp>
            <p:nvSpPr>
              <p:cNvPr id="74" name="Rectangle 73"/>
              <p:cNvSpPr/>
              <p:nvPr/>
            </p:nvSpPr>
            <p:spPr bwMode="auto">
              <a:xfrm>
                <a:off x="4027218"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46372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4942036"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583824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1" name="Rectangle 80"/>
              <p:cNvSpPr/>
              <p:nvPr/>
            </p:nvSpPr>
            <p:spPr bwMode="auto">
              <a:xfrm>
                <a:off x="6143047" y="2519512"/>
                <a:ext cx="304800" cy="4064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6447847" y="2519512"/>
                <a:ext cx="1916592"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8364439" y="2519512"/>
                <a:ext cx="304800" cy="40640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8669657" y="2519512"/>
                <a:ext cx="304800" cy="4064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86" name="Rectangular Callout 85"/>
            <p:cNvSpPr/>
            <p:nvPr/>
          </p:nvSpPr>
          <p:spPr bwMode="auto">
            <a:xfrm flipV="1">
              <a:off x="223397" y="4114800"/>
              <a:ext cx="3511586" cy="2199503"/>
            </a:xfrm>
            <a:prstGeom prst="wedgeRectCallout">
              <a:avLst>
                <a:gd name="adj1" fmla="val 22449"/>
                <a:gd name="adj2" fmla="val 67236"/>
              </a:avLst>
            </a:prstGeom>
            <a:no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199200" y="4254756"/>
              <a:ext cx="767935" cy="362091"/>
            </a:xfrm>
            <a:prstGeom prst="rect">
              <a:avLst/>
            </a:prstGeom>
            <a:noFill/>
          </p:spPr>
          <p:txBody>
            <a:bodyPr wrap="none" rtlCol="0">
              <a:spAutoFit/>
            </a:bodyPr>
            <a:lstStyle/>
            <a:p>
              <a:r>
                <a:rPr lang="en-US" sz="1400" dirty="0" smtClean="0"/>
                <a:t>Proc0</a:t>
              </a:r>
              <a:endParaRPr lang="en-US" sz="1400" dirty="0"/>
            </a:p>
          </p:txBody>
        </p:sp>
        <p:sp>
          <p:nvSpPr>
            <p:cNvPr id="88" name="TextBox 87"/>
            <p:cNvSpPr txBox="1"/>
            <p:nvPr/>
          </p:nvSpPr>
          <p:spPr>
            <a:xfrm>
              <a:off x="199200" y="4551718"/>
              <a:ext cx="767935" cy="362091"/>
            </a:xfrm>
            <a:prstGeom prst="rect">
              <a:avLst/>
            </a:prstGeom>
            <a:noFill/>
          </p:spPr>
          <p:txBody>
            <a:bodyPr wrap="none" rtlCol="0">
              <a:spAutoFit/>
            </a:bodyPr>
            <a:lstStyle/>
            <a:p>
              <a:r>
                <a:rPr lang="en-US" sz="1400" dirty="0" smtClean="0"/>
                <a:t>Proc1</a:t>
              </a:r>
              <a:endParaRPr lang="en-US" sz="1400" dirty="0"/>
            </a:p>
          </p:txBody>
        </p:sp>
        <p:sp>
          <p:nvSpPr>
            <p:cNvPr id="89" name="TextBox 88"/>
            <p:cNvSpPr txBox="1"/>
            <p:nvPr/>
          </p:nvSpPr>
          <p:spPr>
            <a:xfrm>
              <a:off x="199200" y="4869193"/>
              <a:ext cx="767935" cy="362091"/>
            </a:xfrm>
            <a:prstGeom prst="rect">
              <a:avLst/>
            </a:prstGeom>
            <a:noFill/>
          </p:spPr>
          <p:txBody>
            <a:bodyPr wrap="none" rtlCol="0">
              <a:spAutoFit/>
            </a:bodyPr>
            <a:lstStyle/>
            <a:p>
              <a:r>
                <a:rPr lang="en-US" sz="1400" dirty="0" smtClean="0"/>
                <a:t>Proc2</a:t>
              </a:r>
              <a:endParaRPr lang="en-US" sz="1400" dirty="0"/>
            </a:p>
          </p:txBody>
        </p:sp>
        <p:sp>
          <p:nvSpPr>
            <p:cNvPr id="90" name="TextBox 89"/>
            <p:cNvSpPr txBox="1"/>
            <p:nvPr/>
          </p:nvSpPr>
          <p:spPr>
            <a:xfrm>
              <a:off x="200116" y="5819704"/>
              <a:ext cx="816967" cy="362091"/>
            </a:xfrm>
            <a:prstGeom prst="rect">
              <a:avLst/>
            </a:prstGeom>
            <a:noFill/>
          </p:spPr>
          <p:txBody>
            <a:bodyPr wrap="none" rtlCol="0">
              <a:spAutoFit/>
            </a:bodyPr>
            <a:lstStyle/>
            <a:p>
              <a:r>
                <a:rPr lang="en-US" sz="1400" dirty="0" err="1" smtClean="0"/>
                <a:t>Proc</a:t>
              </a:r>
              <a:r>
                <a:rPr lang="en-US" sz="1400" dirty="0" smtClean="0"/>
                <a:t>**</a:t>
              </a:r>
              <a:endParaRPr lang="en-US" sz="1400" dirty="0"/>
            </a:p>
          </p:txBody>
        </p:sp>
        <p:sp>
          <p:nvSpPr>
            <p:cNvPr id="91" name="TextBox 90"/>
            <p:cNvSpPr txBox="1"/>
            <p:nvPr/>
          </p:nvSpPr>
          <p:spPr>
            <a:xfrm>
              <a:off x="199342" y="5549786"/>
              <a:ext cx="733989" cy="362091"/>
            </a:xfrm>
            <a:prstGeom prst="rect">
              <a:avLst/>
            </a:prstGeom>
            <a:noFill/>
          </p:spPr>
          <p:txBody>
            <a:bodyPr wrap="none" rtlCol="0">
              <a:spAutoFit/>
            </a:bodyPr>
            <a:lstStyle/>
            <a:p>
              <a:r>
                <a:rPr lang="en-US" sz="1400" dirty="0" err="1" smtClean="0"/>
                <a:t>Proc</a:t>
              </a:r>
              <a:r>
                <a:rPr lang="en-US" sz="1400" dirty="0" smtClean="0"/>
                <a:t>*</a:t>
              </a:r>
              <a:endParaRPr lang="en-US" sz="1400" dirty="0"/>
            </a:p>
          </p:txBody>
        </p:sp>
      </p:grpSp>
      <p:grpSp>
        <p:nvGrpSpPr>
          <p:cNvPr id="93" name="Group 92"/>
          <p:cNvGrpSpPr/>
          <p:nvPr/>
        </p:nvGrpSpPr>
        <p:grpSpPr>
          <a:xfrm>
            <a:off x="3865032" y="2300896"/>
            <a:ext cx="4098791" cy="297829"/>
            <a:chOff x="4027218" y="2519512"/>
            <a:chExt cx="5252039" cy="406400"/>
          </a:xfrm>
        </p:grpSpPr>
        <p:sp>
          <p:nvSpPr>
            <p:cNvPr id="94" name="Rectangle 93"/>
            <p:cNvSpPr/>
            <p:nvPr/>
          </p:nvSpPr>
          <p:spPr bwMode="auto">
            <a:xfrm>
              <a:off x="40272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4637236" y="251951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4942036" y="251951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8" name="Rectangle 97"/>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9" name="Rectangle 98"/>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0" name="Rectangle 99"/>
            <p:cNvSpPr/>
            <p:nvPr/>
          </p:nvSpPr>
          <p:spPr bwMode="auto">
            <a:xfrm>
              <a:off x="5838247" y="251951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1" name="Rectangle 100"/>
            <p:cNvSpPr/>
            <p:nvPr/>
          </p:nvSpPr>
          <p:spPr bwMode="auto">
            <a:xfrm>
              <a:off x="6143047" y="251951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2" name="Rectangle 101"/>
            <p:cNvSpPr/>
            <p:nvPr/>
          </p:nvSpPr>
          <p:spPr bwMode="auto">
            <a:xfrm>
              <a:off x="6447847" y="2519512"/>
              <a:ext cx="1916592" cy="406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3" name="Rectangle 102"/>
            <p:cNvSpPr/>
            <p:nvPr/>
          </p:nvSpPr>
          <p:spPr bwMode="auto">
            <a:xfrm>
              <a:off x="8364439" y="2519512"/>
              <a:ext cx="304800" cy="4064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4" name="Rectangle 103"/>
            <p:cNvSpPr/>
            <p:nvPr/>
          </p:nvSpPr>
          <p:spPr bwMode="auto">
            <a:xfrm>
              <a:off x="86696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5" name="Rectangle 104"/>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106" name="TextBox 105"/>
          <p:cNvSpPr txBox="1"/>
          <p:nvPr/>
        </p:nvSpPr>
        <p:spPr>
          <a:xfrm>
            <a:off x="5077267" y="2665602"/>
            <a:ext cx="1382110" cy="400110"/>
          </a:xfrm>
          <a:prstGeom prst="rect">
            <a:avLst/>
          </a:prstGeom>
          <a:noFill/>
        </p:spPr>
        <p:txBody>
          <a:bodyPr wrap="none" rtlCol="0">
            <a:spAutoFit/>
          </a:bodyPr>
          <a:lstStyle/>
          <a:p>
            <a:r>
              <a:rPr lang="en-US" sz="2000" dirty="0" smtClean="0"/>
              <a:t>Core Filter</a:t>
            </a:r>
            <a:endParaRPr lang="en-US" sz="2000" dirty="0"/>
          </a:p>
        </p:txBody>
      </p:sp>
      <p:grpSp>
        <p:nvGrpSpPr>
          <p:cNvPr id="112" name="Group 111"/>
          <p:cNvGrpSpPr/>
          <p:nvPr/>
        </p:nvGrpSpPr>
        <p:grpSpPr>
          <a:xfrm>
            <a:off x="7963823" y="1994523"/>
            <a:ext cx="856794" cy="482738"/>
            <a:chOff x="990600" y="2057400"/>
            <a:chExt cx="1371600" cy="762000"/>
          </a:xfrm>
        </p:grpSpPr>
        <p:sp>
          <p:nvSpPr>
            <p:cNvPr id="107" name="AutoShape 42"/>
            <p:cNvSpPr>
              <a:spLocks noChangeArrowheads="1"/>
            </p:cNvSpPr>
            <p:nvPr/>
          </p:nvSpPr>
          <p:spPr bwMode="auto">
            <a:xfrm rot="10800000">
              <a:off x="1371600" y="2057400"/>
              <a:ext cx="685800" cy="762000"/>
            </a:xfrm>
            <a:prstGeom prst="moon">
              <a:avLst>
                <a:gd name="adj" fmla="val 82292"/>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Arc 43"/>
            <p:cNvSpPr>
              <a:spLocks/>
            </p:cNvSpPr>
            <p:nvPr/>
          </p:nvSpPr>
          <p:spPr bwMode="auto">
            <a:xfrm rot="10800000">
              <a:off x="1066800" y="2057400"/>
              <a:ext cx="303213" cy="749300"/>
            </a:xfrm>
            <a:custGeom>
              <a:avLst/>
              <a:gdLst>
                <a:gd name="G0" fmla="+- 21600 0 0"/>
                <a:gd name="G1" fmla="+- 18478 0 0"/>
                <a:gd name="G2" fmla="+- 21600 0 0"/>
                <a:gd name="T0" fmla="*/ 10899 w 21600"/>
                <a:gd name="T1" fmla="*/ 37241 h 37241"/>
                <a:gd name="T2" fmla="*/ 10415 w 21600"/>
                <a:gd name="T3" fmla="*/ 0 h 37241"/>
                <a:gd name="T4" fmla="*/ 21600 w 21600"/>
                <a:gd name="T5" fmla="*/ 18478 h 37241"/>
              </a:gdLst>
              <a:ahLst/>
              <a:cxnLst>
                <a:cxn ang="0">
                  <a:pos x="T0" y="T1"/>
                </a:cxn>
                <a:cxn ang="0">
                  <a:pos x="T2" y="T3"/>
                </a:cxn>
                <a:cxn ang="0">
                  <a:pos x="T4" y="T5"/>
                </a:cxn>
              </a:cxnLst>
              <a:rect l="0" t="0" r="r" b="b"/>
              <a:pathLst>
                <a:path w="21600" h="37241" fill="none" extrusionOk="0">
                  <a:moveTo>
                    <a:pt x="10899" y="37240"/>
                  </a:moveTo>
                  <a:cubicBezTo>
                    <a:pt x="4160" y="33397"/>
                    <a:pt x="0" y="26235"/>
                    <a:pt x="0" y="18478"/>
                  </a:cubicBezTo>
                  <a:cubicBezTo>
                    <a:pt x="-1" y="10920"/>
                    <a:pt x="3949" y="3913"/>
                    <a:pt x="10414" y="-1"/>
                  </a:cubicBezTo>
                </a:path>
                <a:path w="21600" h="37241" stroke="0" extrusionOk="0">
                  <a:moveTo>
                    <a:pt x="10899" y="37240"/>
                  </a:moveTo>
                  <a:cubicBezTo>
                    <a:pt x="4160" y="33397"/>
                    <a:pt x="0" y="26235"/>
                    <a:pt x="0" y="18478"/>
                  </a:cubicBezTo>
                  <a:cubicBezTo>
                    <a:pt x="-1" y="10920"/>
                    <a:pt x="3949" y="3913"/>
                    <a:pt x="10414" y="-1"/>
                  </a:cubicBezTo>
                  <a:lnTo>
                    <a:pt x="21600" y="18478"/>
                  </a:lnTo>
                  <a:close/>
                </a:path>
              </a:pathLst>
            </a:cu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44"/>
            <p:cNvSpPr>
              <a:spLocks noChangeShapeType="1"/>
            </p:cNvSpPr>
            <p:nvPr/>
          </p:nvSpPr>
          <p:spPr bwMode="auto">
            <a:xfrm rot="10800000">
              <a:off x="990600" y="2209800"/>
              <a:ext cx="479425" cy="158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45"/>
            <p:cNvSpPr>
              <a:spLocks noChangeShapeType="1"/>
            </p:cNvSpPr>
            <p:nvPr/>
          </p:nvSpPr>
          <p:spPr bwMode="auto">
            <a:xfrm rot="10800000" flipH="1">
              <a:off x="990600" y="2667000"/>
              <a:ext cx="479425" cy="158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46"/>
            <p:cNvSpPr>
              <a:spLocks noChangeShapeType="1"/>
            </p:cNvSpPr>
            <p:nvPr/>
          </p:nvSpPr>
          <p:spPr bwMode="auto">
            <a:xfrm rot="10800000">
              <a:off x="2057400" y="2438400"/>
              <a:ext cx="3048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 name="Group 130"/>
          <p:cNvGrpSpPr/>
          <p:nvPr/>
        </p:nvGrpSpPr>
        <p:grpSpPr>
          <a:xfrm>
            <a:off x="3898052" y="2248249"/>
            <a:ext cx="4922565" cy="2102116"/>
            <a:chOff x="3898052" y="2693101"/>
            <a:chExt cx="4922565" cy="2102116"/>
          </a:xfrm>
        </p:grpSpPr>
        <p:grpSp>
          <p:nvGrpSpPr>
            <p:cNvPr id="115" name="Group 114"/>
            <p:cNvGrpSpPr/>
            <p:nvPr/>
          </p:nvGrpSpPr>
          <p:grpSpPr>
            <a:xfrm>
              <a:off x="3898052" y="4497388"/>
              <a:ext cx="4098791" cy="297829"/>
              <a:chOff x="4027218" y="2519512"/>
              <a:chExt cx="5252039" cy="406400"/>
            </a:xfrm>
          </p:grpSpPr>
          <p:sp>
            <p:nvSpPr>
              <p:cNvPr id="116" name="Rectangle 115"/>
              <p:cNvSpPr/>
              <p:nvPr/>
            </p:nvSpPr>
            <p:spPr bwMode="auto">
              <a:xfrm>
                <a:off x="4027218" y="2519512"/>
                <a:ext cx="304800" cy="406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7" name="Rectangle 116"/>
              <p:cNvSpPr/>
              <p:nvPr/>
            </p:nvSpPr>
            <p:spPr bwMode="auto">
              <a:xfrm>
                <a:off x="4332018"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8" name="Rectangle 117"/>
              <p:cNvSpPr/>
              <p:nvPr/>
            </p:nvSpPr>
            <p:spPr bwMode="auto">
              <a:xfrm>
                <a:off x="4637236" y="2519512"/>
                <a:ext cx="304800" cy="406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9" name="Rectangle 118"/>
              <p:cNvSpPr/>
              <p:nvPr/>
            </p:nvSpPr>
            <p:spPr bwMode="auto">
              <a:xfrm>
                <a:off x="4942036"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0" name="Rectangle 119"/>
              <p:cNvSpPr/>
              <p:nvPr/>
            </p:nvSpPr>
            <p:spPr bwMode="auto">
              <a:xfrm>
                <a:off x="52282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1" name="Rectangle 120"/>
              <p:cNvSpPr/>
              <p:nvPr/>
            </p:nvSpPr>
            <p:spPr bwMode="auto">
              <a:xfrm>
                <a:off x="553302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2" name="Rectangle 121"/>
              <p:cNvSpPr/>
              <p:nvPr/>
            </p:nvSpPr>
            <p:spPr bwMode="auto">
              <a:xfrm>
                <a:off x="5838247" y="2519512"/>
                <a:ext cx="304800" cy="406400"/>
              </a:xfrm>
              <a:prstGeom prst="rect">
                <a:avLst/>
              </a:prstGeom>
              <a:solidFill>
                <a:srgbClr val="3399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3" name="Rectangle 122"/>
              <p:cNvSpPr/>
              <p:nvPr/>
            </p:nvSpPr>
            <p:spPr bwMode="auto">
              <a:xfrm>
                <a:off x="6143047" y="2519512"/>
                <a:ext cx="304800" cy="406400"/>
              </a:xfrm>
              <a:prstGeom prst="rect">
                <a:avLst/>
              </a:prstGeom>
              <a:solidFill>
                <a:srgbClr val="3399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4" name="Rectangle 123"/>
              <p:cNvSpPr/>
              <p:nvPr/>
            </p:nvSpPr>
            <p:spPr bwMode="auto">
              <a:xfrm>
                <a:off x="6447847" y="2519512"/>
                <a:ext cx="1916592" cy="406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5" name="Rectangle 124"/>
              <p:cNvSpPr/>
              <p:nvPr/>
            </p:nvSpPr>
            <p:spPr bwMode="auto">
              <a:xfrm>
                <a:off x="8364439"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6" name="Rectangle 125"/>
              <p:cNvSpPr/>
              <p:nvPr/>
            </p:nvSpPr>
            <p:spPr bwMode="auto">
              <a:xfrm>
                <a:off x="8669657" y="2519512"/>
                <a:ext cx="304800" cy="406400"/>
              </a:xfrm>
              <a:prstGeom prst="rect">
                <a:avLst/>
              </a:prstGeom>
              <a:solidFill>
                <a:srgbClr val="3399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7" name="Rectangle 126"/>
              <p:cNvSpPr/>
              <p:nvPr/>
            </p:nvSpPr>
            <p:spPr bwMode="auto">
              <a:xfrm>
                <a:off x="8974457" y="2519512"/>
                <a:ext cx="304800" cy="40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cxnSp>
          <p:nvCxnSpPr>
            <p:cNvPr id="129" name="Elbow Connector 128"/>
            <p:cNvCxnSpPr>
              <a:stCxn id="111" idx="0"/>
              <a:endCxn id="127" idx="3"/>
            </p:cNvCxnSpPr>
            <p:nvPr/>
          </p:nvCxnSpPr>
          <p:spPr bwMode="auto">
            <a:xfrm rot="16200000" flipH="1" flipV="1">
              <a:off x="7432129" y="3257815"/>
              <a:ext cx="1953202" cy="823774"/>
            </a:xfrm>
            <a:prstGeom prst="bentConnector4">
              <a:avLst>
                <a:gd name="adj1" fmla="val 100906"/>
                <a:gd name="adj2" fmla="val 61556"/>
              </a:avLst>
            </a:prstGeom>
            <a:solidFill>
              <a:schemeClr val="accent1"/>
            </a:solidFill>
            <a:ln w="19050" cap="flat" cmpd="sng" algn="ctr">
              <a:solidFill>
                <a:schemeClr val="tx1"/>
              </a:solidFill>
              <a:prstDash val="solid"/>
              <a:round/>
              <a:headEnd type="none" w="med" len="med"/>
              <a:tailEnd type="arrow"/>
            </a:ln>
            <a:effectLst/>
          </p:spPr>
        </p:cxnSp>
      </p:grpSp>
      <p:sp>
        <p:nvSpPr>
          <p:cNvPr id="132" name="TextBox 131"/>
          <p:cNvSpPr txBox="1"/>
          <p:nvPr/>
        </p:nvSpPr>
        <p:spPr>
          <a:xfrm>
            <a:off x="5044927" y="4384876"/>
            <a:ext cx="1899879" cy="400110"/>
          </a:xfrm>
          <a:prstGeom prst="rect">
            <a:avLst/>
          </a:prstGeom>
          <a:noFill/>
        </p:spPr>
        <p:txBody>
          <a:bodyPr wrap="none" rtlCol="0">
            <a:spAutoFit/>
          </a:bodyPr>
          <a:lstStyle/>
          <a:p>
            <a:r>
              <a:rPr lang="en-US" sz="2000" b="1" dirty="0" smtClean="0"/>
              <a:t>Symbiosis</a:t>
            </a:r>
            <a:r>
              <a:rPr lang="en-US" sz="2000" dirty="0" smtClean="0"/>
              <a:t> = 5</a:t>
            </a:r>
            <a:endParaRPr lang="en-US" sz="2000" dirty="0"/>
          </a:p>
        </p:txBody>
      </p:sp>
      <p:grpSp>
        <p:nvGrpSpPr>
          <p:cNvPr id="152" name="Group 151"/>
          <p:cNvGrpSpPr/>
          <p:nvPr/>
        </p:nvGrpSpPr>
        <p:grpSpPr>
          <a:xfrm>
            <a:off x="4245201" y="4404017"/>
            <a:ext cx="762743" cy="400110"/>
            <a:chOff x="4388376" y="3748094"/>
            <a:chExt cx="762743" cy="400110"/>
          </a:xfrm>
        </p:grpSpPr>
        <p:sp>
          <p:nvSpPr>
            <p:cNvPr id="148" name="Trapezoid 147"/>
            <p:cNvSpPr/>
            <p:nvPr/>
          </p:nvSpPr>
          <p:spPr bwMode="auto">
            <a:xfrm rot="5400000">
              <a:off x="4556264" y="3818403"/>
              <a:ext cx="400110" cy="259492"/>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cxnSp>
          <p:nvCxnSpPr>
            <p:cNvPr id="150" name="Straight Arrow Connector 149"/>
            <p:cNvCxnSpPr>
              <a:endCxn id="148" idx="2"/>
            </p:cNvCxnSpPr>
            <p:nvPr/>
          </p:nvCxnSpPr>
          <p:spPr bwMode="auto">
            <a:xfrm>
              <a:off x="4388376" y="3948149"/>
              <a:ext cx="238197" cy="0"/>
            </a:xfrm>
            <a:prstGeom prst="straightConnector1">
              <a:avLst/>
            </a:prstGeom>
            <a:solidFill>
              <a:schemeClr val="accent1"/>
            </a:solidFill>
            <a:ln w="31750" cap="flat" cmpd="sng" algn="ctr">
              <a:solidFill>
                <a:schemeClr val="tx1"/>
              </a:solidFill>
              <a:prstDash val="solid"/>
              <a:round/>
              <a:headEnd type="none" w="med" len="med"/>
              <a:tailEnd type="triangle" w="lg" len="lg"/>
            </a:ln>
            <a:effectLst/>
          </p:spPr>
        </p:cxnSp>
        <p:cxnSp>
          <p:nvCxnSpPr>
            <p:cNvPr id="151" name="Straight Arrow Connector 150"/>
            <p:cNvCxnSpPr/>
            <p:nvPr/>
          </p:nvCxnSpPr>
          <p:spPr bwMode="auto">
            <a:xfrm>
              <a:off x="4912922" y="3948149"/>
              <a:ext cx="23819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57" name="Group 156"/>
          <p:cNvGrpSpPr/>
          <p:nvPr/>
        </p:nvGrpSpPr>
        <p:grpSpPr>
          <a:xfrm>
            <a:off x="3962060" y="5180442"/>
            <a:ext cx="4202642" cy="716889"/>
            <a:chOff x="3962060" y="5625294"/>
            <a:chExt cx="4202642" cy="716889"/>
          </a:xfrm>
        </p:grpSpPr>
        <p:sp>
          <p:nvSpPr>
            <p:cNvPr id="133" name="Rectangle 132"/>
            <p:cNvSpPr/>
            <p:nvPr/>
          </p:nvSpPr>
          <p:spPr bwMode="auto">
            <a:xfrm>
              <a:off x="3962060" y="5625294"/>
              <a:ext cx="237872" cy="2978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4" name="Rectangle 133"/>
            <p:cNvSpPr/>
            <p:nvPr/>
          </p:nvSpPr>
          <p:spPr bwMode="auto">
            <a:xfrm>
              <a:off x="4199932"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5" name="Rectangle 134"/>
            <p:cNvSpPr/>
            <p:nvPr/>
          </p:nvSpPr>
          <p:spPr bwMode="auto">
            <a:xfrm>
              <a:off x="4438130" y="5625294"/>
              <a:ext cx="237872" cy="2978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4676001"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7" name="Rectangle 136"/>
            <p:cNvSpPr/>
            <p:nvPr/>
          </p:nvSpPr>
          <p:spPr bwMode="auto">
            <a:xfrm>
              <a:off x="4899352"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8" name="Rectangle 137"/>
            <p:cNvSpPr/>
            <p:nvPr/>
          </p:nvSpPr>
          <p:spPr bwMode="auto">
            <a:xfrm>
              <a:off x="5137224"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9" name="Rectangle 138"/>
            <p:cNvSpPr/>
            <p:nvPr/>
          </p:nvSpPr>
          <p:spPr bwMode="auto">
            <a:xfrm>
              <a:off x="5375421" y="5625294"/>
              <a:ext cx="237872" cy="2978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0" name="Rectangle 139"/>
            <p:cNvSpPr/>
            <p:nvPr/>
          </p:nvSpPr>
          <p:spPr bwMode="auto">
            <a:xfrm>
              <a:off x="5613293" y="5625294"/>
              <a:ext cx="237872" cy="2978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1" name="Rectangle 140"/>
            <p:cNvSpPr/>
            <p:nvPr/>
          </p:nvSpPr>
          <p:spPr bwMode="auto">
            <a:xfrm>
              <a:off x="5851165" y="5625294"/>
              <a:ext cx="1495745" cy="29782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2" name="Rectangle 141"/>
            <p:cNvSpPr/>
            <p:nvPr/>
          </p:nvSpPr>
          <p:spPr bwMode="auto">
            <a:xfrm>
              <a:off x="7346910"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3" name="Rectangle 142"/>
            <p:cNvSpPr/>
            <p:nvPr/>
          </p:nvSpPr>
          <p:spPr bwMode="auto">
            <a:xfrm>
              <a:off x="7585108" y="5625294"/>
              <a:ext cx="237872" cy="2978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4" name="Rectangle 143"/>
            <p:cNvSpPr/>
            <p:nvPr/>
          </p:nvSpPr>
          <p:spPr bwMode="auto">
            <a:xfrm>
              <a:off x="7822979" y="5625294"/>
              <a:ext cx="237872" cy="29782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5" name="TextBox 144"/>
            <p:cNvSpPr txBox="1"/>
            <p:nvPr/>
          </p:nvSpPr>
          <p:spPr>
            <a:xfrm>
              <a:off x="4844561" y="5923123"/>
              <a:ext cx="3320141" cy="400110"/>
            </a:xfrm>
            <a:prstGeom prst="rect">
              <a:avLst/>
            </a:prstGeom>
            <a:noFill/>
          </p:spPr>
          <p:txBody>
            <a:bodyPr wrap="none" rtlCol="0">
              <a:spAutoFit/>
            </a:bodyPr>
            <a:lstStyle/>
            <a:p>
              <a:r>
                <a:rPr lang="en-US" sz="2000" b="1" dirty="0" smtClean="0"/>
                <a:t>Interference Metric </a:t>
              </a:r>
              <a:r>
                <a:rPr lang="en-US" sz="2000" dirty="0" smtClean="0"/>
                <a:t>= N - 5</a:t>
              </a:r>
              <a:endParaRPr lang="en-US" sz="2000" dirty="0"/>
            </a:p>
          </p:txBody>
        </p:sp>
        <p:grpSp>
          <p:nvGrpSpPr>
            <p:cNvPr id="153" name="Group 152"/>
            <p:cNvGrpSpPr/>
            <p:nvPr/>
          </p:nvGrpSpPr>
          <p:grpSpPr>
            <a:xfrm>
              <a:off x="4139842" y="5942073"/>
              <a:ext cx="762743" cy="400110"/>
              <a:chOff x="4388376" y="3748094"/>
              <a:chExt cx="762743" cy="400110"/>
            </a:xfrm>
          </p:grpSpPr>
          <p:sp>
            <p:nvSpPr>
              <p:cNvPr id="154" name="Trapezoid 153"/>
              <p:cNvSpPr/>
              <p:nvPr/>
            </p:nvSpPr>
            <p:spPr bwMode="auto">
              <a:xfrm rot="5400000">
                <a:off x="4556264" y="3818403"/>
                <a:ext cx="400110" cy="259492"/>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cxnSp>
            <p:nvCxnSpPr>
              <p:cNvPr id="155" name="Straight Arrow Connector 154"/>
              <p:cNvCxnSpPr>
                <a:endCxn id="154" idx="2"/>
              </p:cNvCxnSpPr>
              <p:nvPr/>
            </p:nvCxnSpPr>
            <p:spPr bwMode="auto">
              <a:xfrm>
                <a:off x="4388376" y="3948149"/>
                <a:ext cx="238197" cy="0"/>
              </a:xfrm>
              <a:prstGeom prst="straightConnector1">
                <a:avLst/>
              </a:prstGeom>
              <a:solidFill>
                <a:schemeClr val="accent1"/>
              </a:solidFill>
              <a:ln w="31750" cap="flat" cmpd="sng" algn="ctr">
                <a:solidFill>
                  <a:schemeClr val="tx1"/>
                </a:solidFill>
                <a:prstDash val="solid"/>
                <a:round/>
                <a:headEnd type="none" w="med" len="med"/>
                <a:tailEnd type="triangle" w="lg" len="lg"/>
              </a:ln>
              <a:effectLst/>
            </p:spPr>
          </p:cxnSp>
          <p:cxnSp>
            <p:nvCxnSpPr>
              <p:cNvPr id="156" name="Straight Arrow Connector 155"/>
              <p:cNvCxnSpPr/>
              <p:nvPr/>
            </p:nvCxnSpPr>
            <p:spPr bwMode="auto">
              <a:xfrm>
                <a:off x="4912922" y="3948149"/>
                <a:ext cx="23819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spTree>
    <p:extLst>
      <p:ext uri="{BB962C8B-B14F-4D97-AF65-F5344CB8AC3E}">
        <p14:creationId xmlns:p14="http://schemas.microsoft.com/office/powerpoint/2010/main" val="36616728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wipe(right)">
                                      <p:cBhvr>
                                        <p:cTn id="28" dur="500"/>
                                        <p:tgtEl>
                                          <p:spTgt spid="13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left)">
                                      <p:cBhvr>
                                        <p:cTn id="3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6"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7010400" y="6629400"/>
            <a:ext cx="1905000" cy="228600"/>
          </a:xfrm>
          <a:prstGeom prst="rect">
            <a:avLst/>
          </a:prstGeom>
        </p:spPr>
        <p:txBody>
          <a:bodyPr/>
          <a:lstStyle/>
          <a:p>
            <a:fld id="{AEF3EA4E-17B8-4393-AF09-C809C369C18A}" type="slidenum">
              <a:rPr lang="ko-KR" altLang="en-US"/>
              <a:pPr/>
              <a:t>18</a:t>
            </a:fld>
            <a:endParaRPr lang="en-US" altLang="ko-KR"/>
          </a:p>
        </p:txBody>
      </p:sp>
      <p:sp>
        <p:nvSpPr>
          <p:cNvPr id="179202" name="Rectangle 2"/>
          <p:cNvSpPr>
            <a:spLocks noGrp="1" noChangeArrowheads="1"/>
          </p:cNvSpPr>
          <p:nvPr>
            <p:ph type="title"/>
          </p:nvPr>
        </p:nvSpPr>
        <p:spPr/>
        <p:txBody>
          <a:bodyPr/>
          <a:lstStyle/>
          <a:p>
            <a:endParaRPr lang="ko-KR" altLang="en-US">
              <a:ea typeface="Gulim" pitchFamily="34" charset="-127"/>
            </a:endParaRPr>
          </a:p>
        </p:txBody>
      </p:sp>
      <p:sp>
        <p:nvSpPr>
          <p:cNvPr id="179203" name="Rectangle 3"/>
          <p:cNvSpPr>
            <a:spLocks noGrp="1" noChangeArrowheads="1"/>
          </p:cNvSpPr>
          <p:nvPr>
            <p:ph type="body" idx="1"/>
          </p:nvPr>
        </p:nvSpPr>
        <p:spPr/>
        <p:txBody>
          <a:bodyPr/>
          <a:lstStyle/>
          <a:p>
            <a:endParaRPr lang="ko-KR" altLang="en-US">
              <a:ea typeface="Gulim" pitchFamily="34" charset="-127"/>
            </a:endParaRPr>
          </a:p>
        </p:txBody>
      </p:sp>
      <p:sp>
        <p:nvSpPr>
          <p:cNvPr id="179204" name="Text Box 4"/>
          <p:cNvSpPr txBox="1">
            <a:spLocks noChangeArrowheads="1"/>
          </p:cNvSpPr>
          <p:nvPr/>
        </p:nvSpPr>
        <p:spPr bwMode="auto">
          <a:xfrm>
            <a:off x="0" y="0"/>
            <a:ext cx="9372600" cy="6856413"/>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l">
              <a:spcBef>
                <a:spcPct val="50000"/>
              </a:spcBef>
            </a:pPr>
            <a:r>
              <a:rPr lang="en-US" altLang="ko-KR" sz="4400" b="1" dirty="0" smtClean="0">
                <a:solidFill>
                  <a:srgbClr val="FFC000"/>
                </a:solidFill>
                <a:latin typeface="Tahoma" pitchFamily="34" charset="0"/>
                <a:ea typeface="Gulim" pitchFamily="34" charset="-127"/>
              </a:rPr>
              <a:t>Process-to-Core</a:t>
            </a:r>
          </a:p>
          <a:p>
            <a:pPr algn="l">
              <a:spcBef>
                <a:spcPct val="50000"/>
              </a:spcBef>
            </a:pPr>
            <a:r>
              <a:rPr lang="en-US" altLang="ko-KR" sz="4400" b="1" dirty="0" smtClean="0">
                <a:solidFill>
                  <a:srgbClr val="FFC000"/>
                </a:solidFill>
                <a:latin typeface="Tahoma" pitchFamily="34" charset="0"/>
                <a:ea typeface="Gulim" pitchFamily="34" charset="-127"/>
              </a:rPr>
              <a:t>Mapping Algorithms</a:t>
            </a:r>
          </a:p>
          <a:p>
            <a:pPr algn="l">
              <a:spcBef>
                <a:spcPct val="50000"/>
              </a:spcBef>
            </a:pPr>
            <a:endParaRPr lang="en-US" altLang="ko-KR" sz="4400" b="1" dirty="0" smtClean="0">
              <a:solidFill>
                <a:srgbClr val="FFC000"/>
              </a:solidFill>
              <a:latin typeface="Tahoma" pitchFamily="34" charset="0"/>
              <a:ea typeface="Gulim" pitchFamily="34" charset="-127"/>
            </a:endParaRPr>
          </a:p>
          <a:p>
            <a:pPr marL="571500" indent="-571500" algn="l">
              <a:spcBef>
                <a:spcPct val="50000"/>
              </a:spcBef>
              <a:buFont typeface="Arial" pitchFamily="34" charset="0"/>
              <a:buChar char="•"/>
            </a:pPr>
            <a:r>
              <a:rPr lang="en-US" altLang="ko-KR" sz="3200" b="1" dirty="0" smtClean="0">
                <a:solidFill>
                  <a:srgbClr val="FFC000"/>
                </a:solidFill>
                <a:latin typeface="Tahoma" pitchFamily="34" charset="0"/>
                <a:ea typeface="Gulim" pitchFamily="34" charset="-127"/>
              </a:rPr>
              <a:t>A1: Use Occupancy Weight</a:t>
            </a:r>
          </a:p>
          <a:p>
            <a:pPr marL="571500" indent="-571500" algn="l">
              <a:spcBef>
                <a:spcPct val="50000"/>
              </a:spcBef>
              <a:buFont typeface="Arial" pitchFamily="34" charset="0"/>
              <a:buChar char="•"/>
            </a:pPr>
            <a:r>
              <a:rPr lang="en-US" altLang="ko-KR" sz="3200" b="1" dirty="0" smtClean="0">
                <a:solidFill>
                  <a:srgbClr val="FFC000"/>
                </a:solidFill>
                <a:latin typeface="Tahoma" pitchFamily="34" charset="0"/>
                <a:ea typeface="Gulim" pitchFamily="34" charset="-127"/>
              </a:rPr>
              <a:t>A2: Use Interference Graph</a:t>
            </a:r>
          </a:p>
          <a:p>
            <a:pPr marL="571500" indent="-571500" algn="l">
              <a:spcBef>
                <a:spcPct val="50000"/>
              </a:spcBef>
              <a:buFont typeface="Arial" pitchFamily="34" charset="0"/>
              <a:buChar char="•"/>
            </a:pPr>
            <a:r>
              <a:rPr lang="en-US" altLang="ko-KR" sz="3200" b="1" dirty="0" smtClean="0">
                <a:solidFill>
                  <a:srgbClr val="FFC000"/>
                </a:solidFill>
                <a:latin typeface="Tahoma" pitchFamily="34" charset="0"/>
                <a:ea typeface="Gulim" pitchFamily="34" charset="-127"/>
              </a:rPr>
              <a:t>A3: Use Weighted Interference Graph</a:t>
            </a:r>
          </a:p>
        </p:txBody>
      </p:sp>
    </p:spTree>
    <p:extLst>
      <p:ext uri="{BB962C8B-B14F-4D97-AF65-F5344CB8AC3E}">
        <p14:creationId xmlns:p14="http://schemas.microsoft.com/office/powerpoint/2010/main" val="556992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9204">
                                            <p:txEl>
                                              <p:pRg st="1" end="1"/>
                                            </p:txEl>
                                          </p:spTgt>
                                        </p:tgtEl>
                                        <p:attrNameLst>
                                          <p:attrName>style.visibility</p:attrName>
                                        </p:attrNameLst>
                                      </p:cBhvr>
                                      <p:to>
                                        <p:strVal val="visible"/>
                                      </p:to>
                                    </p:set>
                                    <p:animEffect transition="in" filter="wipe(left)">
                                      <p:cBhvr>
                                        <p:cTn id="11" dur="500"/>
                                        <p:tgtEl>
                                          <p:spTgt spid="17920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9204">
                                            <p:txEl>
                                              <p:pRg st="3" end="3"/>
                                            </p:txEl>
                                          </p:spTgt>
                                        </p:tgtEl>
                                        <p:attrNameLst>
                                          <p:attrName>style.visibility</p:attrName>
                                        </p:attrNameLst>
                                      </p:cBhvr>
                                      <p:to>
                                        <p:strVal val="visible"/>
                                      </p:to>
                                    </p:set>
                                    <p:animEffect transition="in" filter="wipe(left)">
                                      <p:cBhvr>
                                        <p:cTn id="15" dur="500"/>
                                        <p:tgtEl>
                                          <p:spTgt spid="17920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9204">
                                            <p:txEl>
                                              <p:pRg st="4" end="4"/>
                                            </p:txEl>
                                          </p:spTgt>
                                        </p:tgtEl>
                                        <p:attrNameLst>
                                          <p:attrName>style.visibility</p:attrName>
                                        </p:attrNameLst>
                                      </p:cBhvr>
                                      <p:to>
                                        <p:strVal val="visible"/>
                                      </p:to>
                                    </p:set>
                                    <p:animEffect transition="in" filter="wipe(left)">
                                      <p:cBhvr>
                                        <p:cTn id="19" dur="500"/>
                                        <p:tgtEl>
                                          <p:spTgt spid="179204">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9204">
                                            <p:txEl>
                                              <p:pRg st="5" end="5"/>
                                            </p:txEl>
                                          </p:spTgt>
                                        </p:tgtEl>
                                        <p:attrNameLst>
                                          <p:attrName>style.visibility</p:attrName>
                                        </p:attrNameLst>
                                      </p:cBhvr>
                                      <p:to>
                                        <p:strVal val="visible"/>
                                      </p:to>
                                    </p:set>
                                    <p:animEffect transition="in" filter="wipe(left)">
                                      <p:cBhvr>
                                        <p:cTn id="23" dur="500"/>
                                        <p:tgtEl>
                                          <p:spTgt spid="1792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052513"/>
            <a:ext cx="8347075" cy="1752471"/>
          </a:xfrm>
        </p:spPr>
        <p:txBody>
          <a:bodyPr/>
          <a:lstStyle/>
          <a:p>
            <a:r>
              <a:rPr lang="en-US" sz="2400" dirty="0" smtClean="0"/>
              <a:t>Sort all processes according to </a:t>
            </a:r>
            <a:r>
              <a:rPr lang="en-US" sz="2400" b="1" dirty="0" smtClean="0"/>
              <a:t>occupancy weight</a:t>
            </a:r>
          </a:p>
          <a:p>
            <a:r>
              <a:rPr lang="en-US" sz="2400" dirty="0" smtClean="0"/>
              <a:t>Processes form groups using sorted weight </a:t>
            </a:r>
          </a:p>
          <a:p>
            <a:pPr lvl="1"/>
            <a:r>
              <a:rPr lang="en-US" sz="2000" dirty="0" smtClean="0"/>
              <a:t># of processes in a group = </a:t>
            </a:r>
            <a:r>
              <a:rPr lang="en-US" sz="2000" dirty="0" smtClean="0">
                <a:sym typeface="Symbol"/>
              </a:rPr>
              <a:t>Processes/Cores</a:t>
            </a:r>
            <a:endParaRPr lang="en-US" sz="2000" dirty="0" smtClean="0"/>
          </a:p>
          <a:p>
            <a:r>
              <a:rPr lang="en-US" sz="2400" dirty="0" smtClean="0"/>
              <a:t>Map processes to cores based on sorting results</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p:txBody>
          <a:bodyPr/>
          <a:lstStyle/>
          <a:p>
            <a:r>
              <a:rPr lang="en-US" dirty="0" smtClean="0"/>
              <a:t>A1: Weight Sorted Algorithm</a:t>
            </a:r>
            <a:endParaRPr lang="en-US" dirty="0"/>
          </a:p>
        </p:txBody>
      </p:sp>
      <p:sp>
        <p:nvSpPr>
          <p:cNvPr id="4" name="Oval 3"/>
          <p:cNvSpPr/>
          <p:nvPr/>
        </p:nvSpPr>
        <p:spPr bwMode="auto">
          <a:xfrm>
            <a:off x="729042" y="3111841"/>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100</a:t>
            </a:r>
            <a:endParaRPr kumimoji="0" lang="en-US" sz="1800" b="1" i="0" u="none" strike="noStrike" cap="none" normalizeH="0" baseline="0" dirty="0" smtClean="0">
              <a:ln>
                <a:noFill/>
              </a:ln>
              <a:solidFill>
                <a:srgbClr val="333333"/>
              </a:solidFill>
              <a:effectLst/>
              <a:latin typeface="Arial" charset="0"/>
            </a:endParaRPr>
          </a:p>
        </p:txBody>
      </p:sp>
      <p:sp>
        <p:nvSpPr>
          <p:cNvPr id="6" name="Oval 5"/>
          <p:cNvSpPr/>
          <p:nvPr/>
        </p:nvSpPr>
        <p:spPr bwMode="auto">
          <a:xfrm>
            <a:off x="1848016" y="3111842"/>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P4</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99</a:t>
            </a:r>
            <a:endParaRPr kumimoji="0" lang="en-US" sz="1800" b="1" i="0" u="none" strike="noStrike" cap="none" normalizeH="0" baseline="0" dirty="0" smtClean="0">
              <a:ln>
                <a:noFill/>
              </a:ln>
              <a:solidFill>
                <a:srgbClr val="333333"/>
              </a:solidFill>
              <a:effectLst/>
              <a:latin typeface="Arial" charset="0"/>
            </a:endParaRPr>
          </a:p>
        </p:txBody>
      </p:sp>
      <p:sp>
        <p:nvSpPr>
          <p:cNvPr id="7" name="Oval 6"/>
          <p:cNvSpPr/>
          <p:nvPr/>
        </p:nvSpPr>
        <p:spPr bwMode="auto">
          <a:xfrm>
            <a:off x="2966990" y="3111842"/>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70</a:t>
            </a:r>
            <a:endParaRPr kumimoji="0" lang="en-US" sz="1800" b="1" i="0" u="none" strike="noStrike" cap="none" normalizeH="0" baseline="0" dirty="0" smtClean="0">
              <a:ln>
                <a:noFill/>
              </a:ln>
              <a:solidFill>
                <a:srgbClr val="333333"/>
              </a:solidFill>
              <a:effectLst/>
              <a:latin typeface="Arial" charset="0"/>
            </a:endParaRPr>
          </a:p>
        </p:txBody>
      </p:sp>
      <p:sp>
        <p:nvSpPr>
          <p:cNvPr id="8" name="Oval 7"/>
          <p:cNvSpPr/>
          <p:nvPr/>
        </p:nvSpPr>
        <p:spPr bwMode="auto">
          <a:xfrm>
            <a:off x="4085964" y="3111842"/>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P5</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65</a:t>
            </a:r>
            <a:endParaRPr kumimoji="0" lang="en-US" sz="1800" b="1" i="0" u="none" strike="noStrike" cap="none" normalizeH="0" baseline="0" dirty="0" smtClean="0">
              <a:ln>
                <a:noFill/>
              </a:ln>
              <a:solidFill>
                <a:srgbClr val="333333"/>
              </a:solidFill>
              <a:effectLst/>
              <a:latin typeface="Arial" charset="0"/>
            </a:endParaRPr>
          </a:p>
        </p:txBody>
      </p:sp>
      <p:sp>
        <p:nvSpPr>
          <p:cNvPr id="9" name="Oval 8"/>
          <p:cNvSpPr/>
          <p:nvPr/>
        </p:nvSpPr>
        <p:spPr bwMode="auto">
          <a:xfrm>
            <a:off x="5204938" y="3126256"/>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P6</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43</a:t>
            </a:r>
            <a:endParaRPr kumimoji="0" lang="en-US" sz="1800" b="1" i="0" u="none" strike="noStrike" cap="none" normalizeH="0" baseline="0" dirty="0" smtClean="0">
              <a:ln>
                <a:noFill/>
              </a:ln>
              <a:solidFill>
                <a:srgbClr val="333333"/>
              </a:solidFill>
              <a:effectLst/>
              <a:latin typeface="Arial" charset="0"/>
            </a:endParaRPr>
          </a:p>
        </p:txBody>
      </p:sp>
      <p:sp>
        <p:nvSpPr>
          <p:cNvPr id="10" name="Oval 9"/>
          <p:cNvSpPr/>
          <p:nvPr/>
        </p:nvSpPr>
        <p:spPr bwMode="auto">
          <a:xfrm>
            <a:off x="6323912" y="3111842"/>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a:solidFill>
                  <a:srgbClr val="333333"/>
                </a:solidFill>
                <a:latin typeface="Arial" charset="0"/>
              </a:rPr>
              <a:t>2</a:t>
            </a:r>
            <a:r>
              <a:rPr lang="en-US" sz="1800" b="1" dirty="0" smtClean="0">
                <a:solidFill>
                  <a:srgbClr val="333333"/>
                </a:solidFill>
                <a:latin typeface="Arial" charset="0"/>
              </a:rPr>
              <a:t>0</a:t>
            </a:r>
            <a:endParaRPr kumimoji="0" lang="en-US" sz="1800" b="1" i="0" u="none" strike="noStrike" cap="none" normalizeH="0" baseline="0" dirty="0" smtClean="0">
              <a:ln>
                <a:noFill/>
              </a:ln>
              <a:solidFill>
                <a:srgbClr val="333333"/>
              </a:solidFill>
              <a:effectLst/>
              <a:latin typeface="Arial" charset="0"/>
            </a:endParaRPr>
          </a:p>
        </p:txBody>
      </p:sp>
      <p:sp>
        <p:nvSpPr>
          <p:cNvPr id="11" name="Oval 10"/>
          <p:cNvSpPr/>
          <p:nvPr/>
        </p:nvSpPr>
        <p:spPr bwMode="auto">
          <a:xfrm>
            <a:off x="7442887" y="3111842"/>
            <a:ext cx="766120" cy="803189"/>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333333"/>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15</a:t>
            </a:r>
            <a:endParaRPr kumimoji="0" lang="en-US" sz="1800" b="1" i="0" u="none" strike="noStrike" cap="none" normalizeH="0" baseline="0" dirty="0" smtClean="0">
              <a:ln>
                <a:noFill/>
              </a:ln>
              <a:solidFill>
                <a:srgbClr val="333333"/>
              </a:solidFill>
              <a:effectLst/>
              <a:latin typeface="Arial" charset="0"/>
            </a:endParaRPr>
          </a:p>
        </p:txBody>
      </p:sp>
      <p:grpSp>
        <p:nvGrpSpPr>
          <p:cNvPr id="20" name="Group 19"/>
          <p:cNvGrpSpPr/>
          <p:nvPr/>
        </p:nvGrpSpPr>
        <p:grpSpPr>
          <a:xfrm>
            <a:off x="847099" y="4691274"/>
            <a:ext cx="1375633" cy="1360273"/>
            <a:chOff x="1848016" y="4691274"/>
            <a:chExt cx="1375633" cy="1360273"/>
          </a:xfrm>
        </p:grpSpPr>
        <p:sp>
          <p:nvSpPr>
            <p:cNvPr id="12" name="Rectangle 11"/>
            <p:cNvSpPr/>
            <p:nvPr/>
          </p:nvSpPr>
          <p:spPr bwMode="auto">
            <a:xfrm>
              <a:off x="1848016" y="4691274"/>
              <a:ext cx="1375633" cy="996520"/>
            </a:xfrm>
            <a:prstGeom prst="rect">
              <a:avLst/>
            </a:prstGeom>
            <a:blipFill>
              <a:blip r:embed="rId2"/>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A</a:t>
              </a:r>
            </a:p>
          </p:txBody>
        </p:sp>
        <p:sp>
          <p:nvSpPr>
            <p:cNvPr id="13" name="Rectangle 12"/>
            <p:cNvSpPr/>
            <p:nvPr/>
          </p:nvSpPr>
          <p:spPr bwMode="auto">
            <a:xfrm>
              <a:off x="1848017" y="5759447"/>
              <a:ext cx="1375632" cy="292100"/>
            </a:xfrm>
            <a:prstGeom prst="rect">
              <a:avLst/>
            </a:prstGeom>
            <a:blipFill>
              <a:blip r:embed="rId3"/>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grpSp>
      <p:grpSp>
        <p:nvGrpSpPr>
          <p:cNvPr id="19" name="Group 18"/>
          <p:cNvGrpSpPr/>
          <p:nvPr/>
        </p:nvGrpSpPr>
        <p:grpSpPr>
          <a:xfrm>
            <a:off x="2882299" y="4691274"/>
            <a:ext cx="1375633" cy="1360273"/>
            <a:chOff x="3867744" y="4713796"/>
            <a:chExt cx="1375633" cy="1360273"/>
          </a:xfrm>
        </p:grpSpPr>
        <p:sp>
          <p:nvSpPr>
            <p:cNvPr id="14" name="Rectangle 13"/>
            <p:cNvSpPr/>
            <p:nvPr/>
          </p:nvSpPr>
          <p:spPr bwMode="auto">
            <a:xfrm>
              <a:off x="3867744" y="4713796"/>
              <a:ext cx="1375633" cy="996520"/>
            </a:xfrm>
            <a:prstGeom prst="rect">
              <a:avLst/>
            </a:prstGeom>
            <a:blipFill>
              <a:blip r:embed="rId2"/>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B</a:t>
              </a:r>
            </a:p>
          </p:txBody>
        </p:sp>
        <p:sp>
          <p:nvSpPr>
            <p:cNvPr id="15" name="Rectangle 14"/>
            <p:cNvSpPr/>
            <p:nvPr/>
          </p:nvSpPr>
          <p:spPr bwMode="auto">
            <a:xfrm>
              <a:off x="3867745" y="5781969"/>
              <a:ext cx="1375632" cy="292100"/>
            </a:xfrm>
            <a:prstGeom prst="rect">
              <a:avLst/>
            </a:prstGeom>
            <a:blipFill>
              <a:blip r:embed="rId3"/>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grpSp>
      <p:grpSp>
        <p:nvGrpSpPr>
          <p:cNvPr id="18" name="Group 17"/>
          <p:cNvGrpSpPr/>
          <p:nvPr/>
        </p:nvGrpSpPr>
        <p:grpSpPr>
          <a:xfrm>
            <a:off x="4917499" y="4691274"/>
            <a:ext cx="1375633" cy="1360273"/>
            <a:chOff x="6454426" y="4691274"/>
            <a:chExt cx="1375633" cy="1360273"/>
          </a:xfrm>
        </p:grpSpPr>
        <p:sp>
          <p:nvSpPr>
            <p:cNvPr id="16" name="Rectangle 15"/>
            <p:cNvSpPr/>
            <p:nvPr/>
          </p:nvSpPr>
          <p:spPr bwMode="auto">
            <a:xfrm>
              <a:off x="6454426" y="4691274"/>
              <a:ext cx="1375633" cy="996520"/>
            </a:xfrm>
            <a:prstGeom prst="rect">
              <a:avLst/>
            </a:prstGeom>
            <a:blipFill>
              <a:blip r:embed="rId2"/>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C</a:t>
              </a:r>
            </a:p>
          </p:txBody>
        </p:sp>
        <p:sp>
          <p:nvSpPr>
            <p:cNvPr id="17" name="Rectangle 16"/>
            <p:cNvSpPr/>
            <p:nvPr/>
          </p:nvSpPr>
          <p:spPr bwMode="auto">
            <a:xfrm>
              <a:off x="6454427" y="5759447"/>
              <a:ext cx="1375632" cy="292100"/>
            </a:xfrm>
            <a:prstGeom prst="rect">
              <a:avLst/>
            </a:prstGeom>
            <a:blipFill>
              <a:blip r:embed="rId3"/>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grpSp>
      <p:grpSp>
        <p:nvGrpSpPr>
          <p:cNvPr id="22" name="Group 21"/>
          <p:cNvGrpSpPr/>
          <p:nvPr/>
        </p:nvGrpSpPr>
        <p:grpSpPr>
          <a:xfrm>
            <a:off x="6952699" y="4691274"/>
            <a:ext cx="1375633" cy="1360273"/>
            <a:chOff x="6454426" y="4691274"/>
            <a:chExt cx="1375633" cy="1360273"/>
          </a:xfrm>
        </p:grpSpPr>
        <p:sp>
          <p:nvSpPr>
            <p:cNvPr id="23" name="Rectangle 22"/>
            <p:cNvSpPr/>
            <p:nvPr/>
          </p:nvSpPr>
          <p:spPr bwMode="auto">
            <a:xfrm>
              <a:off x="6454426" y="4691274"/>
              <a:ext cx="1375633" cy="996520"/>
            </a:xfrm>
            <a:prstGeom prst="rect">
              <a:avLst/>
            </a:prstGeom>
            <a:blipFill>
              <a:blip r:embed="rId2"/>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D</a:t>
              </a:r>
            </a:p>
          </p:txBody>
        </p:sp>
        <p:sp>
          <p:nvSpPr>
            <p:cNvPr id="24" name="Rectangle 23"/>
            <p:cNvSpPr/>
            <p:nvPr/>
          </p:nvSpPr>
          <p:spPr bwMode="auto">
            <a:xfrm>
              <a:off x="6454427" y="5759447"/>
              <a:ext cx="1375632" cy="292100"/>
            </a:xfrm>
            <a:prstGeom prst="rect">
              <a:avLst/>
            </a:prstGeom>
            <a:blipFill>
              <a:blip r:embed="rId3"/>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grpSp>
      <p:sp>
        <p:nvSpPr>
          <p:cNvPr id="25" name="Rounded Rectangle 24"/>
          <p:cNvSpPr/>
          <p:nvPr/>
        </p:nvSpPr>
        <p:spPr bwMode="auto">
          <a:xfrm>
            <a:off x="729041" y="3071165"/>
            <a:ext cx="1885095"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ounded Rectangle 25"/>
          <p:cNvSpPr/>
          <p:nvPr/>
        </p:nvSpPr>
        <p:spPr bwMode="auto">
          <a:xfrm>
            <a:off x="2966989" y="3071165"/>
            <a:ext cx="1885095"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ounded Rectangle 26"/>
          <p:cNvSpPr/>
          <p:nvPr/>
        </p:nvSpPr>
        <p:spPr bwMode="auto">
          <a:xfrm>
            <a:off x="5204937" y="3071165"/>
            <a:ext cx="1885095"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ounded Rectangle 27"/>
          <p:cNvSpPr/>
          <p:nvPr/>
        </p:nvSpPr>
        <p:spPr bwMode="auto">
          <a:xfrm>
            <a:off x="7442888" y="3071165"/>
            <a:ext cx="766120"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nvGrpSpPr>
          <p:cNvPr id="33" name="Group 32"/>
          <p:cNvGrpSpPr/>
          <p:nvPr/>
        </p:nvGrpSpPr>
        <p:grpSpPr>
          <a:xfrm>
            <a:off x="1497845" y="4086563"/>
            <a:ext cx="6493206" cy="534946"/>
            <a:chOff x="1497845" y="4086563"/>
            <a:chExt cx="6493206" cy="534946"/>
          </a:xfrm>
        </p:grpSpPr>
        <p:sp>
          <p:nvSpPr>
            <p:cNvPr id="29" name="Down Arrow 28"/>
            <p:cNvSpPr/>
            <p:nvPr/>
          </p:nvSpPr>
          <p:spPr bwMode="auto">
            <a:xfrm>
              <a:off x="1497845" y="4086563"/>
              <a:ext cx="330207" cy="534946"/>
            </a:xfrm>
            <a:prstGeom prst="downArrow">
              <a:avLst/>
            </a:prstGeom>
            <a:solidFill>
              <a:srgbClr val="FF0000"/>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0" name="Down Arrow 29"/>
            <p:cNvSpPr/>
            <p:nvPr/>
          </p:nvSpPr>
          <p:spPr bwMode="auto">
            <a:xfrm>
              <a:off x="3578581" y="4086563"/>
              <a:ext cx="330207" cy="534946"/>
            </a:xfrm>
            <a:prstGeom prst="downArrow">
              <a:avLst/>
            </a:prstGeom>
            <a:solidFill>
              <a:srgbClr val="FF0000"/>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Down Arrow 30"/>
            <p:cNvSpPr/>
            <p:nvPr/>
          </p:nvSpPr>
          <p:spPr bwMode="auto">
            <a:xfrm>
              <a:off x="5805954" y="4086563"/>
              <a:ext cx="330207" cy="534946"/>
            </a:xfrm>
            <a:prstGeom prst="downArrow">
              <a:avLst/>
            </a:prstGeom>
            <a:solidFill>
              <a:srgbClr val="FF0000"/>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Down Arrow 31"/>
            <p:cNvSpPr/>
            <p:nvPr/>
          </p:nvSpPr>
          <p:spPr bwMode="auto">
            <a:xfrm>
              <a:off x="7660844" y="4086563"/>
              <a:ext cx="330207" cy="534946"/>
            </a:xfrm>
            <a:prstGeom prst="downArrow">
              <a:avLst/>
            </a:prstGeom>
            <a:solidFill>
              <a:srgbClr val="FF0000"/>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7909308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fltVal val="0"/>
                                          </p:val>
                                        </p:tav>
                                        <p:tav tm="100000">
                                          <p:val>
                                            <p:strVal val="#ppt_w"/>
                                          </p:val>
                                        </p:tav>
                                      </p:tavLst>
                                    </p:anim>
                                    <p:anim calcmode="lin" valueType="num">
                                      <p:cBhvr>
                                        <p:cTn id="67" dur="1000" fill="hold"/>
                                        <p:tgtEl>
                                          <p:spTgt spid="28"/>
                                        </p:tgtEl>
                                        <p:attrNameLst>
                                          <p:attrName>ppt_h</p:attrName>
                                        </p:attrNameLst>
                                      </p:cBhvr>
                                      <p:tavLst>
                                        <p:tav tm="0">
                                          <p:val>
                                            <p:fltVal val="0"/>
                                          </p:val>
                                        </p:tav>
                                        <p:tav tm="100000">
                                          <p:val>
                                            <p:strVal val="#ppt_h"/>
                                          </p:val>
                                        </p:tav>
                                      </p:tavLst>
                                    </p:anim>
                                    <p:anim calcmode="lin" valueType="num">
                                      <p:cBhvr>
                                        <p:cTn id="68" dur="1000" fill="hold"/>
                                        <p:tgtEl>
                                          <p:spTgt spid="28"/>
                                        </p:tgtEl>
                                        <p:attrNameLst>
                                          <p:attrName>style.rotation</p:attrName>
                                        </p:attrNameLst>
                                      </p:cBhvr>
                                      <p:tavLst>
                                        <p:tav tm="0">
                                          <p:val>
                                            <p:fltVal val="90"/>
                                          </p:val>
                                        </p:tav>
                                        <p:tav tm="100000">
                                          <p:val>
                                            <p:fltVal val="0"/>
                                          </p:val>
                                        </p:tav>
                                      </p:tavLst>
                                    </p:anim>
                                    <p:animEffect transition="in" filter="fade">
                                      <p:cBhvr>
                                        <p:cTn id="69" dur="10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fltVal val="0"/>
                                          </p:val>
                                        </p:tav>
                                        <p:tav tm="100000">
                                          <p:val>
                                            <p:strVal val="#ppt_w"/>
                                          </p:val>
                                        </p:tav>
                                      </p:tavLst>
                                    </p:anim>
                                    <p:anim calcmode="lin" valueType="num">
                                      <p:cBhvr>
                                        <p:cTn id="73" dur="1000" fill="hold"/>
                                        <p:tgtEl>
                                          <p:spTgt spid="27"/>
                                        </p:tgtEl>
                                        <p:attrNameLst>
                                          <p:attrName>ppt_h</p:attrName>
                                        </p:attrNameLst>
                                      </p:cBhvr>
                                      <p:tavLst>
                                        <p:tav tm="0">
                                          <p:val>
                                            <p:fltVal val="0"/>
                                          </p:val>
                                        </p:tav>
                                        <p:tav tm="100000">
                                          <p:val>
                                            <p:strVal val="#ppt_h"/>
                                          </p:val>
                                        </p:tav>
                                      </p:tavLst>
                                    </p:anim>
                                    <p:anim calcmode="lin" valueType="num">
                                      <p:cBhvr>
                                        <p:cTn id="74" dur="1000" fill="hold"/>
                                        <p:tgtEl>
                                          <p:spTgt spid="27"/>
                                        </p:tgtEl>
                                        <p:attrNameLst>
                                          <p:attrName>style.rotation</p:attrName>
                                        </p:attrNameLst>
                                      </p:cBhvr>
                                      <p:tavLst>
                                        <p:tav tm="0">
                                          <p:val>
                                            <p:fltVal val="90"/>
                                          </p:val>
                                        </p:tav>
                                        <p:tav tm="100000">
                                          <p:val>
                                            <p:fltVal val="0"/>
                                          </p:val>
                                        </p:tav>
                                      </p:tavLst>
                                    </p:anim>
                                    <p:animEffect transition="in" filter="fade">
                                      <p:cBhvr>
                                        <p:cTn id="75" dur="1000"/>
                                        <p:tgtEl>
                                          <p:spTgt spid="27"/>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1000" fill="hold"/>
                                        <p:tgtEl>
                                          <p:spTgt spid="26"/>
                                        </p:tgtEl>
                                        <p:attrNameLst>
                                          <p:attrName>ppt_w</p:attrName>
                                        </p:attrNameLst>
                                      </p:cBhvr>
                                      <p:tavLst>
                                        <p:tav tm="0">
                                          <p:val>
                                            <p:fltVal val="0"/>
                                          </p:val>
                                        </p:tav>
                                        <p:tav tm="100000">
                                          <p:val>
                                            <p:strVal val="#ppt_w"/>
                                          </p:val>
                                        </p:tav>
                                      </p:tavLst>
                                    </p:anim>
                                    <p:anim calcmode="lin" valueType="num">
                                      <p:cBhvr>
                                        <p:cTn id="79" dur="1000" fill="hold"/>
                                        <p:tgtEl>
                                          <p:spTgt spid="26"/>
                                        </p:tgtEl>
                                        <p:attrNameLst>
                                          <p:attrName>ppt_h</p:attrName>
                                        </p:attrNameLst>
                                      </p:cBhvr>
                                      <p:tavLst>
                                        <p:tav tm="0">
                                          <p:val>
                                            <p:fltVal val="0"/>
                                          </p:val>
                                        </p:tav>
                                        <p:tav tm="100000">
                                          <p:val>
                                            <p:strVal val="#ppt_h"/>
                                          </p:val>
                                        </p:tav>
                                      </p:tavLst>
                                    </p:anim>
                                    <p:anim calcmode="lin" valueType="num">
                                      <p:cBhvr>
                                        <p:cTn id="80" dur="1000" fill="hold"/>
                                        <p:tgtEl>
                                          <p:spTgt spid="26"/>
                                        </p:tgtEl>
                                        <p:attrNameLst>
                                          <p:attrName>style.rotation</p:attrName>
                                        </p:attrNameLst>
                                      </p:cBhvr>
                                      <p:tavLst>
                                        <p:tav tm="0">
                                          <p:val>
                                            <p:fltVal val="90"/>
                                          </p:val>
                                        </p:tav>
                                        <p:tav tm="100000">
                                          <p:val>
                                            <p:fltVal val="0"/>
                                          </p:val>
                                        </p:tav>
                                      </p:tavLst>
                                    </p:anim>
                                    <p:animEffect transition="in" filter="fade">
                                      <p:cBhvr>
                                        <p:cTn id="81" dur="1000"/>
                                        <p:tgtEl>
                                          <p:spTgt spid="26"/>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up)">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322263" y="330200"/>
            <a:ext cx="8229600" cy="758825"/>
          </a:xfrm>
        </p:spPr>
        <p:txBody>
          <a:bodyPr/>
          <a:lstStyle/>
          <a:p>
            <a:pPr eaLnBrk="1" hangingPunct="1"/>
            <a:r>
              <a:rPr lang="en-US" sz="2800" dirty="0" smtClean="0"/>
              <a:t>Cache Interference in “Concurrent Processes”</a:t>
            </a:r>
            <a:endParaRPr lang="en-GB" sz="2800" dirty="0" smtClean="0"/>
          </a:p>
        </p:txBody>
      </p:sp>
      <p:sp>
        <p:nvSpPr>
          <p:cNvPr id="8202" name="Rectangle 7"/>
          <p:cNvSpPr>
            <a:spLocks noChangeArrowheads="1"/>
          </p:cNvSpPr>
          <p:nvPr/>
        </p:nvSpPr>
        <p:spPr bwMode="auto">
          <a:xfrm>
            <a:off x="1993900" y="4110038"/>
            <a:ext cx="5374030" cy="1895346"/>
          </a:xfrm>
          <a:prstGeom prst="rect">
            <a:avLst/>
          </a:prstGeom>
          <a:blipFill>
            <a:blip r:embed="rId3"/>
            <a:stretch>
              <a:fillRect/>
            </a:stretch>
          </a:blip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sz="2400" b="1" dirty="0">
                <a:latin typeface="+mj-lt"/>
              </a:rPr>
              <a:t>L2 Cache</a:t>
            </a:r>
          </a:p>
        </p:txBody>
      </p:sp>
      <p:sp>
        <p:nvSpPr>
          <p:cNvPr id="2" name="Rectangle 1"/>
          <p:cNvSpPr/>
          <p:nvPr/>
        </p:nvSpPr>
        <p:spPr bwMode="auto">
          <a:xfrm>
            <a:off x="2276046" y="1379667"/>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A</a:t>
            </a:r>
          </a:p>
        </p:txBody>
      </p:sp>
      <p:sp>
        <p:nvSpPr>
          <p:cNvPr id="3" name="Rectangle 2"/>
          <p:cNvSpPr/>
          <p:nvPr/>
        </p:nvSpPr>
        <p:spPr bwMode="auto">
          <a:xfrm>
            <a:off x="2276047" y="2447840"/>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26" name="Rectangle 25"/>
          <p:cNvSpPr/>
          <p:nvPr/>
        </p:nvSpPr>
        <p:spPr bwMode="auto">
          <a:xfrm>
            <a:off x="5571696" y="1367546"/>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B</a:t>
            </a:r>
          </a:p>
        </p:txBody>
      </p:sp>
      <p:sp>
        <p:nvSpPr>
          <p:cNvPr id="27" name="Rectangle 26"/>
          <p:cNvSpPr/>
          <p:nvPr/>
        </p:nvSpPr>
        <p:spPr bwMode="auto">
          <a:xfrm>
            <a:off x="5571697" y="2435719"/>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4" name="Up-Down Arrow 3"/>
          <p:cNvSpPr/>
          <p:nvPr/>
        </p:nvSpPr>
        <p:spPr bwMode="auto">
          <a:xfrm>
            <a:off x="2804984" y="2739940"/>
            <a:ext cx="284205" cy="806449"/>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Up-Down Arrow 28"/>
          <p:cNvSpPr/>
          <p:nvPr/>
        </p:nvSpPr>
        <p:spPr bwMode="auto">
          <a:xfrm>
            <a:off x="6117410" y="2739940"/>
            <a:ext cx="284205" cy="806449"/>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502569" y="3546389"/>
            <a:ext cx="5936199" cy="106449"/>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Up-Down Arrow 30"/>
          <p:cNvSpPr/>
          <p:nvPr/>
        </p:nvSpPr>
        <p:spPr bwMode="auto">
          <a:xfrm>
            <a:off x="4444710" y="3599613"/>
            <a:ext cx="284205" cy="510425"/>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80698" y="2133474"/>
            <a:ext cx="1375633" cy="238468"/>
          </a:xfrm>
          <a:prstGeom prst="rect">
            <a:avLst/>
          </a:prstGeom>
          <a:solidFill>
            <a:schemeClr val="accent6">
              <a:lumMod val="40000"/>
              <a:lumOff val="6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P1</a:t>
            </a:r>
          </a:p>
        </p:txBody>
      </p:sp>
      <p:sp>
        <p:nvSpPr>
          <p:cNvPr id="34" name="Rectangle 33"/>
          <p:cNvSpPr/>
          <p:nvPr/>
        </p:nvSpPr>
        <p:spPr bwMode="auto">
          <a:xfrm>
            <a:off x="393398" y="1405646"/>
            <a:ext cx="1375633" cy="238468"/>
          </a:xfrm>
          <a:prstGeom prst="rect">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P2</a:t>
            </a:r>
          </a:p>
        </p:txBody>
      </p:sp>
      <p:sp>
        <p:nvSpPr>
          <p:cNvPr id="13" name="Rounded Rectangle 12"/>
          <p:cNvSpPr/>
          <p:nvPr/>
        </p:nvSpPr>
        <p:spPr bwMode="auto">
          <a:xfrm>
            <a:off x="2108712" y="4652319"/>
            <a:ext cx="1396313" cy="185352"/>
          </a:xfrm>
          <a:prstGeom prst="roundRect">
            <a:avLst/>
          </a:prstGeom>
          <a:solidFill>
            <a:schemeClr val="accent6">
              <a:lumMod val="75000"/>
            </a:schemeClr>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3">
                    <a:lumMod val="95000"/>
                  </a:schemeClr>
                </a:solidFill>
                <a:latin typeface="Arial" charset="0"/>
              </a:rPr>
              <a:t>P1 $ Line</a:t>
            </a:r>
          </a:p>
        </p:txBody>
      </p:sp>
      <p:sp>
        <p:nvSpPr>
          <p:cNvPr id="42" name="Rounded Rectangle 41"/>
          <p:cNvSpPr/>
          <p:nvPr/>
        </p:nvSpPr>
        <p:spPr bwMode="auto">
          <a:xfrm>
            <a:off x="2108712" y="4652319"/>
            <a:ext cx="1396313" cy="185352"/>
          </a:xfrm>
          <a:prstGeom prst="roundRect">
            <a:avLst/>
          </a:prstGeom>
          <a:solidFill>
            <a:srgbClr val="006600"/>
          </a:solidFill>
          <a:ln>
            <a:solidFill>
              <a:srgbClr val="CCFFCC"/>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3">
                    <a:lumMod val="95000"/>
                  </a:schemeClr>
                </a:solidFill>
                <a:latin typeface="Arial" charset="0"/>
              </a:rPr>
              <a:t>P2 $ Line</a:t>
            </a:r>
          </a:p>
        </p:txBody>
      </p:sp>
      <p:sp>
        <p:nvSpPr>
          <p:cNvPr id="14" name="Rectangle 13"/>
          <p:cNvSpPr/>
          <p:nvPr/>
        </p:nvSpPr>
        <p:spPr bwMode="auto">
          <a:xfrm>
            <a:off x="2106828" y="4652319"/>
            <a:ext cx="1396312" cy="185352"/>
          </a:xfrm>
          <a:prstGeom prst="rect">
            <a:avLst/>
          </a:prstGeom>
          <a:no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solidFill>
                  <a:schemeClr val="bg2">
                    <a:lumMod val="50000"/>
                  </a:schemeClr>
                </a:solidFill>
              </a:ln>
              <a:solidFill>
                <a:schemeClr val="tx1"/>
              </a:solidFill>
              <a:effectLst/>
              <a:latin typeface="Arial" charset="0"/>
            </a:endParaRPr>
          </a:p>
        </p:txBody>
      </p:sp>
      <p:sp>
        <p:nvSpPr>
          <p:cNvPr id="19" name="Explosion 2 18"/>
          <p:cNvSpPr/>
          <p:nvPr/>
        </p:nvSpPr>
        <p:spPr bwMode="auto">
          <a:xfrm>
            <a:off x="0" y="4085324"/>
            <a:ext cx="1993900" cy="1285102"/>
          </a:xfrm>
          <a:prstGeom prst="irregularSeal2">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Line Hit !!!</a:t>
            </a:r>
          </a:p>
        </p:txBody>
      </p:sp>
      <p:sp>
        <p:nvSpPr>
          <p:cNvPr id="21" name="Explosion 2 20"/>
          <p:cNvSpPr/>
          <p:nvPr/>
        </p:nvSpPr>
        <p:spPr bwMode="auto">
          <a:xfrm>
            <a:off x="71564" y="4147108"/>
            <a:ext cx="1993900" cy="1285102"/>
          </a:xfrm>
          <a:prstGeom prst="irregularSeal2">
            <a:avLst/>
          </a:prstGeom>
          <a:solidFill>
            <a:srgbClr val="FFFF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chemeClr val="tx1"/>
                </a:solidFill>
                <a:latin typeface="Arial" charset="0"/>
              </a:rPr>
              <a:t>Conflict </a:t>
            </a:r>
            <a:r>
              <a:rPr kumimoji="0" lang="en-US" sz="1800" b="1" i="0" u="none" strike="noStrike" cap="none" normalizeH="0" baseline="0" dirty="0" smtClean="0">
                <a:ln>
                  <a:noFill/>
                </a:ln>
                <a:solidFill>
                  <a:schemeClr val="tx1"/>
                </a:solidFill>
                <a:effectLst/>
                <a:latin typeface="Arial" charset="0"/>
              </a:rPr>
              <a:t> !!!</a:t>
            </a:r>
          </a:p>
        </p:txBody>
      </p:sp>
    </p:spTree>
    <p:extLst>
      <p:ext uri="{BB962C8B-B14F-4D97-AF65-F5344CB8AC3E}">
        <p14:creationId xmlns:p14="http://schemas.microsoft.com/office/powerpoint/2010/main" val="41821831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44444E-6 L 0.20816 -0.00208 " pathEditMode="relative" rAng="0" ptsTypes="AA">
                                      <p:cBhvr>
                                        <p:cTn id="6" dur="2000" fill="hold"/>
                                        <p:tgtEl>
                                          <p:spTgt spid="6"/>
                                        </p:tgtEl>
                                        <p:attrNameLst>
                                          <p:attrName>ppt_x</p:attrName>
                                          <p:attrName>ppt_y</p:attrName>
                                        </p:attrNameLst>
                                      </p:cBhvr>
                                      <p:rCtr x="10399"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13"/>
                                        </p:tgtEl>
                                        <p:attrNameLst>
                                          <p:attrName>r</p:attrName>
                                        </p:attrNameLst>
                                      </p:cBhvr>
                                    </p:animRot>
                                  </p:childTnLst>
                                </p:cTn>
                              </p:par>
                              <p:par>
                                <p:cTn id="17" presetID="42"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mph" presetSubtype="0" repeatCount="2000" fill="hold" grpId="2" nodeType="clickEffect">
                                  <p:stCondLst>
                                    <p:cond delay="0"/>
                                  </p:stCondLst>
                                  <p:childTnLst>
                                    <p:animRot by="21600000">
                                      <p:cBhvr>
                                        <p:cTn id="25" dur="2000" fill="hold"/>
                                        <p:tgtEl>
                                          <p:spTgt spid="1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8.33333E-7 -2.22222E-6 L 0.20417 -0.00185 " pathEditMode="relative" rAng="0" ptsTypes="AA">
                                      <p:cBhvr>
                                        <p:cTn id="33" dur="2000" fill="hold"/>
                                        <p:tgtEl>
                                          <p:spTgt spid="34"/>
                                        </p:tgtEl>
                                        <p:attrNameLst>
                                          <p:attrName>ppt_x</p:attrName>
                                          <p:attrName>ppt_y</p:attrName>
                                        </p:attrNameLst>
                                      </p:cBhvr>
                                      <p:rCtr x="10208" y="-93"/>
                                    </p:animMotion>
                                  </p:childTnLst>
                                </p:cTn>
                              </p:par>
                              <p:par>
                                <p:cTn id="34" presetID="2" presetClass="exit" presetSubtype="2" fill="hold" grpId="1" nodeType="withEffect">
                                  <p:stCondLst>
                                    <p:cond delay="0"/>
                                  </p:stCondLst>
                                  <p:childTnLst>
                                    <p:anim calcmode="lin" valueType="num">
                                      <p:cBhvr additive="base">
                                        <p:cTn id="35" dur="1000"/>
                                        <p:tgtEl>
                                          <p:spTgt spid="6"/>
                                        </p:tgtEl>
                                        <p:attrNameLst>
                                          <p:attrName>ppt_x</p:attrName>
                                        </p:attrNameLst>
                                      </p:cBhvr>
                                      <p:tavLst>
                                        <p:tav tm="0">
                                          <p:val>
                                            <p:strVal val="ppt_x"/>
                                          </p:val>
                                        </p:tav>
                                        <p:tav tm="100000">
                                          <p:val>
                                            <p:strVal val="1+ppt_w/2"/>
                                          </p:val>
                                        </p:tav>
                                      </p:tavLst>
                                    </p:anim>
                                    <p:anim calcmode="lin" valueType="num">
                                      <p:cBhvr additive="base">
                                        <p:cTn id="36" dur="1000"/>
                                        <p:tgtEl>
                                          <p:spTgt spid="6"/>
                                        </p:tgtEl>
                                        <p:attrNameLst>
                                          <p:attrName>ppt_y</p:attrName>
                                        </p:attrNameLst>
                                      </p:cBhvr>
                                      <p:tavLst>
                                        <p:tav tm="0">
                                          <p:val>
                                            <p:strVal val="ppt_y"/>
                                          </p:val>
                                        </p:tav>
                                        <p:tav tm="100000">
                                          <p:val>
                                            <p:strVal val="ppt_y"/>
                                          </p:val>
                                        </p:tav>
                                      </p:tavLst>
                                    </p:anim>
                                    <p:set>
                                      <p:cBhvr>
                                        <p:cTn id="37" dur="1" fill="hold">
                                          <p:stCondLst>
                                            <p:cond delay="999"/>
                                          </p:stCondLst>
                                        </p:cTn>
                                        <p:tgtEl>
                                          <p:spTgt spid="6"/>
                                        </p:tgtEl>
                                        <p:attrNameLst>
                                          <p:attrName>style.visibility</p:attrName>
                                        </p:attrNameLst>
                                      </p:cBhvr>
                                      <p:to>
                                        <p:strVal val="hidden"/>
                                      </p:to>
                                    </p:se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10" presetClass="exit" presetSubtype="0" fill="hold" grpId="1" nodeType="after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xit" presetSubtype="0" fill="hold" grpId="4"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grpId="1" nodeType="clickEffect">
                                  <p:stCondLst>
                                    <p:cond delay="0"/>
                                  </p:stCondLst>
                                  <p:childTnLst>
                                    <p:animRot by="21600000">
                                      <p:cBhvr>
                                        <p:cTn id="61" dur="2000" fill="hold"/>
                                        <p:tgtEl>
                                          <p:spTgt spid="42"/>
                                        </p:tgtEl>
                                        <p:attrNameLst>
                                          <p:attrName>r</p:attrName>
                                        </p:attrNameLst>
                                      </p:cBhvr>
                                    </p:animRot>
                                  </p:childTnLst>
                                </p:cTn>
                              </p:par>
                              <p:par>
                                <p:cTn id="62" presetID="10" presetClass="entr" presetSubtype="0" fill="hold" grpId="2"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grpId="2" nodeType="clickEffect">
                                  <p:stCondLst>
                                    <p:cond delay="0"/>
                                  </p:stCondLst>
                                  <p:childTnLst>
                                    <p:animRot by="21600000">
                                      <p:cBhvr>
                                        <p:cTn id="68"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4" grpId="0" animBg="1"/>
      <p:bldP spid="34" grpId="1" animBg="1"/>
      <p:bldP spid="13" grpId="0" animBg="1"/>
      <p:bldP spid="13" grpId="2" animBg="1"/>
      <p:bldP spid="13" grpId="3" animBg="1"/>
      <p:bldP spid="13" grpId="4" animBg="1"/>
      <p:bldP spid="42" grpId="0" animBg="1"/>
      <p:bldP spid="42" grpId="1" animBg="1"/>
      <p:bldP spid="42" grpId="2" animBg="1"/>
      <p:bldP spid="14" grpId="0" animBg="1"/>
      <p:bldP spid="19" grpId="0" animBg="1"/>
      <p:bldP spid="19" grpId="1" animBg="1"/>
      <p:bldP spid="19" grpId="2" animBg="1"/>
      <p:bldP spid="21" grpId="0" animBg="1"/>
      <p:bldP spid="2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126656"/>
            <a:ext cx="8347075" cy="1480622"/>
          </a:xfrm>
        </p:spPr>
        <p:txBody>
          <a:bodyPr/>
          <a:lstStyle/>
          <a:p>
            <a:r>
              <a:rPr lang="en-US" sz="2400" dirty="0" smtClean="0"/>
              <a:t>Form</a:t>
            </a:r>
            <a:r>
              <a:rPr lang="en-US" sz="2400" b="1" dirty="0" smtClean="0"/>
              <a:t> interference graph </a:t>
            </a:r>
            <a:r>
              <a:rPr lang="en-US" sz="2400" dirty="0" smtClean="0"/>
              <a:t>using</a:t>
            </a:r>
            <a:r>
              <a:rPr lang="en-US" sz="2400" b="1" dirty="0" smtClean="0"/>
              <a:t> </a:t>
            </a:r>
            <a:r>
              <a:rPr lang="en-US" sz="2400" b="1" u="sng" dirty="0" smtClean="0"/>
              <a:t>interference metric</a:t>
            </a:r>
          </a:p>
          <a:p>
            <a:r>
              <a:rPr lang="en-US" sz="2400" dirty="0" smtClean="0"/>
              <a:t>Find</a:t>
            </a:r>
            <a:r>
              <a:rPr lang="en-US" sz="2400" b="1" dirty="0" smtClean="0"/>
              <a:t> MAX-CUT </a:t>
            </a:r>
            <a:r>
              <a:rPr lang="en-US" sz="2400" dirty="0" smtClean="0"/>
              <a:t>of the graph</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p:txBody>
          <a:bodyPr/>
          <a:lstStyle/>
          <a:p>
            <a:r>
              <a:rPr lang="en-US" dirty="0" smtClean="0"/>
              <a:t>A2: Interference Graph Algorithm</a:t>
            </a:r>
            <a:endParaRPr lang="en-US" dirty="0"/>
          </a:p>
        </p:txBody>
      </p:sp>
      <p:sp>
        <p:nvSpPr>
          <p:cNvPr id="4" name="Oval 3"/>
          <p:cNvSpPr/>
          <p:nvPr/>
        </p:nvSpPr>
        <p:spPr bwMode="auto">
          <a:xfrm>
            <a:off x="1484486"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=20</a:t>
            </a:r>
          </a:p>
          <a:p>
            <a:r>
              <a:rPr lang="en-US" sz="1800" b="1" dirty="0" smtClean="0">
                <a:solidFill>
                  <a:srgbClr val="333333"/>
                </a:solidFill>
                <a:latin typeface="Arial" charset="0"/>
              </a:rPr>
              <a:t>C</a:t>
            </a:r>
            <a:r>
              <a:rPr lang="en-US" sz="2800" b="1" baseline="-25000" dirty="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=30</a:t>
            </a:r>
          </a:p>
        </p:txBody>
      </p:sp>
      <p:sp>
        <p:nvSpPr>
          <p:cNvPr id="35" name="Oval 34"/>
          <p:cNvSpPr/>
          <p:nvPr/>
        </p:nvSpPr>
        <p:spPr bwMode="auto">
          <a:xfrm>
            <a:off x="3010410"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=45</a:t>
            </a:r>
          </a:p>
        </p:txBody>
      </p:sp>
      <p:sp>
        <p:nvSpPr>
          <p:cNvPr id="36" name="Oval 35"/>
          <p:cNvSpPr/>
          <p:nvPr/>
        </p:nvSpPr>
        <p:spPr bwMode="auto">
          <a:xfrm>
            <a:off x="4931758"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=40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=25</a:t>
            </a:r>
          </a:p>
        </p:txBody>
      </p:sp>
      <p:sp>
        <p:nvSpPr>
          <p:cNvPr id="37" name="Oval 36"/>
          <p:cNvSpPr/>
          <p:nvPr/>
        </p:nvSpPr>
        <p:spPr bwMode="auto">
          <a:xfrm>
            <a:off x="6457683"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=15</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=50</a:t>
            </a:r>
          </a:p>
        </p:txBody>
      </p:sp>
      <p:sp>
        <p:nvSpPr>
          <p:cNvPr id="5" name="Right Brace 4"/>
          <p:cNvSpPr/>
          <p:nvPr/>
        </p:nvSpPr>
        <p:spPr bwMode="auto">
          <a:xfrm rot="5400000">
            <a:off x="2631209" y="2152493"/>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137606" y="3529449"/>
            <a:ext cx="1380635" cy="400110"/>
          </a:xfrm>
          <a:prstGeom prst="rect">
            <a:avLst/>
          </a:prstGeom>
          <a:noFill/>
        </p:spPr>
        <p:txBody>
          <a:bodyPr wrap="none" rtlCol="0">
            <a:spAutoFit/>
          </a:bodyPr>
          <a:lstStyle/>
          <a:p>
            <a:r>
              <a:rPr lang="en-US" sz="2000" b="1" dirty="0" smtClean="0"/>
              <a:t>Was in C</a:t>
            </a:r>
            <a:r>
              <a:rPr lang="en-US" sz="2000" b="1" baseline="-14000" dirty="0" smtClean="0"/>
              <a:t>A</a:t>
            </a:r>
            <a:endParaRPr lang="en-US" sz="2000" b="1" baseline="-14000" dirty="0"/>
          </a:p>
        </p:txBody>
      </p:sp>
      <p:sp>
        <p:nvSpPr>
          <p:cNvPr id="39" name="Right Brace 38"/>
          <p:cNvSpPr/>
          <p:nvPr/>
        </p:nvSpPr>
        <p:spPr bwMode="auto">
          <a:xfrm rot="5400000">
            <a:off x="5932734" y="2198272"/>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5439132" y="3575228"/>
            <a:ext cx="1380634" cy="400110"/>
          </a:xfrm>
          <a:prstGeom prst="rect">
            <a:avLst/>
          </a:prstGeom>
          <a:noFill/>
        </p:spPr>
        <p:txBody>
          <a:bodyPr wrap="none" rtlCol="0">
            <a:spAutoFit/>
          </a:bodyPr>
          <a:lstStyle/>
          <a:p>
            <a:r>
              <a:rPr lang="en-US" sz="2000" b="1" dirty="0" smtClean="0"/>
              <a:t>Was in C</a:t>
            </a:r>
            <a:r>
              <a:rPr lang="en-US" sz="2000" b="1" baseline="-14000" dirty="0"/>
              <a:t>B</a:t>
            </a:r>
          </a:p>
        </p:txBody>
      </p:sp>
      <p:cxnSp>
        <p:nvCxnSpPr>
          <p:cNvPr id="42" name="Straight Arrow Connector 41"/>
          <p:cNvCxnSpPr/>
          <p:nvPr/>
        </p:nvCxnSpPr>
        <p:spPr bwMode="auto">
          <a:xfrm flipH="1">
            <a:off x="5770605" y="1581665"/>
            <a:ext cx="902044" cy="963827"/>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nvGrpSpPr>
          <p:cNvPr id="55" name="Group 54"/>
          <p:cNvGrpSpPr/>
          <p:nvPr/>
        </p:nvGrpSpPr>
        <p:grpSpPr>
          <a:xfrm>
            <a:off x="3131759" y="4464903"/>
            <a:ext cx="2434937" cy="1902946"/>
            <a:chOff x="3131759" y="4464903"/>
            <a:chExt cx="2434937" cy="1902946"/>
          </a:xfrm>
        </p:grpSpPr>
        <p:sp>
          <p:nvSpPr>
            <p:cNvPr id="45" name="Oval 44"/>
            <p:cNvSpPr/>
            <p:nvPr/>
          </p:nvSpPr>
          <p:spPr bwMode="auto">
            <a:xfrm>
              <a:off x="3131759"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6" name="Oval 45"/>
            <p:cNvSpPr/>
            <p:nvPr/>
          </p:nvSpPr>
          <p:spPr bwMode="auto">
            <a:xfrm>
              <a:off x="3131759"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7" name="Oval 46"/>
            <p:cNvSpPr/>
            <p:nvPr/>
          </p:nvSpPr>
          <p:spPr bwMode="auto">
            <a:xfrm>
              <a:off x="4793732"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48" name="Oval 47"/>
            <p:cNvSpPr/>
            <p:nvPr/>
          </p:nvSpPr>
          <p:spPr bwMode="auto">
            <a:xfrm>
              <a:off x="4793732"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cxnSp>
        <p:nvCxnSpPr>
          <p:cNvPr id="50" name="Straight Arrow Connector 49"/>
          <p:cNvCxnSpPr/>
          <p:nvPr/>
        </p:nvCxnSpPr>
        <p:spPr bwMode="auto">
          <a:xfrm>
            <a:off x="3892365" y="4660555"/>
            <a:ext cx="1027035"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2" name="TextBox 51"/>
          <p:cNvSpPr txBox="1"/>
          <p:nvPr/>
        </p:nvSpPr>
        <p:spPr>
          <a:xfrm>
            <a:off x="4170882" y="4326922"/>
            <a:ext cx="470000" cy="400110"/>
          </a:xfrm>
          <a:prstGeom prst="rect">
            <a:avLst/>
          </a:prstGeom>
          <a:noFill/>
        </p:spPr>
        <p:txBody>
          <a:bodyPr wrap="none" rtlCol="0">
            <a:spAutoFit/>
          </a:bodyPr>
          <a:lstStyle/>
          <a:p>
            <a:r>
              <a:rPr lang="en-US" sz="2000" b="1" dirty="0" smtClean="0"/>
              <a:t>30</a:t>
            </a:r>
            <a:endParaRPr lang="en-US" sz="2000" b="1" dirty="0"/>
          </a:p>
        </p:txBody>
      </p:sp>
      <p:cxnSp>
        <p:nvCxnSpPr>
          <p:cNvPr id="53" name="Straight Arrow Connector 52"/>
          <p:cNvCxnSpPr/>
          <p:nvPr/>
        </p:nvCxnSpPr>
        <p:spPr bwMode="auto">
          <a:xfrm flipH="1">
            <a:off x="3855293" y="5023020"/>
            <a:ext cx="1027035"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4" name="TextBox 53"/>
          <p:cNvSpPr txBox="1"/>
          <p:nvPr/>
        </p:nvSpPr>
        <p:spPr>
          <a:xfrm>
            <a:off x="4170882" y="4928860"/>
            <a:ext cx="470000" cy="400110"/>
          </a:xfrm>
          <a:prstGeom prst="rect">
            <a:avLst/>
          </a:prstGeom>
          <a:noFill/>
        </p:spPr>
        <p:txBody>
          <a:bodyPr wrap="none" rtlCol="0">
            <a:spAutoFit/>
          </a:bodyPr>
          <a:lstStyle/>
          <a:p>
            <a:r>
              <a:rPr lang="en-US" sz="2000" b="1" dirty="0"/>
              <a:t>4</a:t>
            </a:r>
            <a:r>
              <a:rPr lang="en-US" sz="2000" b="1" dirty="0" smtClean="0"/>
              <a:t>0</a:t>
            </a:r>
            <a:endParaRPr lang="en-US" sz="2000" b="1" dirty="0"/>
          </a:p>
        </p:txBody>
      </p:sp>
      <p:sp>
        <p:nvSpPr>
          <p:cNvPr id="56" name="TextBox 55"/>
          <p:cNvSpPr txBox="1"/>
          <p:nvPr/>
        </p:nvSpPr>
        <p:spPr>
          <a:xfrm>
            <a:off x="5991776" y="5195393"/>
            <a:ext cx="2476960" cy="400110"/>
          </a:xfrm>
          <a:prstGeom prst="rect">
            <a:avLst/>
          </a:prstGeom>
          <a:noFill/>
        </p:spPr>
        <p:txBody>
          <a:bodyPr wrap="none" rtlCol="0">
            <a:spAutoFit/>
          </a:bodyPr>
          <a:lstStyle/>
          <a:p>
            <a:r>
              <a:rPr lang="en-US" sz="2000" b="1" dirty="0" smtClean="0"/>
              <a:t>Interference Graph</a:t>
            </a:r>
            <a:endParaRPr lang="en-US" sz="2000" b="1" dirty="0"/>
          </a:p>
        </p:txBody>
      </p:sp>
    </p:spTree>
    <p:extLst>
      <p:ext uri="{BB962C8B-B14F-4D97-AF65-F5344CB8AC3E}">
        <p14:creationId xmlns:p14="http://schemas.microsoft.com/office/powerpoint/2010/main" val="1132849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right)">
                                      <p:cBhvr>
                                        <p:cTn id="43" dur="500"/>
                                        <p:tgtEl>
                                          <p:spTgt spid="54"/>
                                        </p:tgtEl>
                                      </p:cBhvr>
                                    </p:animEffect>
                                  </p:childTnLst>
                                </p:cTn>
                              </p:par>
                              <p:par>
                                <p:cTn id="44" presetID="22" presetClass="entr" presetSubtype="2"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right)">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6" grpId="0" animBg="1"/>
      <p:bldP spid="37" grpId="0" animBg="1"/>
      <p:bldP spid="5" grpId="0" animBg="1"/>
      <p:bldP spid="38" grpId="0"/>
      <p:bldP spid="39" grpId="0" animBg="1"/>
      <p:bldP spid="40" grpId="0"/>
      <p:bldP spid="52" grpId="0"/>
      <p:bldP spid="54"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126656"/>
            <a:ext cx="8347075" cy="1480622"/>
          </a:xfrm>
        </p:spPr>
        <p:txBody>
          <a:bodyPr/>
          <a:lstStyle/>
          <a:p>
            <a:r>
              <a:rPr lang="en-US" sz="2400" dirty="0" smtClean="0"/>
              <a:t>Form</a:t>
            </a:r>
            <a:r>
              <a:rPr lang="en-US" sz="2400" b="1" dirty="0" smtClean="0"/>
              <a:t> interference graph </a:t>
            </a:r>
            <a:r>
              <a:rPr lang="en-US" sz="2400" dirty="0" smtClean="0"/>
              <a:t>using</a:t>
            </a:r>
            <a:r>
              <a:rPr lang="en-US" sz="2400" b="1" dirty="0" smtClean="0"/>
              <a:t> </a:t>
            </a:r>
            <a:r>
              <a:rPr lang="en-US" sz="2400" b="1" u="sng" dirty="0" smtClean="0"/>
              <a:t>interference metric</a:t>
            </a:r>
          </a:p>
          <a:p>
            <a:r>
              <a:rPr lang="en-US" sz="2400" dirty="0" smtClean="0"/>
              <a:t>Find</a:t>
            </a:r>
            <a:r>
              <a:rPr lang="en-US" sz="2400" b="1" dirty="0" smtClean="0"/>
              <a:t> MAX-CUT </a:t>
            </a:r>
            <a:r>
              <a:rPr lang="en-US" sz="2400" dirty="0" smtClean="0"/>
              <a:t>of the graph</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p:txBody>
          <a:bodyPr/>
          <a:lstStyle/>
          <a:p>
            <a:r>
              <a:rPr lang="en-US" dirty="0" smtClean="0"/>
              <a:t>A2: Interference Graph Algorithm</a:t>
            </a:r>
            <a:endParaRPr lang="en-US" dirty="0"/>
          </a:p>
        </p:txBody>
      </p:sp>
      <p:sp>
        <p:nvSpPr>
          <p:cNvPr id="4" name="Oval 3"/>
          <p:cNvSpPr/>
          <p:nvPr/>
        </p:nvSpPr>
        <p:spPr bwMode="auto">
          <a:xfrm>
            <a:off x="1484486"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=20</a:t>
            </a:r>
          </a:p>
          <a:p>
            <a:r>
              <a:rPr lang="en-US" sz="1800" b="1" dirty="0" smtClean="0">
                <a:solidFill>
                  <a:srgbClr val="333333"/>
                </a:solidFill>
                <a:latin typeface="Arial" charset="0"/>
              </a:rPr>
              <a:t>C</a:t>
            </a:r>
            <a:r>
              <a:rPr lang="en-US" sz="2800" b="1" baseline="-25000" dirty="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=30</a:t>
            </a:r>
          </a:p>
        </p:txBody>
      </p:sp>
      <p:sp>
        <p:nvSpPr>
          <p:cNvPr id="35" name="Oval 34"/>
          <p:cNvSpPr/>
          <p:nvPr/>
        </p:nvSpPr>
        <p:spPr bwMode="auto">
          <a:xfrm>
            <a:off x="3010410"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=45</a:t>
            </a:r>
          </a:p>
        </p:txBody>
      </p:sp>
      <p:sp>
        <p:nvSpPr>
          <p:cNvPr id="36" name="Oval 35"/>
          <p:cNvSpPr/>
          <p:nvPr/>
        </p:nvSpPr>
        <p:spPr bwMode="auto">
          <a:xfrm>
            <a:off x="4931758"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=40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=25</a:t>
            </a:r>
          </a:p>
        </p:txBody>
      </p:sp>
      <p:sp>
        <p:nvSpPr>
          <p:cNvPr id="37" name="Oval 36"/>
          <p:cNvSpPr/>
          <p:nvPr/>
        </p:nvSpPr>
        <p:spPr bwMode="auto">
          <a:xfrm>
            <a:off x="6457683"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=15</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=50</a:t>
            </a:r>
          </a:p>
        </p:txBody>
      </p:sp>
      <p:sp>
        <p:nvSpPr>
          <p:cNvPr id="5" name="Right Brace 4"/>
          <p:cNvSpPr/>
          <p:nvPr/>
        </p:nvSpPr>
        <p:spPr bwMode="auto">
          <a:xfrm rot="5400000">
            <a:off x="2631209" y="2152493"/>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137606" y="3529449"/>
            <a:ext cx="1380635" cy="400110"/>
          </a:xfrm>
          <a:prstGeom prst="rect">
            <a:avLst/>
          </a:prstGeom>
          <a:noFill/>
        </p:spPr>
        <p:txBody>
          <a:bodyPr wrap="none" rtlCol="0">
            <a:spAutoFit/>
          </a:bodyPr>
          <a:lstStyle/>
          <a:p>
            <a:r>
              <a:rPr lang="en-US" sz="2000" b="1" dirty="0" smtClean="0"/>
              <a:t>Was in C</a:t>
            </a:r>
            <a:r>
              <a:rPr lang="en-US" sz="2000" b="1" baseline="-14000" dirty="0" smtClean="0"/>
              <a:t>A</a:t>
            </a:r>
            <a:endParaRPr lang="en-US" sz="2000" b="1" baseline="-14000" dirty="0"/>
          </a:p>
        </p:txBody>
      </p:sp>
      <p:sp>
        <p:nvSpPr>
          <p:cNvPr id="39" name="Right Brace 38"/>
          <p:cNvSpPr/>
          <p:nvPr/>
        </p:nvSpPr>
        <p:spPr bwMode="auto">
          <a:xfrm rot="5400000">
            <a:off x="5932734" y="2198272"/>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5439132" y="3575228"/>
            <a:ext cx="1380634" cy="400110"/>
          </a:xfrm>
          <a:prstGeom prst="rect">
            <a:avLst/>
          </a:prstGeom>
          <a:noFill/>
        </p:spPr>
        <p:txBody>
          <a:bodyPr wrap="none" rtlCol="0">
            <a:spAutoFit/>
          </a:bodyPr>
          <a:lstStyle/>
          <a:p>
            <a:r>
              <a:rPr lang="en-US" sz="2000" b="1" dirty="0" smtClean="0"/>
              <a:t>Was in C</a:t>
            </a:r>
            <a:r>
              <a:rPr lang="en-US" sz="2000" b="1" baseline="-14000" dirty="0"/>
              <a:t>B</a:t>
            </a:r>
          </a:p>
        </p:txBody>
      </p:sp>
      <p:cxnSp>
        <p:nvCxnSpPr>
          <p:cNvPr id="42" name="Straight Arrow Connector 41"/>
          <p:cNvCxnSpPr/>
          <p:nvPr/>
        </p:nvCxnSpPr>
        <p:spPr bwMode="auto">
          <a:xfrm flipH="1">
            <a:off x="5770605" y="1581665"/>
            <a:ext cx="902044" cy="963827"/>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nvGrpSpPr>
          <p:cNvPr id="55" name="Group 54"/>
          <p:cNvGrpSpPr/>
          <p:nvPr/>
        </p:nvGrpSpPr>
        <p:grpSpPr>
          <a:xfrm>
            <a:off x="3131759" y="4464903"/>
            <a:ext cx="2434937" cy="1902946"/>
            <a:chOff x="3131759" y="4464903"/>
            <a:chExt cx="2434937" cy="1902946"/>
          </a:xfrm>
        </p:grpSpPr>
        <p:sp>
          <p:nvSpPr>
            <p:cNvPr id="45" name="Oval 44"/>
            <p:cNvSpPr/>
            <p:nvPr/>
          </p:nvSpPr>
          <p:spPr bwMode="auto">
            <a:xfrm>
              <a:off x="3131759"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6" name="Oval 45"/>
            <p:cNvSpPr/>
            <p:nvPr/>
          </p:nvSpPr>
          <p:spPr bwMode="auto">
            <a:xfrm>
              <a:off x="3131759"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7" name="Oval 46"/>
            <p:cNvSpPr/>
            <p:nvPr/>
          </p:nvSpPr>
          <p:spPr bwMode="auto">
            <a:xfrm>
              <a:off x="4793732"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48" name="Oval 47"/>
            <p:cNvSpPr/>
            <p:nvPr/>
          </p:nvSpPr>
          <p:spPr bwMode="auto">
            <a:xfrm>
              <a:off x="4793732"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sp>
        <p:nvSpPr>
          <p:cNvPr id="52" name="TextBox 51"/>
          <p:cNvSpPr txBox="1"/>
          <p:nvPr/>
        </p:nvSpPr>
        <p:spPr>
          <a:xfrm>
            <a:off x="4170882" y="4475206"/>
            <a:ext cx="470000" cy="400110"/>
          </a:xfrm>
          <a:prstGeom prst="rect">
            <a:avLst/>
          </a:prstGeom>
          <a:noFill/>
        </p:spPr>
        <p:txBody>
          <a:bodyPr wrap="none" rtlCol="0">
            <a:spAutoFit/>
          </a:bodyPr>
          <a:lstStyle/>
          <a:p>
            <a:r>
              <a:rPr lang="en-US" sz="2000" b="1" dirty="0"/>
              <a:t>7</a:t>
            </a:r>
            <a:r>
              <a:rPr lang="en-US" sz="2000" b="1" dirty="0" smtClean="0"/>
              <a:t>0</a:t>
            </a:r>
            <a:endParaRPr lang="en-US" sz="2000" b="1" dirty="0"/>
          </a:p>
        </p:txBody>
      </p:sp>
      <p:cxnSp>
        <p:nvCxnSpPr>
          <p:cNvPr id="53" name="Straight Arrow Connector 52"/>
          <p:cNvCxnSpPr>
            <a:stCxn id="47" idx="2"/>
          </p:cNvCxnSpPr>
          <p:nvPr/>
        </p:nvCxnSpPr>
        <p:spPr bwMode="auto">
          <a:xfrm flipH="1">
            <a:off x="3904723" y="4833549"/>
            <a:ext cx="889009" cy="0"/>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56" name="TextBox 55"/>
          <p:cNvSpPr txBox="1"/>
          <p:nvPr/>
        </p:nvSpPr>
        <p:spPr>
          <a:xfrm>
            <a:off x="5991776" y="5195393"/>
            <a:ext cx="2476960" cy="400110"/>
          </a:xfrm>
          <a:prstGeom prst="rect">
            <a:avLst/>
          </a:prstGeom>
          <a:noFill/>
        </p:spPr>
        <p:txBody>
          <a:bodyPr wrap="none" rtlCol="0">
            <a:spAutoFit/>
          </a:bodyPr>
          <a:lstStyle/>
          <a:p>
            <a:r>
              <a:rPr lang="en-US" sz="2000" b="1" dirty="0" smtClean="0"/>
              <a:t>Interference Graph</a:t>
            </a:r>
            <a:endParaRPr lang="en-US" sz="2000" b="1" dirty="0"/>
          </a:p>
        </p:txBody>
      </p:sp>
    </p:spTree>
    <p:extLst>
      <p:ext uri="{BB962C8B-B14F-4D97-AF65-F5344CB8AC3E}">
        <p14:creationId xmlns:p14="http://schemas.microsoft.com/office/powerpoint/2010/main" val="1336936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126656"/>
            <a:ext cx="8347075" cy="1480622"/>
          </a:xfrm>
        </p:spPr>
        <p:txBody>
          <a:bodyPr/>
          <a:lstStyle/>
          <a:p>
            <a:r>
              <a:rPr lang="en-US" sz="2400" dirty="0" smtClean="0"/>
              <a:t>Form</a:t>
            </a:r>
            <a:r>
              <a:rPr lang="en-US" sz="2400" b="1" dirty="0" smtClean="0"/>
              <a:t> interference graph </a:t>
            </a:r>
            <a:r>
              <a:rPr lang="en-US" sz="2400" dirty="0" smtClean="0"/>
              <a:t>using</a:t>
            </a:r>
            <a:r>
              <a:rPr lang="en-US" sz="2400" b="1" dirty="0" smtClean="0"/>
              <a:t> </a:t>
            </a:r>
            <a:r>
              <a:rPr lang="en-US" sz="2400" b="1" u="sng" dirty="0" smtClean="0"/>
              <a:t>interference metric</a:t>
            </a:r>
          </a:p>
          <a:p>
            <a:r>
              <a:rPr lang="en-US" sz="2400" dirty="0" smtClean="0"/>
              <a:t>Find</a:t>
            </a:r>
            <a:r>
              <a:rPr lang="en-US" sz="2400" b="1" dirty="0" smtClean="0"/>
              <a:t> MAX-CUT </a:t>
            </a:r>
            <a:r>
              <a:rPr lang="en-US" sz="2400" dirty="0" smtClean="0"/>
              <a:t>of the graph</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p:txBody>
          <a:bodyPr/>
          <a:lstStyle/>
          <a:p>
            <a:r>
              <a:rPr lang="en-US" dirty="0" smtClean="0"/>
              <a:t>A2: Interference Graph Algorithm</a:t>
            </a:r>
            <a:endParaRPr lang="en-US" dirty="0"/>
          </a:p>
        </p:txBody>
      </p:sp>
      <p:sp>
        <p:nvSpPr>
          <p:cNvPr id="4" name="Oval 3"/>
          <p:cNvSpPr/>
          <p:nvPr/>
        </p:nvSpPr>
        <p:spPr bwMode="auto">
          <a:xfrm>
            <a:off x="1484486"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=20</a:t>
            </a:r>
          </a:p>
          <a:p>
            <a:r>
              <a:rPr lang="en-US" sz="1800" b="1" dirty="0" smtClean="0">
                <a:solidFill>
                  <a:srgbClr val="333333"/>
                </a:solidFill>
                <a:latin typeface="Arial" charset="0"/>
              </a:rPr>
              <a:t>C</a:t>
            </a:r>
            <a:r>
              <a:rPr lang="en-US" sz="2800" b="1" baseline="-25000" dirty="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=30</a:t>
            </a:r>
          </a:p>
        </p:txBody>
      </p:sp>
      <p:sp>
        <p:nvSpPr>
          <p:cNvPr id="35" name="Oval 34"/>
          <p:cNvSpPr/>
          <p:nvPr/>
        </p:nvSpPr>
        <p:spPr bwMode="auto">
          <a:xfrm>
            <a:off x="3010410"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=45</a:t>
            </a:r>
          </a:p>
        </p:txBody>
      </p:sp>
      <p:sp>
        <p:nvSpPr>
          <p:cNvPr id="36" name="Oval 35"/>
          <p:cNvSpPr/>
          <p:nvPr/>
        </p:nvSpPr>
        <p:spPr bwMode="auto">
          <a:xfrm>
            <a:off x="4931758"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=40</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=25</a:t>
            </a:r>
          </a:p>
        </p:txBody>
      </p:sp>
      <p:sp>
        <p:nvSpPr>
          <p:cNvPr id="37" name="Oval 36"/>
          <p:cNvSpPr/>
          <p:nvPr/>
        </p:nvSpPr>
        <p:spPr bwMode="auto">
          <a:xfrm>
            <a:off x="6457683" y="2150070"/>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333333"/>
                </a:solidFill>
                <a:latin typeface="Arial" charset="0"/>
              </a:rPr>
              <a:t>C</a:t>
            </a:r>
            <a:r>
              <a:rPr lang="en-US" sz="2800" b="1" baseline="-25000" dirty="0" smtClean="0">
                <a:solidFill>
                  <a:srgbClr val="333333"/>
                </a:solidFill>
                <a:latin typeface="Arial" charset="0"/>
              </a:rPr>
              <a:t>A</a:t>
            </a:r>
            <a:r>
              <a:rPr lang="en-US" sz="1800" b="1" dirty="0" smtClean="0">
                <a:solidFill>
                  <a:srgbClr val="333333"/>
                </a:solidFill>
                <a:latin typeface="Arial" charset="0"/>
              </a:rPr>
              <a:t>=15</a:t>
            </a:r>
          </a:p>
          <a:p>
            <a:r>
              <a:rPr lang="en-US" sz="1800" b="1" dirty="0" smtClean="0">
                <a:solidFill>
                  <a:srgbClr val="333333"/>
                </a:solidFill>
                <a:latin typeface="Arial" charset="0"/>
              </a:rPr>
              <a:t>C</a:t>
            </a:r>
            <a:r>
              <a:rPr lang="en-US" sz="2800" b="1" baseline="-25000" dirty="0" smtClean="0">
                <a:solidFill>
                  <a:srgbClr val="333333"/>
                </a:solidFill>
                <a:latin typeface="Arial" charset="0"/>
              </a:rPr>
              <a:t>B</a:t>
            </a:r>
            <a:r>
              <a:rPr kumimoji="0" lang="en-US" sz="1800" b="1" i="0" u="none" strike="noStrike" cap="none" normalizeH="0" baseline="0" dirty="0" smtClean="0">
                <a:ln>
                  <a:noFill/>
                </a:ln>
                <a:solidFill>
                  <a:srgbClr val="333333"/>
                </a:solidFill>
                <a:effectLst/>
                <a:latin typeface="Arial" charset="0"/>
              </a:rPr>
              <a:t>=50</a:t>
            </a:r>
          </a:p>
        </p:txBody>
      </p:sp>
      <p:sp>
        <p:nvSpPr>
          <p:cNvPr id="5" name="Right Brace 4"/>
          <p:cNvSpPr/>
          <p:nvPr/>
        </p:nvSpPr>
        <p:spPr bwMode="auto">
          <a:xfrm rot="5400000">
            <a:off x="2631209" y="2152493"/>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137606" y="3529449"/>
            <a:ext cx="1380635" cy="400110"/>
          </a:xfrm>
          <a:prstGeom prst="rect">
            <a:avLst/>
          </a:prstGeom>
          <a:noFill/>
        </p:spPr>
        <p:txBody>
          <a:bodyPr wrap="none" rtlCol="0">
            <a:spAutoFit/>
          </a:bodyPr>
          <a:lstStyle/>
          <a:p>
            <a:r>
              <a:rPr lang="en-US" sz="2000" b="1" dirty="0" smtClean="0"/>
              <a:t>Was in C</a:t>
            </a:r>
            <a:r>
              <a:rPr lang="en-US" sz="2000" b="1" baseline="-14000" dirty="0" smtClean="0"/>
              <a:t>A</a:t>
            </a:r>
            <a:endParaRPr lang="en-US" sz="2000" b="1" baseline="-14000" dirty="0"/>
          </a:p>
        </p:txBody>
      </p:sp>
      <p:sp>
        <p:nvSpPr>
          <p:cNvPr id="39" name="Right Brace 38"/>
          <p:cNvSpPr/>
          <p:nvPr/>
        </p:nvSpPr>
        <p:spPr bwMode="auto">
          <a:xfrm rot="5400000">
            <a:off x="5932734" y="2198272"/>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5439132" y="3575228"/>
            <a:ext cx="1380634" cy="400110"/>
          </a:xfrm>
          <a:prstGeom prst="rect">
            <a:avLst/>
          </a:prstGeom>
          <a:noFill/>
        </p:spPr>
        <p:txBody>
          <a:bodyPr wrap="none" rtlCol="0">
            <a:spAutoFit/>
          </a:bodyPr>
          <a:lstStyle/>
          <a:p>
            <a:r>
              <a:rPr lang="en-US" sz="2000" b="1" dirty="0" smtClean="0"/>
              <a:t>Was in C</a:t>
            </a:r>
            <a:r>
              <a:rPr lang="en-US" sz="2000" b="1" baseline="-14000" dirty="0"/>
              <a:t>B</a:t>
            </a:r>
          </a:p>
        </p:txBody>
      </p:sp>
      <p:cxnSp>
        <p:nvCxnSpPr>
          <p:cNvPr id="42" name="Straight Arrow Connector 41"/>
          <p:cNvCxnSpPr/>
          <p:nvPr/>
        </p:nvCxnSpPr>
        <p:spPr bwMode="auto">
          <a:xfrm flipH="1">
            <a:off x="5770605" y="1581665"/>
            <a:ext cx="902044" cy="963827"/>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nvGrpSpPr>
          <p:cNvPr id="55" name="Group 54"/>
          <p:cNvGrpSpPr/>
          <p:nvPr/>
        </p:nvGrpSpPr>
        <p:grpSpPr>
          <a:xfrm>
            <a:off x="3131759" y="4464903"/>
            <a:ext cx="2434937" cy="1902946"/>
            <a:chOff x="3131759" y="4464903"/>
            <a:chExt cx="2434937" cy="1902946"/>
          </a:xfrm>
        </p:grpSpPr>
        <p:sp>
          <p:nvSpPr>
            <p:cNvPr id="45" name="Oval 44"/>
            <p:cNvSpPr/>
            <p:nvPr/>
          </p:nvSpPr>
          <p:spPr bwMode="auto">
            <a:xfrm>
              <a:off x="3131759"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6" name="Oval 45"/>
            <p:cNvSpPr/>
            <p:nvPr/>
          </p:nvSpPr>
          <p:spPr bwMode="auto">
            <a:xfrm>
              <a:off x="3131759"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7" name="Oval 46"/>
            <p:cNvSpPr/>
            <p:nvPr/>
          </p:nvSpPr>
          <p:spPr bwMode="auto">
            <a:xfrm>
              <a:off x="4793732"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48" name="Oval 47"/>
            <p:cNvSpPr/>
            <p:nvPr/>
          </p:nvSpPr>
          <p:spPr bwMode="auto">
            <a:xfrm>
              <a:off x="4793732"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sp>
        <p:nvSpPr>
          <p:cNvPr id="52" name="TextBox 51"/>
          <p:cNvSpPr txBox="1"/>
          <p:nvPr/>
        </p:nvSpPr>
        <p:spPr>
          <a:xfrm>
            <a:off x="4170882" y="4475206"/>
            <a:ext cx="470000" cy="400110"/>
          </a:xfrm>
          <a:prstGeom prst="rect">
            <a:avLst/>
          </a:prstGeom>
          <a:noFill/>
        </p:spPr>
        <p:txBody>
          <a:bodyPr wrap="none" rtlCol="0">
            <a:spAutoFit/>
          </a:bodyPr>
          <a:lstStyle/>
          <a:p>
            <a:r>
              <a:rPr lang="en-US" sz="2000" b="1" dirty="0"/>
              <a:t>7</a:t>
            </a:r>
            <a:r>
              <a:rPr lang="en-US" sz="2000" b="1" dirty="0" smtClean="0"/>
              <a:t>0</a:t>
            </a:r>
            <a:endParaRPr lang="en-US" sz="2000" b="1" dirty="0"/>
          </a:p>
        </p:txBody>
      </p:sp>
      <p:cxnSp>
        <p:nvCxnSpPr>
          <p:cNvPr id="53" name="Straight Arrow Connector 52"/>
          <p:cNvCxnSpPr>
            <a:stCxn id="47" idx="2"/>
          </p:cNvCxnSpPr>
          <p:nvPr/>
        </p:nvCxnSpPr>
        <p:spPr bwMode="auto">
          <a:xfrm flipH="1">
            <a:off x="3904723" y="4833549"/>
            <a:ext cx="889009" cy="0"/>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56" name="TextBox 55"/>
          <p:cNvSpPr txBox="1"/>
          <p:nvPr/>
        </p:nvSpPr>
        <p:spPr>
          <a:xfrm>
            <a:off x="5991776" y="5195393"/>
            <a:ext cx="2476960" cy="400110"/>
          </a:xfrm>
          <a:prstGeom prst="rect">
            <a:avLst/>
          </a:prstGeom>
          <a:noFill/>
        </p:spPr>
        <p:txBody>
          <a:bodyPr wrap="none" rtlCol="0">
            <a:spAutoFit/>
          </a:bodyPr>
          <a:lstStyle/>
          <a:p>
            <a:r>
              <a:rPr lang="en-US" sz="2000" b="1" dirty="0" smtClean="0"/>
              <a:t>Interference Graph</a:t>
            </a:r>
            <a:endParaRPr lang="en-US" sz="2000" b="1" dirty="0"/>
          </a:p>
        </p:txBody>
      </p:sp>
      <p:cxnSp>
        <p:nvCxnSpPr>
          <p:cNvPr id="21" name="Straight Arrow Connector 20"/>
          <p:cNvCxnSpPr/>
          <p:nvPr/>
        </p:nvCxnSpPr>
        <p:spPr bwMode="auto">
          <a:xfrm flipH="1">
            <a:off x="3904723" y="6017736"/>
            <a:ext cx="889009" cy="0"/>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22" name="TextBox 21"/>
          <p:cNvSpPr txBox="1"/>
          <p:nvPr/>
        </p:nvSpPr>
        <p:spPr>
          <a:xfrm>
            <a:off x="4170881" y="6027985"/>
            <a:ext cx="470000" cy="400110"/>
          </a:xfrm>
          <a:prstGeom prst="rect">
            <a:avLst/>
          </a:prstGeom>
          <a:noFill/>
        </p:spPr>
        <p:txBody>
          <a:bodyPr wrap="none" rtlCol="0">
            <a:spAutoFit/>
          </a:bodyPr>
          <a:lstStyle/>
          <a:p>
            <a:r>
              <a:rPr lang="en-US" sz="2000" b="1" dirty="0" smtClean="0"/>
              <a:t>60</a:t>
            </a:r>
            <a:endParaRPr lang="en-US" sz="2000" b="1" dirty="0"/>
          </a:p>
        </p:txBody>
      </p:sp>
      <p:cxnSp>
        <p:nvCxnSpPr>
          <p:cNvPr id="23" name="Straight Arrow Connector 22"/>
          <p:cNvCxnSpPr>
            <a:endCxn id="46" idx="0"/>
          </p:cNvCxnSpPr>
          <p:nvPr/>
        </p:nvCxnSpPr>
        <p:spPr bwMode="auto">
          <a:xfrm>
            <a:off x="3517783" y="5202195"/>
            <a:ext cx="458" cy="428362"/>
          </a:xfrm>
          <a:prstGeom prst="straightConnector1">
            <a:avLst/>
          </a:prstGeom>
          <a:solidFill>
            <a:schemeClr val="accent1"/>
          </a:solidFill>
          <a:ln w="31750" cap="flat" cmpd="sng" algn="ctr">
            <a:solidFill>
              <a:schemeClr val="tx1"/>
            </a:solidFill>
            <a:prstDash val="solid"/>
            <a:round/>
            <a:headEnd type="none" w="med" len="med"/>
            <a:tailEnd type="none"/>
          </a:ln>
          <a:effectLst/>
        </p:spPr>
      </p:cxnSp>
      <p:cxnSp>
        <p:nvCxnSpPr>
          <p:cNvPr id="27" name="Straight Arrow Connector 26"/>
          <p:cNvCxnSpPr/>
          <p:nvPr/>
        </p:nvCxnSpPr>
        <p:spPr bwMode="auto">
          <a:xfrm>
            <a:off x="5179756" y="5235144"/>
            <a:ext cx="458" cy="428362"/>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28" name="TextBox 27"/>
          <p:cNvSpPr txBox="1"/>
          <p:nvPr/>
        </p:nvSpPr>
        <p:spPr>
          <a:xfrm>
            <a:off x="3010409" y="5202195"/>
            <a:ext cx="470000" cy="400110"/>
          </a:xfrm>
          <a:prstGeom prst="rect">
            <a:avLst/>
          </a:prstGeom>
          <a:noFill/>
        </p:spPr>
        <p:txBody>
          <a:bodyPr wrap="none" rtlCol="0">
            <a:spAutoFit/>
          </a:bodyPr>
          <a:lstStyle/>
          <a:p>
            <a:r>
              <a:rPr lang="en-US" sz="2000" b="1" dirty="0" smtClean="0"/>
              <a:t>30</a:t>
            </a:r>
            <a:endParaRPr lang="en-US" sz="2000" b="1" dirty="0"/>
          </a:p>
        </p:txBody>
      </p:sp>
      <p:sp>
        <p:nvSpPr>
          <p:cNvPr id="29" name="TextBox 28"/>
          <p:cNvSpPr txBox="1"/>
          <p:nvPr/>
        </p:nvSpPr>
        <p:spPr>
          <a:xfrm>
            <a:off x="5199667" y="5202195"/>
            <a:ext cx="470000" cy="400110"/>
          </a:xfrm>
          <a:prstGeom prst="rect">
            <a:avLst/>
          </a:prstGeom>
          <a:noFill/>
        </p:spPr>
        <p:txBody>
          <a:bodyPr wrap="none" rtlCol="0">
            <a:spAutoFit/>
          </a:bodyPr>
          <a:lstStyle/>
          <a:p>
            <a:r>
              <a:rPr lang="en-US" sz="2000" b="1" dirty="0" smtClean="0"/>
              <a:t>75</a:t>
            </a:r>
            <a:endParaRPr lang="en-US" sz="2000" b="1" dirty="0"/>
          </a:p>
        </p:txBody>
      </p:sp>
      <p:cxnSp>
        <p:nvCxnSpPr>
          <p:cNvPr id="30" name="Straight Arrow Connector 29"/>
          <p:cNvCxnSpPr>
            <a:stCxn id="48" idx="1"/>
          </p:cNvCxnSpPr>
          <p:nvPr/>
        </p:nvCxnSpPr>
        <p:spPr bwMode="auto">
          <a:xfrm flipH="1" flipV="1">
            <a:off x="3793524" y="5084803"/>
            <a:ext cx="1113406" cy="653728"/>
          </a:xfrm>
          <a:prstGeom prst="straightConnector1">
            <a:avLst/>
          </a:prstGeom>
          <a:solidFill>
            <a:schemeClr val="accent1"/>
          </a:solidFill>
          <a:ln w="31750" cap="flat" cmpd="sng" algn="ctr">
            <a:solidFill>
              <a:schemeClr val="tx1"/>
            </a:solidFill>
            <a:prstDash val="solid"/>
            <a:round/>
            <a:headEnd type="none" w="med" len="med"/>
            <a:tailEnd type="none"/>
          </a:ln>
          <a:effectLst/>
        </p:spPr>
      </p:cxnSp>
      <p:cxnSp>
        <p:nvCxnSpPr>
          <p:cNvPr id="34" name="Straight Arrow Connector 33"/>
          <p:cNvCxnSpPr/>
          <p:nvPr/>
        </p:nvCxnSpPr>
        <p:spPr bwMode="auto">
          <a:xfrm flipH="1">
            <a:off x="3818352" y="5093627"/>
            <a:ext cx="1113406" cy="653728"/>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41" name="TextBox 40"/>
          <p:cNvSpPr txBox="1"/>
          <p:nvPr/>
        </p:nvSpPr>
        <p:spPr>
          <a:xfrm>
            <a:off x="3879227" y="4958596"/>
            <a:ext cx="470000" cy="400110"/>
          </a:xfrm>
          <a:prstGeom prst="rect">
            <a:avLst/>
          </a:prstGeom>
          <a:noFill/>
        </p:spPr>
        <p:txBody>
          <a:bodyPr wrap="none" rtlCol="0">
            <a:spAutoFit/>
          </a:bodyPr>
          <a:lstStyle/>
          <a:p>
            <a:r>
              <a:rPr lang="en-US" sz="2000" b="1" dirty="0"/>
              <a:t>4</a:t>
            </a:r>
            <a:r>
              <a:rPr lang="en-US" sz="2000" b="1" dirty="0" smtClean="0"/>
              <a:t>5</a:t>
            </a:r>
            <a:endParaRPr lang="en-US" sz="2000" b="1" dirty="0"/>
          </a:p>
        </p:txBody>
      </p:sp>
      <p:sp>
        <p:nvSpPr>
          <p:cNvPr id="43" name="TextBox 42"/>
          <p:cNvSpPr txBox="1"/>
          <p:nvPr/>
        </p:nvSpPr>
        <p:spPr>
          <a:xfrm>
            <a:off x="3898459" y="5500522"/>
            <a:ext cx="470000" cy="400110"/>
          </a:xfrm>
          <a:prstGeom prst="rect">
            <a:avLst/>
          </a:prstGeom>
          <a:noFill/>
        </p:spPr>
        <p:txBody>
          <a:bodyPr wrap="none" rtlCol="0">
            <a:spAutoFit/>
          </a:bodyPr>
          <a:lstStyle/>
          <a:p>
            <a:r>
              <a:rPr lang="en-US" sz="2000" b="1" dirty="0" smtClean="0"/>
              <a:t>85</a:t>
            </a:r>
            <a:endParaRPr lang="en-US" sz="2000" b="1" dirty="0"/>
          </a:p>
        </p:txBody>
      </p:sp>
    </p:spTree>
    <p:extLst>
      <p:ext uri="{BB962C8B-B14F-4D97-AF65-F5344CB8AC3E}">
        <p14:creationId xmlns:p14="http://schemas.microsoft.com/office/powerpoint/2010/main" val="2032116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126656"/>
            <a:ext cx="8347075" cy="1480622"/>
          </a:xfrm>
        </p:spPr>
        <p:txBody>
          <a:bodyPr/>
          <a:lstStyle/>
          <a:p>
            <a:r>
              <a:rPr lang="en-US" sz="2400" dirty="0" smtClean="0"/>
              <a:t>Form</a:t>
            </a:r>
            <a:r>
              <a:rPr lang="en-US" sz="2400" b="1" dirty="0" smtClean="0"/>
              <a:t> interference graph </a:t>
            </a:r>
            <a:r>
              <a:rPr lang="en-US" sz="2400" dirty="0" smtClean="0"/>
              <a:t>using</a:t>
            </a:r>
            <a:r>
              <a:rPr lang="en-US" sz="2400" b="1" dirty="0" smtClean="0"/>
              <a:t> </a:t>
            </a:r>
            <a:r>
              <a:rPr lang="en-US" sz="2400" b="1" u="sng" dirty="0" smtClean="0"/>
              <a:t>interference metric</a:t>
            </a:r>
          </a:p>
          <a:p>
            <a:r>
              <a:rPr lang="en-US" sz="2400" dirty="0" smtClean="0"/>
              <a:t>Find</a:t>
            </a:r>
            <a:r>
              <a:rPr lang="en-US" sz="2400" b="1" dirty="0" smtClean="0"/>
              <a:t> MAX-CUT </a:t>
            </a:r>
            <a:r>
              <a:rPr lang="en-US" sz="2400" dirty="0" smtClean="0"/>
              <a:t>of the graph</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p:txBody>
          <a:bodyPr/>
          <a:lstStyle/>
          <a:p>
            <a:r>
              <a:rPr lang="en-US" dirty="0" smtClean="0"/>
              <a:t>A2: Interference Graph Algorithm</a:t>
            </a:r>
            <a:endParaRPr lang="en-US" dirty="0"/>
          </a:p>
        </p:txBody>
      </p:sp>
      <p:grpSp>
        <p:nvGrpSpPr>
          <p:cNvPr id="55" name="Group 54"/>
          <p:cNvGrpSpPr/>
          <p:nvPr/>
        </p:nvGrpSpPr>
        <p:grpSpPr>
          <a:xfrm>
            <a:off x="2764730" y="2203893"/>
            <a:ext cx="2434937" cy="1902946"/>
            <a:chOff x="3131759" y="4464903"/>
            <a:chExt cx="2434937" cy="1902946"/>
          </a:xfrm>
        </p:grpSpPr>
        <p:sp>
          <p:nvSpPr>
            <p:cNvPr id="45" name="Oval 44"/>
            <p:cNvSpPr/>
            <p:nvPr/>
          </p:nvSpPr>
          <p:spPr bwMode="auto">
            <a:xfrm>
              <a:off x="3131759"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6" name="Oval 45"/>
            <p:cNvSpPr/>
            <p:nvPr/>
          </p:nvSpPr>
          <p:spPr bwMode="auto">
            <a:xfrm>
              <a:off x="3131759"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7" name="Oval 46"/>
            <p:cNvSpPr/>
            <p:nvPr/>
          </p:nvSpPr>
          <p:spPr bwMode="auto">
            <a:xfrm>
              <a:off x="4793732"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48" name="Oval 47"/>
            <p:cNvSpPr/>
            <p:nvPr/>
          </p:nvSpPr>
          <p:spPr bwMode="auto">
            <a:xfrm>
              <a:off x="4793732"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sp>
        <p:nvSpPr>
          <p:cNvPr id="52" name="TextBox 51"/>
          <p:cNvSpPr txBox="1"/>
          <p:nvPr/>
        </p:nvSpPr>
        <p:spPr>
          <a:xfrm>
            <a:off x="3803853" y="2214196"/>
            <a:ext cx="470000" cy="400110"/>
          </a:xfrm>
          <a:prstGeom prst="rect">
            <a:avLst/>
          </a:prstGeom>
          <a:noFill/>
        </p:spPr>
        <p:txBody>
          <a:bodyPr wrap="none" rtlCol="0">
            <a:spAutoFit/>
          </a:bodyPr>
          <a:lstStyle/>
          <a:p>
            <a:r>
              <a:rPr lang="en-US" sz="2000" b="1" dirty="0"/>
              <a:t>7</a:t>
            </a:r>
            <a:r>
              <a:rPr lang="en-US" sz="2000" b="1" dirty="0" smtClean="0"/>
              <a:t>0</a:t>
            </a:r>
            <a:endParaRPr lang="en-US" sz="2000" b="1" dirty="0"/>
          </a:p>
        </p:txBody>
      </p:sp>
      <p:cxnSp>
        <p:nvCxnSpPr>
          <p:cNvPr id="53" name="Straight Arrow Connector 52"/>
          <p:cNvCxnSpPr>
            <a:stCxn id="47" idx="2"/>
          </p:cNvCxnSpPr>
          <p:nvPr/>
        </p:nvCxnSpPr>
        <p:spPr bwMode="auto">
          <a:xfrm flipH="1">
            <a:off x="3537694" y="2572539"/>
            <a:ext cx="889009" cy="0"/>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56" name="TextBox 55"/>
          <p:cNvSpPr txBox="1"/>
          <p:nvPr/>
        </p:nvSpPr>
        <p:spPr>
          <a:xfrm>
            <a:off x="5624747" y="2934383"/>
            <a:ext cx="2476960" cy="400110"/>
          </a:xfrm>
          <a:prstGeom prst="rect">
            <a:avLst/>
          </a:prstGeom>
          <a:noFill/>
        </p:spPr>
        <p:txBody>
          <a:bodyPr wrap="none" rtlCol="0">
            <a:spAutoFit/>
          </a:bodyPr>
          <a:lstStyle/>
          <a:p>
            <a:r>
              <a:rPr lang="en-US" sz="2000" b="1" dirty="0" smtClean="0"/>
              <a:t>Interference Graph</a:t>
            </a:r>
            <a:endParaRPr lang="en-US" sz="2000" b="1" dirty="0"/>
          </a:p>
        </p:txBody>
      </p:sp>
      <p:cxnSp>
        <p:nvCxnSpPr>
          <p:cNvPr id="21" name="Straight Arrow Connector 20"/>
          <p:cNvCxnSpPr/>
          <p:nvPr/>
        </p:nvCxnSpPr>
        <p:spPr bwMode="auto">
          <a:xfrm flipH="1">
            <a:off x="3537694" y="3756726"/>
            <a:ext cx="889009" cy="0"/>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22" name="TextBox 21"/>
          <p:cNvSpPr txBox="1"/>
          <p:nvPr/>
        </p:nvSpPr>
        <p:spPr>
          <a:xfrm>
            <a:off x="3803852" y="3766975"/>
            <a:ext cx="470000" cy="400110"/>
          </a:xfrm>
          <a:prstGeom prst="rect">
            <a:avLst/>
          </a:prstGeom>
          <a:noFill/>
        </p:spPr>
        <p:txBody>
          <a:bodyPr wrap="none" rtlCol="0">
            <a:spAutoFit/>
          </a:bodyPr>
          <a:lstStyle/>
          <a:p>
            <a:r>
              <a:rPr lang="en-US" sz="2000" b="1" dirty="0" smtClean="0"/>
              <a:t>60</a:t>
            </a:r>
            <a:endParaRPr lang="en-US" sz="2000" b="1" dirty="0"/>
          </a:p>
        </p:txBody>
      </p:sp>
      <p:cxnSp>
        <p:nvCxnSpPr>
          <p:cNvPr id="23" name="Straight Arrow Connector 22"/>
          <p:cNvCxnSpPr>
            <a:endCxn id="46" idx="0"/>
          </p:cNvCxnSpPr>
          <p:nvPr/>
        </p:nvCxnSpPr>
        <p:spPr bwMode="auto">
          <a:xfrm>
            <a:off x="3150754" y="2941185"/>
            <a:ext cx="458" cy="428362"/>
          </a:xfrm>
          <a:prstGeom prst="straightConnector1">
            <a:avLst/>
          </a:prstGeom>
          <a:solidFill>
            <a:schemeClr val="accent1"/>
          </a:solidFill>
          <a:ln w="31750" cap="flat" cmpd="sng" algn="ctr">
            <a:solidFill>
              <a:schemeClr val="tx1"/>
            </a:solidFill>
            <a:prstDash val="solid"/>
            <a:round/>
            <a:headEnd type="none" w="med" len="med"/>
            <a:tailEnd type="none"/>
          </a:ln>
          <a:effectLst/>
        </p:spPr>
      </p:cxnSp>
      <p:cxnSp>
        <p:nvCxnSpPr>
          <p:cNvPr id="27" name="Straight Arrow Connector 26"/>
          <p:cNvCxnSpPr/>
          <p:nvPr/>
        </p:nvCxnSpPr>
        <p:spPr bwMode="auto">
          <a:xfrm>
            <a:off x="4812727" y="2974134"/>
            <a:ext cx="458" cy="428362"/>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28" name="TextBox 27"/>
          <p:cNvSpPr txBox="1"/>
          <p:nvPr/>
        </p:nvSpPr>
        <p:spPr>
          <a:xfrm>
            <a:off x="2643380" y="2941185"/>
            <a:ext cx="470000" cy="400110"/>
          </a:xfrm>
          <a:prstGeom prst="rect">
            <a:avLst/>
          </a:prstGeom>
          <a:noFill/>
        </p:spPr>
        <p:txBody>
          <a:bodyPr wrap="none" rtlCol="0">
            <a:spAutoFit/>
          </a:bodyPr>
          <a:lstStyle/>
          <a:p>
            <a:r>
              <a:rPr lang="en-US" sz="2000" b="1" dirty="0" smtClean="0"/>
              <a:t>30</a:t>
            </a:r>
            <a:endParaRPr lang="en-US" sz="2000" b="1" dirty="0"/>
          </a:p>
        </p:txBody>
      </p:sp>
      <p:sp>
        <p:nvSpPr>
          <p:cNvPr id="29" name="TextBox 28"/>
          <p:cNvSpPr txBox="1"/>
          <p:nvPr/>
        </p:nvSpPr>
        <p:spPr>
          <a:xfrm>
            <a:off x="4832638" y="2941185"/>
            <a:ext cx="470000" cy="400110"/>
          </a:xfrm>
          <a:prstGeom prst="rect">
            <a:avLst/>
          </a:prstGeom>
          <a:noFill/>
        </p:spPr>
        <p:txBody>
          <a:bodyPr wrap="none" rtlCol="0">
            <a:spAutoFit/>
          </a:bodyPr>
          <a:lstStyle/>
          <a:p>
            <a:r>
              <a:rPr lang="en-US" sz="2000" b="1" dirty="0" smtClean="0"/>
              <a:t>75</a:t>
            </a:r>
            <a:endParaRPr lang="en-US" sz="2000" b="1" dirty="0"/>
          </a:p>
        </p:txBody>
      </p:sp>
      <p:cxnSp>
        <p:nvCxnSpPr>
          <p:cNvPr id="30" name="Straight Arrow Connector 29"/>
          <p:cNvCxnSpPr>
            <a:stCxn id="48" idx="1"/>
          </p:cNvCxnSpPr>
          <p:nvPr/>
        </p:nvCxnSpPr>
        <p:spPr bwMode="auto">
          <a:xfrm flipH="1" flipV="1">
            <a:off x="3426495" y="2823793"/>
            <a:ext cx="1113406" cy="653728"/>
          </a:xfrm>
          <a:prstGeom prst="straightConnector1">
            <a:avLst/>
          </a:prstGeom>
          <a:solidFill>
            <a:schemeClr val="accent1"/>
          </a:solidFill>
          <a:ln w="31750" cap="flat" cmpd="sng" algn="ctr">
            <a:solidFill>
              <a:schemeClr val="tx1"/>
            </a:solidFill>
            <a:prstDash val="solid"/>
            <a:round/>
            <a:headEnd type="none" w="med" len="med"/>
            <a:tailEnd type="none"/>
          </a:ln>
          <a:effectLst/>
        </p:spPr>
      </p:cxnSp>
      <p:cxnSp>
        <p:nvCxnSpPr>
          <p:cNvPr id="34" name="Straight Arrow Connector 33"/>
          <p:cNvCxnSpPr/>
          <p:nvPr/>
        </p:nvCxnSpPr>
        <p:spPr bwMode="auto">
          <a:xfrm flipH="1">
            <a:off x="3451323" y="2832617"/>
            <a:ext cx="1113406" cy="653728"/>
          </a:xfrm>
          <a:prstGeom prst="straightConnector1">
            <a:avLst/>
          </a:prstGeom>
          <a:solidFill>
            <a:schemeClr val="accent1"/>
          </a:solidFill>
          <a:ln w="31750" cap="flat" cmpd="sng" algn="ctr">
            <a:solidFill>
              <a:schemeClr val="tx1"/>
            </a:solidFill>
            <a:prstDash val="solid"/>
            <a:round/>
            <a:headEnd type="none" w="med" len="med"/>
            <a:tailEnd type="none"/>
          </a:ln>
          <a:effectLst/>
        </p:spPr>
      </p:cxnSp>
      <p:sp>
        <p:nvSpPr>
          <p:cNvPr id="41" name="TextBox 40"/>
          <p:cNvSpPr txBox="1"/>
          <p:nvPr/>
        </p:nvSpPr>
        <p:spPr>
          <a:xfrm>
            <a:off x="3512198" y="2697586"/>
            <a:ext cx="470000" cy="400110"/>
          </a:xfrm>
          <a:prstGeom prst="rect">
            <a:avLst/>
          </a:prstGeom>
          <a:noFill/>
        </p:spPr>
        <p:txBody>
          <a:bodyPr wrap="none" rtlCol="0">
            <a:spAutoFit/>
          </a:bodyPr>
          <a:lstStyle/>
          <a:p>
            <a:r>
              <a:rPr lang="en-US" sz="2000" b="1" dirty="0"/>
              <a:t>4</a:t>
            </a:r>
            <a:r>
              <a:rPr lang="en-US" sz="2000" b="1" dirty="0" smtClean="0"/>
              <a:t>5</a:t>
            </a:r>
            <a:endParaRPr lang="en-US" sz="2000" b="1" dirty="0"/>
          </a:p>
        </p:txBody>
      </p:sp>
      <p:sp>
        <p:nvSpPr>
          <p:cNvPr id="43" name="TextBox 42"/>
          <p:cNvSpPr txBox="1"/>
          <p:nvPr/>
        </p:nvSpPr>
        <p:spPr>
          <a:xfrm>
            <a:off x="3531430" y="3239512"/>
            <a:ext cx="470000" cy="400110"/>
          </a:xfrm>
          <a:prstGeom prst="rect">
            <a:avLst/>
          </a:prstGeom>
          <a:noFill/>
        </p:spPr>
        <p:txBody>
          <a:bodyPr wrap="none" rtlCol="0">
            <a:spAutoFit/>
          </a:bodyPr>
          <a:lstStyle/>
          <a:p>
            <a:r>
              <a:rPr lang="en-US" sz="2000" b="1" dirty="0" smtClean="0"/>
              <a:t>85</a:t>
            </a:r>
            <a:endParaRPr lang="en-US" sz="2000" b="1" dirty="0"/>
          </a:p>
        </p:txBody>
      </p:sp>
      <p:sp>
        <p:nvSpPr>
          <p:cNvPr id="49" name="Rounded Rectangle 48"/>
          <p:cNvSpPr/>
          <p:nvPr/>
        </p:nvSpPr>
        <p:spPr bwMode="auto">
          <a:xfrm>
            <a:off x="1606378" y="4779256"/>
            <a:ext cx="2667475"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0" name="Rounded Rectangle 49"/>
          <p:cNvSpPr/>
          <p:nvPr/>
        </p:nvSpPr>
        <p:spPr bwMode="auto">
          <a:xfrm>
            <a:off x="4891618" y="4779256"/>
            <a:ext cx="2667475" cy="916462"/>
          </a:xfrm>
          <a:prstGeom prst="roundRect">
            <a:avLst/>
          </a:prstGeom>
          <a:solidFill>
            <a:srgbClr val="FFC000">
              <a:alpha val="11000"/>
            </a:srgbClr>
          </a:solidFill>
          <a:ln>
            <a:solidFill>
              <a:schemeClr val="tx1">
                <a:lumMod val="85000"/>
                <a:lumOff val="15000"/>
              </a:schemeClr>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1718525" y="4868841"/>
            <a:ext cx="5727544" cy="737292"/>
            <a:chOff x="1718525" y="4868841"/>
            <a:chExt cx="5727544" cy="737292"/>
          </a:xfrm>
        </p:grpSpPr>
        <p:grpSp>
          <p:nvGrpSpPr>
            <p:cNvPr id="6" name="Group 5"/>
            <p:cNvGrpSpPr/>
            <p:nvPr/>
          </p:nvGrpSpPr>
          <p:grpSpPr>
            <a:xfrm>
              <a:off x="1718525" y="4868841"/>
              <a:ext cx="5727544" cy="737292"/>
              <a:chOff x="1718525" y="4868841"/>
              <a:chExt cx="5727544" cy="737292"/>
            </a:xfrm>
          </p:grpSpPr>
          <p:sp>
            <p:nvSpPr>
              <p:cNvPr id="31" name="Oval 30"/>
              <p:cNvSpPr/>
              <p:nvPr/>
            </p:nvSpPr>
            <p:spPr bwMode="auto">
              <a:xfrm>
                <a:off x="1718525" y="4868841"/>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32" name="Oval 31"/>
              <p:cNvSpPr/>
              <p:nvPr/>
            </p:nvSpPr>
            <p:spPr bwMode="auto">
              <a:xfrm>
                <a:off x="6673105" y="4868841"/>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33" name="Oval 32"/>
              <p:cNvSpPr/>
              <p:nvPr/>
            </p:nvSpPr>
            <p:spPr bwMode="auto">
              <a:xfrm>
                <a:off x="5021579" y="4868841"/>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4" name="Oval 43"/>
              <p:cNvSpPr/>
              <p:nvPr/>
            </p:nvSpPr>
            <p:spPr bwMode="auto">
              <a:xfrm>
                <a:off x="3370052" y="4868841"/>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cxnSp>
          <p:nvCxnSpPr>
            <p:cNvPr id="8" name="Straight Connector 7"/>
            <p:cNvCxnSpPr>
              <a:endCxn id="44" idx="2"/>
            </p:cNvCxnSpPr>
            <p:nvPr/>
          </p:nvCxnSpPr>
          <p:spPr bwMode="auto">
            <a:xfrm>
              <a:off x="2491489" y="5237487"/>
              <a:ext cx="878563"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2710197" y="4868841"/>
              <a:ext cx="441146" cy="369332"/>
            </a:xfrm>
            <a:prstGeom prst="rect">
              <a:avLst/>
            </a:prstGeom>
            <a:noFill/>
          </p:spPr>
          <p:txBody>
            <a:bodyPr wrap="none" rtlCol="0">
              <a:spAutoFit/>
            </a:bodyPr>
            <a:lstStyle/>
            <a:p>
              <a:r>
                <a:rPr lang="en-US" sz="1800" b="1" dirty="0" smtClean="0"/>
                <a:t>85</a:t>
              </a:r>
              <a:endParaRPr lang="en-US" sz="1800" b="1" dirty="0"/>
            </a:p>
          </p:txBody>
        </p:sp>
        <p:cxnSp>
          <p:nvCxnSpPr>
            <p:cNvPr id="51" name="Straight Connector 50"/>
            <p:cNvCxnSpPr/>
            <p:nvPr/>
          </p:nvCxnSpPr>
          <p:spPr bwMode="auto">
            <a:xfrm>
              <a:off x="5786075" y="5239828"/>
              <a:ext cx="878563"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4" name="TextBox 53"/>
            <p:cNvSpPr txBox="1"/>
            <p:nvPr/>
          </p:nvSpPr>
          <p:spPr>
            <a:xfrm>
              <a:off x="6004783" y="4871182"/>
              <a:ext cx="441147" cy="369332"/>
            </a:xfrm>
            <a:prstGeom prst="rect">
              <a:avLst/>
            </a:prstGeom>
            <a:noFill/>
          </p:spPr>
          <p:txBody>
            <a:bodyPr wrap="none" rtlCol="0">
              <a:spAutoFit/>
            </a:bodyPr>
            <a:lstStyle/>
            <a:p>
              <a:r>
                <a:rPr lang="en-US" sz="1800" b="1" dirty="0"/>
                <a:t>4</a:t>
              </a:r>
              <a:r>
                <a:rPr lang="en-US" sz="1800" b="1" dirty="0" smtClean="0"/>
                <a:t>5</a:t>
              </a:r>
              <a:endParaRPr lang="en-US" sz="1800" b="1" dirty="0"/>
            </a:p>
          </p:txBody>
        </p:sp>
      </p:grpSp>
    </p:spTree>
    <p:extLst>
      <p:ext uri="{BB962C8B-B14F-4D97-AF65-F5344CB8AC3E}">
        <p14:creationId xmlns:p14="http://schemas.microsoft.com/office/powerpoint/2010/main" val="171895689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52"/>
                                        </p:tgtEl>
                                      </p:cBhvr>
                                    </p:animEffect>
                                    <p:set>
                                      <p:cBhvr>
                                        <p:cTn id="11" dur="1" fill="hold">
                                          <p:stCondLst>
                                            <p:cond delay="499"/>
                                          </p:stCondLst>
                                        </p:cTn>
                                        <p:tgtEl>
                                          <p:spTgt spid="52"/>
                                        </p:tgtEl>
                                        <p:attrNameLst>
                                          <p:attrName>style.visibility</p:attrName>
                                        </p:attrNameLst>
                                      </p:cBhvr>
                                      <p:to>
                                        <p:strVal val="hidden"/>
                                      </p:to>
                                    </p:set>
                                  </p:childTnLst>
                                </p:cTn>
                              </p:par>
                            </p:childTnLst>
                          </p:cTn>
                        </p:par>
                        <p:par>
                          <p:cTn id="12" fill="hold">
                            <p:stCondLst>
                              <p:cond delay="1000"/>
                            </p:stCondLst>
                            <p:childTnLst>
                              <p:par>
                                <p:cTn id="13" presetID="22" presetClass="exit" presetSubtype="4" fill="hold" grpId="0" nodeType="afterEffect">
                                  <p:stCondLst>
                                    <p:cond delay="0"/>
                                  </p:stCondLst>
                                  <p:childTnLst>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par>
                          <p:cTn id="16" fill="hold">
                            <p:stCondLst>
                              <p:cond delay="1500"/>
                            </p:stCondLst>
                            <p:childTnLst>
                              <p:par>
                                <p:cTn id="17" presetID="22" presetClass="exit" presetSubtype="4" fill="hold" nodeType="afterEffect">
                                  <p:stCondLst>
                                    <p:cond delay="0"/>
                                  </p:stCondLst>
                                  <p:childTnLst>
                                    <p:animEffect transition="out" filter="wipe(down)">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par>
                          <p:cTn id="20" fill="hold">
                            <p:stCondLst>
                              <p:cond delay="2000"/>
                            </p:stCondLst>
                            <p:childTnLst>
                              <p:par>
                                <p:cTn id="21" presetID="22" presetClass="exit" presetSubtype="4" fill="hold" nodeType="afterEffect">
                                  <p:stCondLst>
                                    <p:cond delay="0"/>
                                  </p:stCondLst>
                                  <p:childTnLst>
                                    <p:animEffect transition="out" filter="wipe(down)">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par>
                          <p:cTn id="24" fill="hold">
                            <p:stCondLst>
                              <p:cond delay="2500"/>
                            </p:stCondLst>
                            <p:childTnLst>
                              <p:par>
                                <p:cTn id="25" presetID="22" presetClass="exit" presetSubtype="4" fill="hold" grpId="0" nodeType="after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par>
                          <p:cTn id="28" fill="hold">
                            <p:stCondLst>
                              <p:cond delay="3000"/>
                            </p:stCondLst>
                            <p:childTnLst>
                              <p:par>
                                <p:cTn id="29" presetID="22" presetClass="exit" presetSubtype="4" fill="hold" nodeType="afterEffect">
                                  <p:stCondLst>
                                    <p:cond delay="0"/>
                                  </p:stCondLst>
                                  <p:childTnLst>
                                    <p:animEffect transition="out" filter="wipe(down)">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par>
                          <p:cTn id="32" fill="hold">
                            <p:stCondLst>
                              <p:cond delay="3500"/>
                            </p:stCondLst>
                            <p:childTnLst>
                              <p:par>
                                <p:cTn id="33" presetID="22" presetClass="exit" presetSubtype="4" fill="hold" grpId="0" nodeType="afterEffect">
                                  <p:stCondLst>
                                    <p:cond delay="0"/>
                                  </p:stCondLst>
                                  <p:childTnLst>
                                    <p:animEffect transition="out" filter="wipe(down)">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1000" fill="hold"/>
                                        <p:tgtEl>
                                          <p:spTgt spid="49"/>
                                        </p:tgtEl>
                                        <p:attrNameLst>
                                          <p:attrName>ppt_w</p:attrName>
                                        </p:attrNameLst>
                                      </p:cBhvr>
                                      <p:tavLst>
                                        <p:tav tm="0">
                                          <p:val>
                                            <p:fltVal val="0"/>
                                          </p:val>
                                        </p:tav>
                                        <p:tav tm="100000">
                                          <p:val>
                                            <p:strVal val="#ppt_w"/>
                                          </p:val>
                                        </p:tav>
                                      </p:tavLst>
                                    </p:anim>
                                    <p:anim calcmode="lin" valueType="num">
                                      <p:cBhvr>
                                        <p:cTn id="46" dur="1000" fill="hold"/>
                                        <p:tgtEl>
                                          <p:spTgt spid="49"/>
                                        </p:tgtEl>
                                        <p:attrNameLst>
                                          <p:attrName>ppt_h</p:attrName>
                                        </p:attrNameLst>
                                      </p:cBhvr>
                                      <p:tavLst>
                                        <p:tav tm="0">
                                          <p:val>
                                            <p:fltVal val="0"/>
                                          </p:val>
                                        </p:tav>
                                        <p:tav tm="100000">
                                          <p:val>
                                            <p:strVal val="#ppt_h"/>
                                          </p:val>
                                        </p:tav>
                                      </p:tavLst>
                                    </p:anim>
                                    <p:anim calcmode="lin" valueType="num">
                                      <p:cBhvr>
                                        <p:cTn id="47" dur="1000" fill="hold"/>
                                        <p:tgtEl>
                                          <p:spTgt spid="49"/>
                                        </p:tgtEl>
                                        <p:attrNameLst>
                                          <p:attrName>style.rotation</p:attrName>
                                        </p:attrNameLst>
                                      </p:cBhvr>
                                      <p:tavLst>
                                        <p:tav tm="0">
                                          <p:val>
                                            <p:fltVal val="90"/>
                                          </p:val>
                                        </p:tav>
                                        <p:tav tm="100000">
                                          <p:val>
                                            <p:fltVal val="0"/>
                                          </p:val>
                                        </p:tav>
                                      </p:tavLst>
                                    </p:anim>
                                    <p:animEffect transition="in" filter="fade">
                                      <p:cBhvr>
                                        <p:cTn id="48" dur="1000"/>
                                        <p:tgtEl>
                                          <p:spTgt spid="49"/>
                                        </p:tgtEl>
                                      </p:cBhvr>
                                    </p:animEffect>
                                  </p:childTnLst>
                                </p:cTn>
                              </p:par>
                            </p:childTnLst>
                          </p:cTn>
                        </p:par>
                        <p:par>
                          <p:cTn id="49" fill="hold">
                            <p:stCondLst>
                              <p:cond delay="1000"/>
                            </p:stCondLst>
                            <p:childTnLst>
                              <p:par>
                                <p:cTn id="50" presetID="31"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fltVal val="0"/>
                                          </p:val>
                                        </p:tav>
                                        <p:tav tm="100000">
                                          <p:val>
                                            <p:strVal val="#ppt_w"/>
                                          </p:val>
                                        </p:tav>
                                      </p:tavLst>
                                    </p:anim>
                                    <p:anim calcmode="lin" valueType="num">
                                      <p:cBhvr>
                                        <p:cTn id="53" dur="1000" fill="hold"/>
                                        <p:tgtEl>
                                          <p:spTgt spid="50"/>
                                        </p:tgtEl>
                                        <p:attrNameLst>
                                          <p:attrName>ppt_h</p:attrName>
                                        </p:attrNameLst>
                                      </p:cBhvr>
                                      <p:tavLst>
                                        <p:tav tm="0">
                                          <p:val>
                                            <p:fltVal val="0"/>
                                          </p:val>
                                        </p:tav>
                                        <p:tav tm="100000">
                                          <p:val>
                                            <p:strVal val="#ppt_h"/>
                                          </p:val>
                                        </p:tav>
                                      </p:tavLst>
                                    </p:anim>
                                    <p:anim calcmode="lin" valueType="num">
                                      <p:cBhvr>
                                        <p:cTn id="54" dur="1000" fill="hold"/>
                                        <p:tgtEl>
                                          <p:spTgt spid="50"/>
                                        </p:tgtEl>
                                        <p:attrNameLst>
                                          <p:attrName>style.rotation</p:attrName>
                                        </p:attrNameLst>
                                      </p:cBhvr>
                                      <p:tavLst>
                                        <p:tav tm="0">
                                          <p:val>
                                            <p:fltVal val="90"/>
                                          </p:val>
                                        </p:tav>
                                        <p:tav tm="100000">
                                          <p:val>
                                            <p:fltVal val="0"/>
                                          </p:val>
                                        </p:tav>
                                      </p:tavLst>
                                    </p:anim>
                                    <p:animEffect transition="in" filter="fade">
                                      <p:cBhvr>
                                        <p:cTn id="5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 grpId="0"/>
      <p:bldP spid="28" grpId="0"/>
      <p:bldP spid="29" grpId="0"/>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63" y="1126656"/>
            <a:ext cx="8347075" cy="1480622"/>
          </a:xfrm>
        </p:spPr>
        <p:txBody>
          <a:bodyPr/>
          <a:lstStyle/>
          <a:p>
            <a:r>
              <a:rPr lang="en-US" sz="2400" dirty="0" smtClean="0"/>
              <a:t>To address </a:t>
            </a:r>
            <a:r>
              <a:rPr lang="en-US" sz="2400" b="1" dirty="0" smtClean="0"/>
              <a:t>high interference </a:t>
            </a:r>
            <a:r>
              <a:rPr lang="en-US" sz="2400" dirty="0" smtClean="0"/>
              <a:t>issues</a:t>
            </a:r>
          </a:p>
          <a:p>
            <a:r>
              <a:rPr lang="en-US" sz="2400" b="1" dirty="0" smtClean="0"/>
              <a:t>Weight</a:t>
            </a:r>
            <a:r>
              <a:rPr lang="en-US" sz="2400" dirty="0" smtClean="0"/>
              <a:t> the </a:t>
            </a:r>
            <a:r>
              <a:rPr lang="en-US" sz="2400" b="1" dirty="0" smtClean="0"/>
              <a:t>edges</a:t>
            </a:r>
            <a:r>
              <a:rPr lang="en-US" sz="2400" dirty="0" smtClean="0"/>
              <a:t> of the interference graph</a:t>
            </a:r>
            <a:endParaRPr lang="en-US" sz="2400" u="sng" dirty="0" smtClean="0"/>
          </a:p>
          <a:p>
            <a:r>
              <a:rPr lang="en-US" sz="2400" dirty="0" smtClean="0"/>
              <a:t>The rest are the same as A2</a:t>
            </a:r>
            <a:r>
              <a:rPr lang="en-US" sz="2400" b="1" dirty="0" smtClean="0"/>
              <a:t/>
            </a:r>
            <a:br>
              <a:rPr lang="en-US" sz="2400" b="1" dirty="0" smtClean="0"/>
            </a:br>
            <a:endParaRPr lang="en-US" sz="2400" b="1" dirty="0" smtClean="0"/>
          </a:p>
          <a:p>
            <a:pPr lvl="1"/>
            <a:endParaRPr lang="en-US" b="1" dirty="0"/>
          </a:p>
        </p:txBody>
      </p:sp>
      <p:sp>
        <p:nvSpPr>
          <p:cNvPr id="3" name="Title 2"/>
          <p:cNvSpPr>
            <a:spLocks noGrp="1"/>
          </p:cNvSpPr>
          <p:nvPr>
            <p:ph type="title"/>
          </p:nvPr>
        </p:nvSpPr>
        <p:spPr>
          <a:xfrm>
            <a:off x="322262" y="317500"/>
            <a:ext cx="8722884" cy="758825"/>
          </a:xfrm>
        </p:spPr>
        <p:txBody>
          <a:bodyPr/>
          <a:lstStyle/>
          <a:p>
            <a:r>
              <a:rPr lang="en-US" dirty="0" smtClean="0"/>
              <a:t>A3: Weighted Interference Graph Algorithm</a:t>
            </a:r>
            <a:endParaRPr lang="en-US" dirty="0"/>
          </a:p>
        </p:txBody>
      </p:sp>
      <p:sp>
        <p:nvSpPr>
          <p:cNvPr id="4" name="Oval 3"/>
          <p:cNvSpPr/>
          <p:nvPr/>
        </p:nvSpPr>
        <p:spPr bwMode="auto">
          <a:xfrm>
            <a:off x="1484486" y="2483709"/>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OW=90</a:t>
            </a:r>
            <a:endParaRPr kumimoji="0" lang="en-US" sz="1600" b="1" i="0" u="none" strike="noStrike" cap="none" normalizeH="0" baseline="0" dirty="0" smtClean="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333333"/>
                </a:solidFill>
                <a:latin typeface="Arial" charset="0"/>
              </a:rPr>
              <a:t>C</a:t>
            </a:r>
            <a:r>
              <a:rPr lang="en-US" sz="2400" b="1" baseline="-25000" dirty="0" smtClean="0">
                <a:solidFill>
                  <a:srgbClr val="333333"/>
                </a:solidFill>
                <a:latin typeface="Arial" charset="0"/>
              </a:rPr>
              <a:t>A</a:t>
            </a:r>
            <a:r>
              <a:rPr lang="en-US" sz="1600" b="1" dirty="0" smtClean="0">
                <a:solidFill>
                  <a:srgbClr val="333333"/>
                </a:solidFill>
                <a:latin typeface="Arial" charset="0"/>
              </a:rPr>
              <a:t>=20</a:t>
            </a:r>
          </a:p>
          <a:p>
            <a:r>
              <a:rPr lang="en-US" sz="1600" b="1" dirty="0" smtClean="0">
                <a:solidFill>
                  <a:srgbClr val="333333"/>
                </a:solidFill>
                <a:latin typeface="Arial" charset="0"/>
              </a:rPr>
              <a:t>C</a:t>
            </a:r>
            <a:r>
              <a:rPr lang="en-US" sz="2400" b="1" baseline="-25000" dirty="0">
                <a:solidFill>
                  <a:srgbClr val="333333"/>
                </a:solidFill>
                <a:latin typeface="Arial" charset="0"/>
              </a:rPr>
              <a:t>B</a:t>
            </a:r>
            <a:r>
              <a:rPr kumimoji="0" lang="en-US" sz="1600" b="1" i="0" u="none" strike="noStrike" cap="none" normalizeH="0" baseline="0" dirty="0" smtClean="0">
                <a:ln>
                  <a:noFill/>
                </a:ln>
                <a:solidFill>
                  <a:srgbClr val="333333"/>
                </a:solidFill>
                <a:effectLst/>
                <a:latin typeface="Arial" charset="0"/>
              </a:rPr>
              <a:t>=30</a:t>
            </a:r>
          </a:p>
        </p:txBody>
      </p:sp>
      <p:sp>
        <p:nvSpPr>
          <p:cNvPr id="35" name="Oval 34"/>
          <p:cNvSpPr/>
          <p:nvPr/>
        </p:nvSpPr>
        <p:spPr bwMode="auto">
          <a:xfrm>
            <a:off x="3010410" y="2483709"/>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OW=85</a:t>
            </a:r>
            <a:endParaRPr kumimoji="0" lang="en-US" sz="1600" b="1" i="0" u="none" strike="noStrike" cap="none" normalizeH="0" baseline="0" dirty="0" smtClean="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333333"/>
                </a:solidFill>
                <a:latin typeface="Arial" charset="0"/>
              </a:rPr>
              <a:t>C</a:t>
            </a:r>
            <a:r>
              <a:rPr lang="en-US" sz="2400" b="1" baseline="-25000" dirty="0" smtClean="0">
                <a:solidFill>
                  <a:srgbClr val="333333"/>
                </a:solidFill>
                <a:latin typeface="Arial" charset="0"/>
              </a:rPr>
              <a:t>A</a:t>
            </a:r>
            <a:r>
              <a:rPr lang="en-US" sz="1600" b="1" dirty="0" smtClean="0">
                <a:solidFill>
                  <a:srgbClr val="333333"/>
                </a:solidFill>
                <a:latin typeface="Arial" charset="0"/>
              </a:rPr>
              <a:t>=10</a:t>
            </a:r>
          </a:p>
          <a:p>
            <a:r>
              <a:rPr lang="en-US" sz="1600" b="1" dirty="0" smtClean="0">
                <a:solidFill>
                  <a:srgbClr val="333333"/>
                </a:solidFill>
                <a:latin typeface="Arial" charset="0"/>
              </a:rPr>
              <a:t>C</a:t>
            </a:r>
            <a:r>
              <a:rPr lang="en-US" sz="2400" b="1" baseline="-25000" dirty="0" smtClean="0">
                <a:solidFill>
                  <a:srgbClr val="333333"/>
                </a:solidFill>
                <a:latin typeface="Arial" charset="0"/>
              </a:rPr>
              <a:t>B</a:t>
            </a:r>
            <a:r>
              <a:rPr kumimoji="0" lang="en-US" sz="1600" b="1" i="0" u="none" strike="noStrike" cap="none" normalizeH="0" baseline="0" dirty="0" smtClean="0">
                <a:ln>
                  <a:noFill/>
                </a:ln>
                <a:solidFill>
                  <a:srgbClr val="333333"/>
                </a:solidFill>
                <a:effectLst/>
                <a:latin typeface="Arial" charset="0"/>
              </a:rPr>
              <a:t>=45</a:t>
            </a:r>
          </a:p>
        </p:txBody>
      </p:sp>
      <p:sp>
        <p:nvSpPr>
          <p:cNvPr id="36" name="Oval 35"/>
          <p:cNvSpPr/>
          <p:nvPr/>
        </p:nvSpPr>
        <p:spPr bwMode="auto">
          <a:xfrm>
            <a:off x="4931758" y="2483709"/>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OW=50</a:t>
            </a:r>
            <a:endParaRPr kumimoji="0" lang="en-US" sz="1600" b="1" i="0" u="none" strike="noStrike" cap="none" normalizeH="0" baseline="0" dirty="0" smtClean="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333333"/>
                </a:solidFill>
                <a:latin typeface="Arial" charset="0"/>
              </a:rPr>
              <a:t>C</a:t>
            </a:r>
            <a:r>
              <a:rPr lang="en-US" sz="2400" b="1" baseline="-25000" dirty="0" smtClean="0">
                <a:solidFill>
                  <a:srgbClr val="333333"/>
                </a:solidFill>
                <a:latin typeface="Arial" charset="0"/>
              </a:rPr>
              <a:t>A</a:t>
            </a:r>
            <a:r>
              <a:rPr lang="en-US" sz="1600" b="1" dirty="0" smtClean="0">
                <a:solidFill>
                  <a:srgbClr val="333333"/>
                </a:solidFill>
                <a:latin typeface="Arial" charset="0"/>
              </a:rPr>
              <a:t>=40</a:t>
            </a:r>
          </a:p>
          <a:p>
            <a:r>
              <a:rPr lang="en-US" sz="1600" b="1" dirty="0" smtClean="0">
                <a:solidFill>
                  <a:srgbClr val="333333"/>
                </a:solidFill>
                <a:latin typeface="Arial" charset="0"/>
              </a:rPr>
              <a:t>C</a:t>
            </a:r>
            <a:r>
              <a:rPr lang="en-US" sz="2400" b="1" baseline="-25000" dirty="0" smtClean="0">
                <a:solidFill>
                  <a:srgbClr val="333333"/>
                </a:solidFill>
                <a:latin typeface="Arial" charset="0"/>
              </a:rPr>
              <a:t>B</a:t>
            </a:r>
            <a:r>
              <a:rPr kumimoji="0" lang="en-US" sz="1600" b="1" i="0" u="none" strike="noStrike" cap="none" normalizeH="0" baseline="0" dirty="0" smtClean="0">
                <a:ln>
                  <a:noFill/>
                </a:ln>
                <a:solidFill>
                  <a:srgbClr val="333333"/>
                </a:solidFill>
                <a:effectLst/>
                <a:latin typeface="Arial" charset="0"/>
              </a:rPr>
              <a:t>=25</a:t>
            </a:r>
          </a:p>
        </p:txBody>
      </p:sp>
      <p:sp>
        <p:nvSpPr>
          <p:cNvPr id="37" name="Oval 36"/>
          <p:cNvSpPr/>
          <p:nvPr/>
        </p:nvSpPr>
        <p:spPr bwMode="auto">
          <a:xfrm>
            <a:off x="6457683" y="2483709"/>
            <a:ext cx="1014746" cy="1005013"/>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OW=100</a:t>
            </a:r>
            <a:endParaRPr kumimoji="0" lang="en-US" sz="1600" b="1" i="0" u="none" strike="noStrike" cap="none" normalizeH="0" baseline="0" dirty="0" smtClean="0">
              <a:ln>
                <a:noFill/>
              </a:ln>
              <a:solidFill>
                <a:srgbClr val="FF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333333"/>
                </a:solidFill>
                <a:latin typeface="Arial" charset="0"/>
              </a:rPr>
              <a:t>C</a:t>
            </a:r>
            <a:r>
              <a:rPr lang="en-US" sz="2400" b="1" baseline="-25000" dirty="0" smtClean="0">
                <a:solidFill>
                  <a:srgbClr val="333333"/>
                </a:solidFill>
                <a:latin typeface="Arial" charset="0"/>
              </a:rPr>
              <a:t>A</a:t>
            </a:r>
            <a:r>
              <a:rPr lang="en-US" sz="1600" b="1" dirty="0" smtClean="0">
                <a:solidFill>
                  <a:srgbClr val="333333"/>
                </a:solidFill>
                <a:latin typeface="Arial" charset="0"/>
              </a:rPr>
              <a:t>=15</a:t>
            </a:r>
          </a:p>
          <a:p>
            <a:r>
              <a:rPr lang="en-US" sz="1600" b="1" dirty="0" smtClean="0">
                <a:solidFill>
                  <a:srgbClr val="333333"/>
                </a:solidFill>
                <a:latin typeface="Arial" charset="0"/>
              </a:rPr>
              <a:t>C</a:t>
            </a:r>
            <a:r>
              <a:rPr lang="en-US" sz="2400" b="1" baseline="-25000" dirty="0" smtClean="0">
                <a:solidFill>
                  <a:srgbClr val="333333"/>
                </a:solidFill>
                <a:latin typeface="Arial" charset="0"/>
              </a:rPr>
              <a:t>B</a:t>
            </a:r>
            <a:r>
              <a:rPr kumimoji="0" lang="en-US" sz="1600" b="1" i="0" u="none" strike="noStrike" cap="none" normalizeH="0" baseline="0" dirty="0" smtClean="0">
                <a:ln>
                  <a:noFill/>
                </a:ln>
                <a:solidFill>
                  <a:srgbClr val="333333"/>
                </a:solidFill>
                <a:effectLst/>
                <a:latin typeface="Arial" charset="0"/>
              </a:rPr>
              <a:t>=50</a:t>
            </a:r>
          </a:p>
        </p:txBody>
      </p:sp>
      <p:sp>
        <p:nvSpPr>
          <p:cNvPr id="5" name="Right Brace 4"/>
          <p:cNvSpPr/>
          <p:nvPr/>
        </p:nvSpPr>
        <p:spPr bwMode="auto">
          <a:xfrm rot="5400000">
            <a:off x="2631209" y="2486132"/>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2137606" y="3863088"/>
            <a:ext cx="1380635" cy="400110"/>
          </a:xfrm>
          <a:prstGeom prst="rect">
            <a:avLst/>
          </a:prstGeom>
          <a:noFill/>
        </p:spPr>
        <p:txBody>
          <a:bodyPr wrap="none" rtlCol="0">
            <a:spAutoFit/>
          </a:bodyPr>
          <a:lstStyle/>
          <a:p>
            <a:r>
              <a:rPr lang="en-US" sz="2000" b="1" dirty="0" smtClean="0"/>
              <a:t>Was in C</a:t>
            </a:r>
            <a:r>
              <a:rPr lang="en-US" sz="2000" b="1" baseline="-14000" dirty="0" smtClean="0"/>
              <a:t>A</a:t>
            </a:r>
            <a:endParaRPr lang="en-US" sz="2000" b="1" baseline="-14000" dirty="0"/>
          </a:p>
        </p:txBody>
      </p:sp>
      <p:sp>
        <p:nvSpPr>
          <p:cNvPr id="39" name="Right Brace 38"/>
          <p:cNvSpPr/>
          <p:nvPr/>
        </p:nvSpPr>
        <p:spPr bwMode="auto">
          <a:xfrm rot="5400000">
            <a:off x="5932734" y="2531911"/>
            <a:ext cx="262667" cy="2540670"/>
          </a:xfrm>
          <a:prstGeom prst="rightBrace">
            <a:avLst/>
          </a:prstGeom>
          <a:noFill/>
          <a:ln w="28575"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5439132" y="3908867"/>
            <a:ext cx="1380634" cy="400110"/>
          </a:xfrm>
          <a:prstGeom prst="rect">
            <a:avLst/>
          </a:prstGeom>
          <a:noFill/>
        </p:spPr>
        <p:txBody>
          <a:bodyPr wrap="none" rtlCol="0">
            <a:spAutoFit/>
          </a:bodyPr>
          <a:lstStyle/>
          <a:p>
            <a:r>
              <a:rPr lang="en-US" sz="2000" b="1" dirty="0" smtClean="0"/>
              <a:t>Was in C</a:t>
            </a:r>
            <a:r>
              <a:rPr lang="en-US" sz="2000" b="1" baseline="-14000" dirty="0"/>
              <a:t>B</a:t>
            </a:r>
          </a:p>
        </p:txBody>
      </p:sp>
      <p:grpSp>
        <p:nvGrpSpPr>
          <p:cNvPr id="55" name="Group 54"/>
          <p:cNvGrpSpPr/>
          <p:nvPr/>
        </p:nvGrpSpPr>
        <p:grpSpPr>
          <a:xfrm>
            <a:off x="3131759" y="4464903"/>
            <a:ext cx="2434937" cy="1902946"/>
            <a:chOff x="3131759" y="4464903"/>
            <a:chExt cx="2434937" cy="1902946"/>
          </a:xfrm>
        </p:grpSpPr>
        <p:sp>
          <p:nvSpPr>
            <p:cNvPr id="45" name="Oval 44"/>
            <p:cNvSpPr/>
            <p:nvPr/>
          </p:nvSpPr>
          <p:spPr bwMode="auto">
            <a:xfrm>
              <a:off x="3131759"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P0</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6" name="Oval 45"/>
            <p:cNvSpPr/>
            <p:nvPr/>
          </p:nvSpPr>
          <p:spPr bwMode="auto">
            <a:xfrm>
              <a:off x="3131759"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P1</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(A)</a:t>
              </a:r>
              <a:endParaRPr kumimoji="0" lang="en-US" sz="1800" b="1" i="0" u="none" strike="noStrike" cap="none" normalizeH="0" baseline="0" dirty="0" smtClean="0">
                <a:ln>
                  <a:noFill/>
                </a:ln>
                <a:solidFill>
                  <a:srgbClr val="FF0000"/>
                </a:solidFill>
                <a:effectLst/>
                <a:latin typeface="Arial" charset="0"/>
              </a:endParaRPr>
            </a:p>
          </p:txBody>
        </p:sp>
        <p:sp>
          <p:nvSpPr>
            <p:cNvPr id="47" name="Oval 46"/>
            <p:cNvSpPr/>
            <p:nvPr/>
          </p:nvSpPr>
          <p:spPr bwMode="auto">
            <a:xfrm>
              <a:off x="4793732" y="4464903"/>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P2</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sp>
          <p:nvSpPr>
            <p:cNvPr id="48" name="Oval 47"/>
            <p:cNvSpPr/>
            <p:nvPr/>
          </p:nvSpPr>
          <p:spPr bwMode="auto">
            <a:xfrm>
              <a:off x="4793732" y="5630557"/>
              <a:ext cx="772964" cy="737292"/>
            </a:xfrm>
            <a:prstGeom prst="ellipse">
              <a:avLst/>
            </a:prstGeom>
            <a:solidFill>
              <a:schemeClr val="bg2">
                <a:lumMod val="20000"/>
                <a:lumOff val="8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P3</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charset="0"/>
                </a:rPr>
                <a:t>(B)</a:t>
              </a:r>
              <a:endParaRPr kumimoji="0" lang="en-US" sz="1800" b="1" i="0" u="none" strike="noStrike" cap="none" normalizeH="0" baseline="0" dirty="0" smtClean="0">
                <a:ln>
                  <a:noFill/>
                </a:ln>
                <a:solidFill>
                  <a:srgbClr val="FF0000"/>
                </a:solidFill>
                <a:effectLst/>
                <a:latin typeface="Arial" charset="0"/>
              </a:endParaRPr>
            </a:p>
          </p:txBody>
        </p:sp>
      </p:grpSp>
      <p:cxnSp>
        <p:nvCxnSpPr>
          <p:cNvPr id="50" name="Straight Arrow Connector 49"/>
          <p:cNvCxnSpPr/>
          <p:nvPr/>
        </p:nvCxnSpPr>
        <p:spPr bwMode="auto">
          <a:xfrm>
            <a:off x="3892365" y="4660555"/>
            <a:ext cx="1027035"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2" name="TextBox 51"/>
          <p:cNvSpPr txBox="1"/>
          <p:nvPr/>
        </p:nvSpPr>
        <p:spPr>
          <a:xfrm>
            <a:off x="3978521" y="4326922"/>
            <a:ext cx="854722" cy="400110"/>
          </a:xfrm>
          <a:prstGeom prst="rect">
            <a:avLst/>
          </a:prstGeom>
          <a:noFill/>
        </p:spPr>
        <p:txBody>
          <a:bodyPr wrap="none" rtlCol="0">
            <a:spAutoFit/>
          </a:bodyPr>
          <a:lstStyle/>
          <a:p>
            <a:r>
              <a:rPr lang="en-US" sz="2000" b="1" dirty="0" smtClean="0"/>
              <a:t>90*30</a:t>
            </a:r>
            <a:endParaRPr lang="en-US" sz="2000" b="1" dirty="0"/>
          </a:p>
        </p:txBody>
      </p:sp>
      <p:cxnSp>
        <p:nvCxnSpPr>
          <p:cNvPr id="53" name="Straight Arrow Connector 52"/>
          <p:cNvCxnSpPr/>
          <p:nvPr/>
        </p:nvCxnSpPr>
        <p:spPr bwMode="auto">
          <a:xfrm flipH="1">
            <a:off x="3855293" y="5023020"/>
            <a:ext cx="1027035"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4" name="TextBox 53"/>
          <p:cNvSpPr txBox="1"/>
          <p:nvPr/>
        </p:nvSpPr>
        <p:spPr>
          <a:xfrm>
            <a:off x="3978521" y="4928860"/>
            <a:ext cx="854722" cy="400110"/>
          </a:xfrm>
          <a:prstGeom prst="rect">
            <a:avLst/>
          </a:prstGeom>
          <a:noFill/>
        </p:spPr>
        <p:txBody>
          <a:bodyPr wrap="none" rtlCol="0">
            <a:spAutoFit/>
          </a:bodyPr>
          <a:lstStyle/>
          <a:p>
            <a:r>
              <a:rPr lang="en-US" sz="2000" b="1" dirty="0" smtClean="0"/>
              <a:t>50*40</a:t>
            </a:r>
            <a:endParaRPr lang="en-US" sz="2000" b="1" dirty="0"/>
          </a:p>
        </p:txBody>
      </p:sp>
      <p:sp>
        <p:nvSpPr>
          <p:cNvPr id="56" name="TextBox 55"/>
          <p:cNvSpPr txBox="1"/>
          <p:nvPr/>
        </p:nvSpPr>
        <p:spPr>
          <a:xfrm>
            <a:off x="5991776" y="5195393"/>
            <a:ext cx="2476960" cy="400110"/>
          </a:xfrm>
          <a:prstGeom prst="rect">
            <a:avLst/>
          </a:prstGeom>
          <a:noFill/>
        </p:spPr>
        <p:txBody>
          <a:bodyPr wrap="none" rtlCol="0">
            <a:spAutoFit/>
          </a:bodyPr>
          <a:lstStyle/>
          <a:p>
            <a:r>
              <a:rPr lang="en-US" sz="2000" b="1" dirty="0" smtClean="0"/>
              <a:t>Interference Graph</a:t>
            </a:r>
            <a:endParaRPr lang="en-US" sz="2000" b="1" dirty="0"/>
          </a:p>
        </p:txBody>
      </p:sp>
    </p:spTree>
    <p:extLst>
      <p:ext uri="{BB962C8B-B14F-4D97-AF65-F5344CB8AC3E}">
        <p14:creationId xmlns:p14="http://schemas.microsoft.com/office/powerpoint/2010/main" val="28690227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par>
                                <p:cTn id="33" presetID="22" presetClass="entr" presetSubtype="8"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right)">
                                      <p:cBhvr>
                                        <p:cTn id="40" dur="500"/>
                                        <p:tgtEl>
                                          <p:spTgt spid="54"/>
                                        </p:tgtEl>
                                      </p:cBhvr>
                                    </p:animEffect>
                                  </p:childTnLst>
                                </p:cTn>
                              </p:par>
                              <p:par>
                                <p:cTn id="41" presetID="22" presetClass="entr" presetSubtype="2"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right)">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6" grpId="0" animBg="1"/>
      <p:bldP spid="37" grpId="0" animBg="1"/>
      <p:bldP spid="5" grpId="0" animBg="1"/>
      <p:bldP spid="38" grpId="0"/>
      <p:bldP spid="39" grpId="0" animBg="1"/>
      <p:bldP spid="40" grpId="0"/>
      <p:bldP spid="52" grpId="0"/>
      <p:bldP spid="54"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7010400" y="6629400"/>
            <a:ext cx="1905000" cy="228600"/>
          </a:xfrm>
          <a:prstGeom prst="rect">
            <a:avLst/>
          </a:prstGeom>
        </p:spPr>
        <p:txBody>
          <a:bodyPr/>
          <a:lstStyle/>
          <a:p>
            <a:fld id="{AEF3EA4E-17B8-4393-AF09-C809C369C18A}" type="slidenum">
              <a:rPr lang="ko-KR" altLang="en-US"/>
              <a:pPr/>
              <a:t>25</a:t>
            </a:fld>
            <a:endParaRPr lang="en-US" altLang="ko-KR"/>
          </a:p>
        </p:txBody>
      </p:sp>
      <p:sp>
        <p:nvSpPr>
          <p:cNvPr id="179202" name="Rectangle 2"/>
          <p:cNvSpPr>
            <a:spLocks noGrp="1" noChangeArrowheads="1"/>
          </p:cNvSpPr>
          <p:nvPr>
            <p:ph type="title"/>
          </p:nvPr>
        </p:nvSpPr>
        <p:spPr/>
        <p:txBody>
          <a:bodyPr/>
          <a:lstStyle/>
          <a:p>
            <a:endParaRPr lang="ko-KR" altLang="en-US">
              <a:ea typeface="Gulim" pitchFamily="34" charset="-127"/>
            </a:endParaRPr>
          </a:p>
        </p:txBody>
      </p:sp>
      <p:sp>
        <p:nvSpPr>
          <p:cNvPr id="179203" name="Rectangle 3"/>
          <p:cNvSpPr>
            <a:spLocks noGrp="1" noChangeArrowheads="1"/>
          </p:cNvSpPr>
          <p:nvPr>
            <p:ph type="body" idx="1"/>
          </p:nvPr>
        </p:nvSpPr>
        <p:spPr/>
        <p:txBody>
          <a:bodyPr/>
          <a:lstStyle/>
          <a:p>
            <a:endParaRPr lang="ko-KR" altLang="en-US">
              <a:ea typeface="Gulim" pitchFamily="34" charset="-127"/>
            </a:endParaRPr>
          </a:p>
        </p:txBody>
      </p:sp>
      <p:sp>
        <p:nvSpPr>
          <p:cNvPr id="179204" name="Text Box 4"/>
          <p:cNvSpPr txBox="1">
            <a:spLocks noChangeArrowheads="1"/>
          </p:cNvSpPr>
          <p:nvPr/>
        </p:nvSpPr>
        <p:spPr bwMode="auto">
          <a:xfrm>
            <a:off x="0" y="0"/>
            <a:ext cx="9372600" cy="6856413"/>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spcBef>
                <a:spcPct val="50000"/>
              </a:spcBef>
            </a:pPr>
            <a:r>
              <a:rPr lang="en-US" altLang="ko-KR" sz="4400" b="1" dirty="0" smtClean="0">
                <a:solidFill>
                  <a:srgbClr val="FFC000"/>
                </a:solidFill>
                <a:latin typeface="Tahoma" pitchFamily="34" charset="0"/>
                <a:ea typeface="Gulim" pitchFamily="34" charset="-127"/>
              </a:rPr>
              <a:t>Performance Evaluation</a:t>
            </a:r>
          </a:p>
        </p:txBody>
      </p:sp>
    </p:spTree>
    <p:extLst>
      <p:ext uri="{BB962C8B-B14F-4D97-AF65-F5344CB8AC3E}">
        <p14:creationId xmlns:p14="http://schemas.microsoft.com/office/powerpoint/2010/main" val="3023479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3"/>
          <p:cNvSpPr>
            <a:spLocks noGrp="1" noChangeArrowheads="1"/>
          </p:cNvSpPr>
          <p:nvPr>
            <p:ph type="title"/>
          </p:nvPr>
        </p:nvSpPr>
        <p:spPr/>
        <p:txBody>
          <a:bodyPr/>
          <a:lstStyle/>
          <a:p>
            <a:pPr eaLnBrk="1" hangingPunct="1"/>
            <a:r>
              <a:rPr lang="en-US" dirty="0" smtClean="0"/>
              <a:t>Evaluation Methodology</a:t>
            </a:r>
          </a:p>
        </p:txBody>
      </p:sp>
      <p:sp>
        <p:nvSpPr>
          <p:cNvPr id="2" name="Oval 1"/>
          <p:cNvSpPr/>
          <p:nvPr/>
        </p:nvSpPr>
        <p:spPr bwMode="auto">
          <a:xfrm>
            <a:off x="379752" y="1963713"/>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P1</a:t>
            </a:r>
            <a:endParaRPr kumimoji="0" lang="en-US" sz="12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936887" y="1963713"/>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P2</a:t>
            </a:r>
            <a:endParaRPr kumimoji="0" lang="en-US" sz="12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66539" y="1963713"/>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P3</a:t>
            </a:r>
            <a:endParaRPr kumimoji="0" lang="en-US" sz="1200" b="1"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218544" y="1963713"/>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PN</a:t>
            </a:r>
            <a:endParaRPr kumimoji="0" lang="en-US" sz="1200" b="1" i="0" u="none" strike="noStrike" cap="none" normalizeH="0" baseline="0" dirty="0" smtClean="0">
              <a:ln>
                <a:noFill/>
              </a:ln>
              <a:solidFill>
                <a:schemeClr val="tx1"/>
              </a:solidFill>
              <a:effectLst/>
              <a:latin typeface="Arial" charset="0"/>
            </a:endParaRPr>
          </a:p>
        </p:txBody>
      </p:sp>
      <p:sp>
        <p:nvSpPr>
          <p:cNvPr id="4" name="Rounded Rectangle 3"/>
          <p:cNvSpPr/>
          <p:nvPr/>
        </p:nvSpPr>
        <p:spPr bwMode="auto">
          <a:xfrm>
            <a:off x="604604" y="2810657"/>
            <a:ext cx="1838792" cy="517161"/>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Fedora</a:t>
            </a:r>
            <a:r>
              <a:rPr kumimoji="0" lang="en-US" sz="2000" b="1" i="0" u="none" strike="noStrike" cap="none" normalizeH="0" dirty="0" smtClean="0">
                <a:ln>
                  <a:noFill/>
                </a:ln>
                <a:solidFill>
                  <a:schemeClr val="tx1"/>
                </a:solidFill>
                <a:effectLst/>
                <a:latin typeface="Arial" charset="0"/>
              </a:rPr>
              <a:t> Linux</a:t>
            </a:r>
            <a:endParaRPr kumimoji="0" lang="en-US" sz="2000" b="1" i="0" u="none" strike="noStrike" cap="none" normalizeH="0" baseline="0" dirty="0" smtClean="0">
              <a:ln>
                <a:noFill/>
              </a:ln>
              <a:solidFill>
                <a:schemeClr val="tx1"/>
              </a:solidFill>
              <a:effectLst/>
              <a:latin typeface="Arial" charset="0"/>
            </a:endParaRPr>
          </a:p>
        </p:txBody>
      </p:sp>
      <p:cxnSp>
        <p:nvCxnSpPr>
          <p:cNvPr id="6" name="Straight Arrow Connector 5"/>
          <p:cNvCxnSpPr/>
          <p:nvPr/>
        </p:nvCxnSpPr>
        <p:spPr bwMode="auto">
          <a:xfrm>
            <a:off x="604604" y="2413418"/>
            <a:ext cx="224853" cy="3972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1161739" y="2413418"/>
            <a:ext cx="112426" cy="3972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flipH="1">
            <a:off x="1635178" y="2435902"/>
            <a:ext cx="56213" cy="3972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flipH="1">
            <a:off x="2218544" y="2413418"/>
            <a:ext cx="168639" cy="3972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3" name="Rounded Rectangle 52"/>
          <p:cNvSpPr/>
          <p:nvPr/>
        </p:nvSpPr>
        <p:spPr bwMode="auto">
          <a:xfrm>
            <a:off x="634584" y="3877458"/>
            <a:ext cx="1838792" cy="1264170"/>
          </a:xfrm>
          <a:prstGeom prst="roundRect">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Simics</a:t>
            </a:r>
            <a:r>
              <a:rPr kumimoji="0" lang="en-US" sz="2400" b="1" i="0" u="none" strike="noStrike" cap="none" normalizeH="0" dirty="0" smtClean="0">
                <a:ln>
                  <a:noFill/>
                </a:ln>
                <a:solidFill>
                  <a:schemeClr val="tx1"/>
                </a:solidFill>
                <a:effectLst/>
                <a:latin typeface="Arial" charset="0"/>
              </a:rPr>
              <a:t> x86</a:t>
            </a:r>
          </a:p>
        </p:txBody>
      </p:sp>
      <p:sp>
        <p:nvSpPr>
          <p:cNvPr id="11" name="Up-Down Arrow 10"/>
          <p:cNvSpPr/>
          <p:nvPr/>
        </p:nvSpPr>
        <p:spPr bwMode="auto">
          <a:xfrm>
            <a:off x="1081793" y="3327818"/>
            <a:ext cx="304799" cy="579933"/>
          </a:xfrm>
          <a:prstGeom prst="upDown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415687" y="5453336"/>
            <a:ext cx="2276585" cy="707886"/>
          </a:xfrm>
          <a:prstGeom prst="rect">
            <a:avLst/>
          </a:prstGeom>
          <a:noFill/>
        </p:spPr>
        <p:txBody>
          <a:bodyPr wrap="none" rtlCol="0">
            <a:spAutoFit/>
          </a:bodyPr>
          <a:lstStyle/>
          <a:p>
            <a:r>
              <a:rPr lang="en-US" sz="2000" b="1" dirty="0" smtClean="0"/>
              <a:t>Gather Footprint </a:t>
            </a:r>
          </a:p>
          <a:p>
            <a:r>
              <a:rPr lang="en-US" sz="2000" b="1" dirty="0" smtClean="0"/>
              <a:t>in Emulator</a:t>
            </a:r>
            <a:endParaRPr lang="en-US" sz="2000" b="1" dirty="0"/>
          </a:p>
        </p:txBody>
      </p:sp>
      <p:sp>
        <p:nvSpPr>
          <p:cNvPr id="13" name="TextBox 12"/>
          <p:cNvSpPr txBox="1"/>
          <p:nvPr/>
        </p:nvSpPr>
        <p:spPr>
          <a:xfrm>
            <a:off x="1374100" y="3297838"/>
            <a:ext cx="1069524" cy="646331"/>
          </a:xfrm>
          <a:prstGeom prst="rect">
            <a:avLst/>
          </a:prstGeom>
          <a:noFill/>
        </p:spPr>
        <p:txBody>
          <a:bodyPr wrap="none" rtlCol="0">
            <a:spAutoFit/>
          </a:bodyPr>
          <a:lstStyle/>
          <a:p>
            <a:r>
              <a:rPr lang="en-US" sz="1800" dirty="0" smtClean="0"/>
              <a:t>“magic”</a:t>
            </a:r>
          </a:p>
          <a:p>
            <a:r>
              <a:rPr lang="en-US" sz="1800" dirty="0" smtClean="0"/>
              <a:t>interface</a:t>
            </a:r>
            <a:endParaRPr lang="en-US" sz="1800" dirty="0"/>
          </a:p>
        </p:txBody>
      </p:sp>
      <p:grpSp>
        <p:nvGrpSpPr>
          <p:cNvPr id="29" name="Group 28"/>
          <p:cNvGrpSpPr/>
          <p:nvPr/>
        </p:nvGrpSpPr>
        <p:grpSpPr>
          <a:xfrm>
            <a:off x="3168234" y="2097015"/>
            <a:ext cx="2416828" cy="4064207"/>
            <a:chOff x="3168234" y="2097015"/>
            <a:chExt cx="2416828" cy="4064207"/>
          </a:xfrm>
        </p:grpSpPr>
        <p:grpSp>
          <p:nvGrpSpPr>
            <p:cNvPr id="15" name="Group 14"/>
            <p:cNvGrpSpPr/>
            <p:nvPr/>
          </p:nvGrpSpPr>
          <p:grpSpPr>
            <a:xfrm>
              <a:off x="3168234" y="2097015"/>
              <a:ext cx="2404471" cy="2851346"/>
              <a:chOff x="3242719" y="2255304"/>
              <a:chExt cx="2404471" cy="2851346"/>
            </a:xfrm>
          </p:grpSpPr>
          <p:pic>
            <p:nvPicPr>
              <p:cNvPr id="25636" name="Picture 36" descr="C:\Users\Hsien-Hsin\AppData\Local\Microsoft\Windows\Temporary Internet Files\Content.IE5\8E1DKJX0\MP9003827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2719" y="2255304"/>
                <a:ext cx="2404471" cy="2851346"/>
              </a:xfrm>
              <a:prstGeom prst="rect">
                <a:avLst/>
              </a:prstGeom>
              <a:noFill/>
              <a:extLst>
                <a:ext uri="{909E8E84-426E-40DD-AFC4-6F175D3DCCD1}">
                  <a14:hiddenFill xmlns:a14="http://schemas.microsoft.com/office/drawing/2010/main">
                    <a:solidFill>
                      <a:srgbClr val="FFFFFF"/>
                    </a:solidFill>
                  </a14:hiddenFill>
                </a:ext>
              </a:extLst>
            </p:spPr>
          </p:pic>
          <p:sp>
            <p:nvSpPr>
              <p:cNvPr id="57" name="Oval 56"/>
              <p:cNvSpPr/>
              <p:nvPr/>
            </p:nvSpPr>
            <p:spPr bwMode="auto">
              <a:xfrm>
                <a:off x="4300129" y="4452078"/>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4075277" y="3355452"/>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727555" y="4029855"/>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5121640" y="2604538"/>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5019208" y="4479560"/>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3457733" y="2440805"/>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3412763" y="3326103"/>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4" name="Oval 63"/>
              <p:cNvSpPr/>
              <p:nvPr/>
            </p:nvSpPr>
            <p:spPr bwMode="auto">
              <a:xfrm>
                <a:off x="4174763" y="2665657"/>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5" name="Oval 64"/>
              <p:cNvSpPr/>
              <p:nvPr/>
            </p:nvSpPr>
            <p:spPr bwMode="auto">
              <a:xfrm>
                <a:off x="4716907" y="3206641"/>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6" name="Oval 65"/>
              <p:cNvSpPr/>
              <p:nvPr/>
            </p:nvSpPr>
            <p:spPr bwMode="auto">
              <a:xfrm>
                <a:off x="4624468" y="3877768"/>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14" name="Oval 13"/>
              <p:cNvSpPr/>
              <p:nvPr/>
            </p:nvSpPr>
            <p:spPr bwMode="auto">
              <a:xfrm rot="1627423">
                <a:off x="4768126" y="2487909"/>
                <a:ext cx="724422" cy="1396530"/>
              </a:xfrm>
              <a:prstGeom prst="ellipse">
                <a:avLst/>
              </a:prstGeom>
              <a:solidFill>
                <a:schemeClr val="bg1">
                  <a:alpha val="27000"/>
                </a:schemeClr>
              </a:solid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Oval 67"/>
              <p:cNvSpPr/>
              <p:nvPr/>
            </p:nvSpPr>
            <p:spPr bwMode="auto">
              <a:xfrm rot="5400000">
                <a:off x="4501438" y="3983330"/>
                <a:ext cx="724421" cy="1417182"/>
              </a:xfrm>
              <a:prstGeom prst="ellipse">
                <a:avLst/>
              </a:prstGeom>
              <a:solidFill>
                <a:schemeClr val="bg1">
                  <a:alpha val="27000"/>
                </a:schemeClr>
              </a:solid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9" name="Oval 68"/>
              <p:cNvSpPr/>
              <p:nvPr/>
            </p:nvSpPr>
            <p:spPr bwMode="auto">
              <a:xfrm rot="162978">
                <a:off x="3279316" y="2334553"/>
                <a:ext cx="724422" cy="1561618"/>
              </a:xfrm>
              <a:prstGeom prst="ellipse">
                <a:avLst/>
              </a:prstGeom>
              <a:solidFill>
                <a:schemeClr val="bg1">
                  <a:alpha val="27000"/>
                </a:schemeClr>
              </a:solid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0" name="Oval 69"/>
              <p:cNvSpPr/>
              <p:nvPr/>
            </p:nvSpPr>
            <p:spPr bwMode="auto">
              <a:xfrm rot="516523">
                <a:off x="4040035" y="2514214"/>
                <a:ext cx="646400" cy="1396530"/>
              </a:xfrm>
              <a:prstGeom prst="ellipse">
                <a:avLst/>
              </a:prstGeom>
              <a:solidFill>
                <a:schemeClr val="bg1">
                  <a:alpha val="27000"/>
                </a:schemeClr>
              </a:solid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1" name="Oval 70"/>
              <p:cNvSpPr/>
              <p:nvPr/>
            </p:nvSpPr>
            <p:spPr bwMode="auto">
              <a:xfrm rot="4693084">
                <a:off x="4173175" y="3323059"/>
                <a:ext cx="587180" cy="1659536"/>
              </a:xfrm>
              <a:prstGeom prst="ellipse">
                <a:avLst/>
              </a:prstGeom>
              <a:solidFill>
                <a:schemeClr val="bg1">
                  <a:alpha val="27000"/>
                </a:schemeClr>
              </a:solid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72" name="TextBox 71"/>
            <p:cNvSpPr txBox="1"/>
            <p:nvPr/>
          </p:nvSpPr>
          <p:spPr>
            <a:xfrm>
              <a:off x="3319698" y="5453336"/>
              <a:ext cx="2265364" cy="707886"/>
            </a:xfrm>
            <a:prstGeom prst="rect">
              <a:avLst/>
            </a:prstGeom>
            <a:noFill/>
          </p:spPr>
          <p:txBody>
            <a:bodyPr wrap="none" rtlCol="0">
              <a:spAutoFit/>
            </a:bodyPr>
            <a:lstStyle/>
            <a:p>
              <a:r>
                <a:rPr lang="en-US" sz="2000" b="1" dirty="0" smtClean="0"/>
                <a:t>Process-to-Core</a:t>
              </a:r>
            </a:p>
            <a:p>
              <a:r>
                <a:rPr lang="en-US" sz="2000" b="1" dirty="0" smtClean="0"/>
                <a:t>Mapping</a:t>
              </a:r>
            </a:p>
          </p:txBody>
        </p:sp>
      </p:grpSp>
      <p:grpSp>
        <p:nvGrpSpPr>
          <p:cNvPr id="30" name="Group 29"/>
          <p:cNvGrpSpPr/>
          <p:nvPr/>
        </p:nvGrpSpPr>
        <p:grpSpPr>
          <a:xfrm>
            <a:off x="5629692" y="1083266"/>
            <a:ext cx="3120908" cy="2471824"/>
            <a:chOff x="5629692" y="1083266"/>
            <a:chExt cx="3120908" cy="2471824"/>
          </a:xfrm>
        </p:grpSpPr>
        <p:grpSp>
          <p:nvGrpSpPr>
            <p:cNvPr id="26" name="Group 25"/>
            <p:cNvGrpSpPr/>
            <p:nvPr/>
          </p:nvGrpSpPr>
          <p:grpSpPr>
            <a:xfrm>
              <a:off x="6143368" y="1083266"/>
              <a:ext cx="2607232" cy="2140510"/>
              <a:chOff x="6067168" y="1083266"/>
              <a:chExt cx="2607232" cy="2140510"/>
            </a:xfrm>
          </p:grpSpPr>
          <p:pic>
            <p:nvPicPr>
              <p:cNvPr id="25635" name="Picture 35" descr="C:\Users\Hsien-Hsin\AppData\Local\Microsoft\Windows\Temporary Internet Files\Content.IE5\8E1DKJX0\MC9001974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456" y="2115116"/>
                <a:ext cx="733207" cy="1034321"/>
              </a:xfrm>
              <a:prstGeom prst="rect">
                <a:avLst/>
              </a:prstGeom>
              <a:noFill/>
              <a:extLst>
                <a:ext uri="{909E8E84-426E-40DD-AFC4-6F175D3DCCD1}">
                  <a14:hiddenFill xmlns:a14="http://schemas.microsoft.com/office/drawing/2010/main">
                    <a:solidFill>
                      <a:srgbClr val="FFFFFF"/>
                    </a:solidFill>
                  </a14:hiddenFill>
                </a:ext>
              </a:extLst>
            </p:spPr>
          </p:pic>
          <p:sp>
            <p:nvSpPr>
              <p:cNvPr id="74" name="Oval 73"/>
              <p:cNvSpPr/>
              <p:nvPr/>
            </p:nvSpPr>
            <p:spPr bwMode="auto">
              <a:xfrm>
                <a:off x="6200052" y="1132694"/>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P1</a:t>
                </a:r>
                <a:endParaRPr kumimoji="0" lang="en-US" sz="1200" b="1" i="0" u="none" strike="noStrike" cap="none" normalizeH="0" baseline="0" dirty="0" smtClean="0">
                  <a:ln>
                    <a:noFill/>
                  </a:ln>
                  <a:solidFill>
                    <a:schemeClr val="tx1"/>
                  </a:solidFill>
                  <a:effectLst/>
                  <a:latin typeface="Arial" charset="0"/>
                </a:endParaRPr>
              </a:p>
            </p:txBody>
          </p:sp>
          <p:sp>
            <p:nvSpPr>
              <p:cNvPr id="75" name="Oval 74"/>
              <p:cNvSpPr/>
              <p:nvPr/>
            </p:nvSpPr>
            <p:spPr bwMode="auto">
              <a:xfrm>
                <a:off x="6757187" y="1132694"/>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P2</a:t>
                </a:r>
                <a:endParaRPr kumimoji="0" lang="en-US" sz="1200" b="1" i="0" u="none" strike="noStrike" cap="none" normalizeH="0" baseline="0" dirty="0" smtClean="0">
                  <a:ln>
                    <a:noFill/>
                  </a:ln>
                  <a:solidFill>
                    <a:schemeClr val="tx1"/>
                  </a:solidFill>
                  <a:effectLst/>
                  <a:latin typeface="Arial" charset="0"/>
                </a:endParaRPr>
              </a:p>
            </p:txBody>
          </p:sp>
          <p:sp>
            <p:nvSpPr>
              <p:cNvPr id="76" name="Oval 75"/>
              <p:cNvSpPr/>
              <p:nvPr/>
            </p:nvSpPr>
            <p:spPr bwMode="auto">
              <a:xfrm>
                <a:off x="7286839" y="1132694"/>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P3</a:t>
                </a:r>
                <a:endParaRPr kumimoji="0" lang="en-US" sz="1200" b="1"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8038844" y="1132694"/>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PN</a:t>
                </a:r>
                <a:endParaRPr kumimoji="0" lang="en-US" sz="1200" b="1" i="0" u="none" strike="noStrike" cap="none" normalizeH="0" baseline="0" dirty="0" smtClean="0">
                  <a:ln>
                    <a:noFill/>
                  </a:ln>
                  <a:solidFill>
                    <a:schemeClr val="tx1"/>
                  </a:solidFill>
                  <a:effectLst/>
                  <a:latin typeface="Arial" charset="0"/>
                </a:endParaRPr>
              </a:p>
            </p:txBody>
          </p:sp>
          <p:cxnSp>
            <p:nvCxnSpPr>
              <p:cNvPr id="78" name="Straight Arrow Connector 77"/>
              <p:cNvCxnSpPr/>
              <p:nvPr/>
            </p:nvCxnSpPr>
            <p:spPr bwMode="auto">
              <a:xfrm>
                <a:off x="6424904" y="1582399"/>
                <a:ext cx="224853" cy="5306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9" name="Straight Arrow Connector 78"/>
              <p:cNvCxnSpPr>
                <a:endCxn id="25635" idx="0"/>
              </p:cNvCxnSpPr>
              <p:nvPr/>
            </p:nvCxnSpPr>
            <p:spPr bwMode="auto">
              <a:xfrm flipH="1">
                <a:off x="6952060" y="1582399"/>
                <a:ext cx="29979" cy="53271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Straight Arrow Connector 79"/>
              <p:cNvCxnSpPr/>
              <p:nvPr/>
            </p:nvCxnSpPr>
            <p:spPr bwMode="auto">
              <a:xfrm flipH="1">
                <a:off x="7206892" y="1604883"/>
                <a:ext cx="304800" cy="485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1" name="Straight Arrow Connector 80"/>
              <p:cNvCxnSpPr/>
              <p:nvPr/>
            </p:nvCxnSpPr>
            <p:spPr bwMode="auto">
              <a:xfrm flipH="1">
                <a:off x="7359292" y="1582399"/>
                <a:ext cx="848192" cy="5409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7297099" y="2366101"/>
                <a:ext cx="1377301" cy="369332"/>
              </a:xfrm>
              <a:prstGeom prst="rect">
                <a:avLst/>
              </a:prstGeom>
              <a:noFill/>
            </p:spPr>
            <p:txBody>
              <a:bodyPr wrap="none" rtlCol="0">
                <a:spAutoFit/>
              </a:bodyPr>
              <a:lstStyle/>
              <a:p>
                <a:r>
                  <a:rPr lang="en-US" sz="1800" dirty="0" smtClean="0"/>
                  <a:t>Intel Core 2</a:t>
                </a:r>
                <a:endParaRPr lang="en-US" sz="1800" dirty="0"/>
              </a:p>
            </p:txBody>
          </p:sp>
          <p:sp>
            <p:nvSpPr>
              <p:cNvPr id="24" name="Rounded Rectangle 23"/>
              <p:cNvSpPr/>
              <p:nvPr/>
            </p:nvSpPr>
            <p:spPr bwMode="auto">
              <a:xfrm>
                <a:off x="6067168" y="1083266"/>
                <a:ext cx="2607232" cy="2140510"/>
              </a:xfrm>
              <a:prstGeom prst="roundRect">
                <a:avLst/>
              </a:prstGeom>
              <a:noFill/>
              <a:ln w="2857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27" name="Up Arrow 26"/>
            <p:cNvSpPr/>
            <p:nvPr/>
          </p:nvSpPr>
          <p:spPr bwMode="auto">
            <a:xfrm rot="3199917">
              <a:off x="5693131" y="2219711"/>
              <a:ext cx="394740" cy="521617"/>
            </a:xfrm>
            <a:prstGeom prst="upArrow">
              <a:avLst/>
            </a:prstGeom>
            <a:solidFill>
              <a:srgbClr val="FF66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6483296" y="3185758"/>
              <a:ext cx="1838966" cy="369332"/>
            </a:xfrm>
            <a:prstGeom prst="rect">
              <a:avLst/>
            </a:prstGeom>
            <a:noFill/>
          </p:spPr>
          <p:txBody>
            <a:bodyPr wrap="none" rtlCol="0">
              <a:spAutoFit/>
            </a:bodyPr>
            <a:lstStyle/>
            <a:p>
              <a:r>
                <a:rPr lang="en-US" sz="1800" b="1" dirty="0" smtClean="0"/>
                <a:t>Native x86 Run</a:t>
              </a:r>
              <a:endParaRPr lang="en-US" sz="1800" b="1" dirty="0"/>
            </a:p>
          </p:txBody>
        </p:sp>
      </p:grpSp>
      <p:grpSp>
        <p:nvGrpSpPr>
          <p:cNvPr id="31" name="Group 30"/>
          <p:cNvGrpSpPr/>
          <p:nvPr/>
        </p:nvGrpSpPr>
        <p:grpSpPr>
          <a:xfrm>
            <a:off x="5620744" y="3792967"/>
            <a:ext cx="3129856" cy="2726855"/>
            <a:chOff x="5620744" y="3792967"/>
            <a:chExt cx="3129856" cy="2726855"/>
          </a:xfrm>
        </p:grpSpPr>
        <p:grpSp>
          <p:nvGrpSpPr>
            <p:cNvPr id="25" name="Group 24"/>
            <p:cNvGrpSpPr/>
            <p:nvPr/>
          </p:nvGrpSpPr>
          <p:grpSpPr>
            <a:xfrm>
              <a:off x="6143368" y="3792967"/>
              <a:ext cx="2607232" cy="2397224"/>
              <a:chOff x="6219568" y="3792967"/>
              <a:chExt cx="2607232" cy="2397224"/>
            </a:xfrm>
          </p:grpSpPr>
          <p:pic>
            <p:nvPicPr>
              <p:cNvPr id="36" name="Picture 35" descr="C:\Users\Hsien-Hsin\AppData\Local\Microsoft\Windows\Temporary Internet Files\Content.IE5\8E1DKJX0\MC9001974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7426" y="5094085"/>
                <a:ext cx="733207" cy="1034321"/>
              </a:xfrm>
              <a:prstGeom prst="rect">
                <a:avLst/>
              </a:prstGeom>
              <a:noFill/>
              <a:extLst>
                <a:ext uri="{909E8E84-426E-40DD-AFC4-6F175D3DCCD1}">
                  <a14:hiddenFill xmlns:a14="http://schemas.microsoft.com/office/drawing/2010/main">
                    <a:solidFill>
                      <a:srgbClr val="FFFFFF"/>
                    </a:solidFill>
                  </a14:hiddenFill>
                </a:ext>
              </a:extLst>
            </p:spPr>
          </p:pic>
          <p:sp>
            <p:nvSpPr>
              <p:cNvPr id="88" name="Oval 87"/>
              <p:cNvSpPr/>
              <p:nvPr/>
            </p:nvSpPr>
            <p:spPr bwMode="auto">
              <a:xfrm>
                <a:off x="6321885" y="3878535"/>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P1</a:t>
                </a:r>
                <a:endParaRPr kumimoji="0" lang="en-US" sz="1200" b="1"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6879020" y="3878535"/>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P2</a:t>
                </a:r>
                <a:endParaRPr kumimoji="0" lang="en-US" sz="1200" b="1" i="0" u="none" strike="noStrike" cap="none" normalizeH="0" baseline="0" dirty="0" smtClean="0">
                  <a:ln>
                    <a:noFill/>
                  </a:ln>
                  <a:solidFill>
                    <a:schemeClr val="tx1"/>
                  </a:solidFill>
                  <a:effectLst/>
                  <a:latin typeface="Arial" charset="0"/>
                </a:endParaRPr>
              </a:p>
            </p:txBody>
          </p:sp>
          <p:sp>
            <p:nvSpPr>
              <p:cNvPr id="91" name="Oval 90"/>
              <p:cNvSpPr/>
              <p:nvPr/>
            </p:nvSpPr>
            <p:spPr bwMode="auto">
              <a:xfrm>
                <a:off x="8012393" y="3878535"/>
                <a:ext cx="449705" cy="449705"/>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PN</a:t>
                </a:r>
                <a:endParaRPr kumimoji="0" lang="en-US" sz="1200" b="1"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6284814" y="4364271"/>
                <a:ext cx="557135" cy="261433"/>
              </a:xfrm>
              <a:prstGeom prst="rect">
                <a:avLst/>
              </a:prstGeom>
              <a:solidFill>
                <a:srgbClr val="CCFF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Linux</a:t>
                </a:r>
              </a:p>
            </p:txBody>
          </p:sp>
          <p:sp>
            <p:nvSpPr>
              <p:cNvPr id="95" name="Rectangle 94"/>
              <p:cNvSpPr/>
              <p:nvPr/>
            </p:nvSpPr>
            <p:spPr bwMode="auto">
              <a:xfrm>
                <a:off x="6915512" y="4366508"/>
                <a:ext cx="557135" cy="261433"/>
              </a:xfrm>
              <a:prstGeom prst="rect">
                <a:avLst/>
              </a:prstGeom>
              <a:solidFill>
                <a:srgbClr val="CCFF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Linux</a:t>
                </a:r>
              </a:p>
            </p:txBody>
          </p:sp>
          <p:sp>
            <p:nvSpPr>
              <p:cNvPr id="96" name="Rectangle 95"/>
              <p:cNvSpPr/>
              <p:nvPr/>
            </p:nvSpPr>
            <p:spPr bwMode="auto">
              <a:xfrm>
                <a:off x="7975490" y="4390421"/>
                <a:ext cx="557135" cy="261433"/>
              </a:xfrm>
              <a:prstGeom prst="rect">
                <a:avLst/>
              </a:prstGeom>
              <a:solidFill>
                <a:srgbClr val="CCFF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Linux</a:t>
                </a:r>
              </a:p>
            </p:txBody>
          </p:sp>
          <p:sp>
            <p:nvSpPr>
              <p:cNvPr id="23" name="Rounded Rectangle 22"/>
              <p:cNvSpPr/>
              <p:nvPr/>
            </p:nvSpPr>
            <p:spPr bwMode="auto">
              <a:xfrm>
                <a:off x="6321885" y="4688524"/>
                <a:ext cx="2210740" cy="339995"/>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Xen</a:t>
                </a:r>
                <a:r>
                  <a:rPr kumimoji="0" lang="en-US" sz="1800" b="1" i="0" u="none" strike="noStrike" cap="none" normalizeH="0" baseline="0" dirty="0" smtClean="0">
                    <a:ln>
                      <a:noFill/>
                    </a:ln>
                    <a:solidFill>
                      <a:schemeClr val="tx1"/>
                    </a:solidFill>
                    <a:effectLst/>
                    <a:latin typeface="Arial" charset="0"/>
                  </a:rPr>
                  <a:t> Hypervisor</a:t>
                </a:r>
              </a:p>
            </p:txBody>
          </p:sp>
          <p:sp>
            <p:nvSpPr>
              <p:cNvPr id="99" name="TextBox 98"/>
              <p:cNvSpPr txBox="1"/>
              <p:nvPr/>
            </p:nvSpPr>
            <p:spPr>
              <a:xfrm>
                <a:off x="7286839" y="5297931"/>
                <a:ext cx="1377301" cy="369332"/>
              </a:xfrm>
              <a:prstGeom prst="rect">
                <a:avLst/>
              </a:prstGeom>
              <a:noFill/>
            </p:spPr>
            <p:txBody>
              <a:bodyPr wrap="none" rtlCol="0">
                <a:spAutoFit/>
              </a:bodyPr>
              <a:lstStyle/>
              <a:p>
                <a:r>
                  <a:rPr lang="en-US" sz="1800" dirty="0" smtClean="0"/>
                  <a:t>Intel Core 2</a:t>
                </a:r>
                <a:endParaRPr lang="en-US" sz="1800" dirty="0"/>
              </a:p>
            </p:txBody>
          </p:sp>
          <p:sp>
            <p:nvSpPr>
              <p:cNvPr id="101" name="Rounded Rectangle 100"/>
              <p:cNvSpPr/>
              <p:nvPr/>
            </p:nvSpPr>
            <p:spPr bwMode="auto">
              <a:xfrm>
                <a:off x="6219568" y="3792967"/>
                <a:ext cx="2607232" cy="2397224"/>
              </a:xfrm>
              <a:prstGeom prst="roundRect">
                <a:avLst/>
              </a:prstGeom>
              <a:noFill/>
              <a:ln w="2857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105" name="Up Arrow 104"/>
            <p:cNvSpPr/>
            <p:nvPr/>
          </p:nvSpPr>
          <p:spPr bwMode="auto">
            <a:xfrm rot="7570554">
              <a:off x="5684183" y="4346232"/>
              <a:ext cx="394740" cy="521617"/>
            </a:xfrm>
            <a:prstGeom prst="upArrow">
              <a:avLst/>
            </a:prstGeom>
            <a:solidFill>
              <a:srgbClr val="FF66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7" name="TextBox 106"/>
            <p:cNvSpPr txBox="1"/>
            <p:nvPr/>
          </p:nvSpPr>
          <p:spPr>
            <a:xfrm>
              <a:off x="7033240" y="6150490"/>
              <a:ext cx="1043877" cy="369332"/>
            </a:xfrm>
            <a:prstGeom prst="rect">
              <a:avLst/>
            </a:prstGeom>
            <a:noFill/>
          </p:spPr>
          <p:txBody>
            <a:bodyPr wrap="none" rtlCol="0">
              <a:spAutoFit/>
            </a:bodyPr>
            <a:lstStyle/>
            <a:p>
              <a:r>
                <a:rPr lang="en-US" sz="1800" b="1" dirty="0" smtClean="0"/>
                <a:t>VM Run</a:t>
              </a:r>
              <a:endParaRPr lang="en-US" sz="1800" b="1" dirty="0"/>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2"/>
          <p:cNvGraphicFramePr>
            <a:graphicFrameLocks noGrp="1" noChangeAspect="1"/>
          </p:cNvGraphicFramePr>
          <p:nvPr>
            <p:ph sz="half" idx="1"/>
          </p:nvPr>
        </p:nvGraphicFramePr>
        <p:xfrm>
          <a:off x="863600" y="844550"/>
          <a:ext cx="7435850" cy="2663825"/>
        </p:xfrm>
        <a:graphic>
          <a:graphicData uri="http://schemas.openxmlformats.org/presentationml/2006/ole">
            <mc:AlternateContent xmlns:mc="http://schemas.openxmlformats.org/markup-compatibility/2006">
              <mc:Choice xmlns:v="urn:schemas-microsoft-com:vml" Requires="v">
                <p:oleObj spid="_x0000_s27794" name="Chart" r:id="rId4" imgW="7772400" imgH="3200400" progId="Excel.Chart.8">
                  <p:embed/>
                </p:oleObj>
              </mc:Choice>
              <mc:Fallback>
                <p:oleObj name="Chart" r:id="rId4" imgW="7772400" imgH="32004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844550"/>
                        <a:ext cx="74358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3"/>
          <p:cNvSpPr>
            <a:spLocks noGrp="1" noChangeArrowheads="1"/>
          </p:cNvSpPr>
          <p:nvPr>
            <p:ph type="title"/>
          </p:nvPr>
        </p:nvSpPr>
        <p:spPr/>
        <p:txBody>
          <a:bodyPr/>
          <a:lstStyle/>
          <a:p>
            <a:pPr algn="l" eaLnBrk="1" hangingPunct="1"/>
            <a:r>
              <a:rPr lang="en-GB" sz="3200" b="1" dirty="0" smtClean="0"/>
              <a:t>Performance Results</a:t>
            </a:r>
          </a:p>
        </p:txBody>
      </p:sp>
      <p:graphicFrame>
        <p:nvGraphicFramePr>
          <p:cNvPr id="27653" name="Object 4"/>
          <p:cNvGraphicFramePr>
            <a:graphicFrameLocks noGrp="1" noChangeAspect="1"/>
          </p:cNvGraphicFramePr>
          <p:nvPr>
            <p:ph sz="half" idx="2"/>
          </p:nvPr>
        </p:nvGraphicFramePr>
        <p:xfrm>
          <a:off x="884238" y="3617913"/>
          <a:ext cx="7392987" cy="2714625"/>
        </p:xfrm>
        <a:graphic>
          <a:graphicData uri="http://schemas.openxmlformats.org/presentationml/2006/ole">
            <mc:AlternateContent xmlns:mc="http://schemas.openxmlformats.org/markup-compatibility/2006">
              <mc:Choice xmlns:v="urn:schemas-microsoft-com:vml" Requires="v">
                <p:oleObj spid="_x0000_s27795" name="Chart" r:id="rId6" imgW="7772400" imgH="3200400" progId="Excel.Chart.8">
                  <p:embed/>
                </p:oleObj>
              </mc:Choice>
              <mc:Fallback>
                <p:oleObj name="Chart" r:id="rId6" imgW="7772400" imgH="3200400" progId="Excel.Char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238" y="3617913"/>
                        <a:ext cx="739298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Text Box 5"/>
          <p:cNvSpPr txBox="1">
            <a:spLocks noChangeArrowheads="1"/>
          </p:cNvSpPr>
          <p:nvPr/>
        </p:nvSpPr>
        <p:spPr bwMode="auto">
          <a:xfrm>
            <a:off x="1812925" y="3357563"/>
            <a:ext cx="629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600" b="1" dirty="0"/>
              <a:t>Maximum performance improvement of </a:t>
            </a:r>
            <a:r>
              <a:rPr lang="en-US" sz="1600" b="1" dirty="0" smtClean="0"/>
              <a:t>up to </a:t>
            </a:r>
            <a:r>
              <a:rPr lang="en-US" sz="1600" b="1" dirty="0"/>
              <a:t>54%</a:t>
            </a:r>
          </a:p>
        </p:txBody>
      </p:sp>
      <p:sp>
        <p:nvSpPr>
          <p:cNvPr id="27655" name="Text Box 6"/>
          <p:cNvSpPr txBox="1">
            <a:spLocks noChangeArrowheads="1"/>
          </p:cNvSpPr>
          <p:nvPr/>
        </p:nvSpPr>
        <p:spPr bwMode="auto">
          <a:xfrm>
            <a:off x="1655763" y="6113463"/>
            <a:ext cx="629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600" b="1" dirty="0"/>
              <a:t>Average performance improvement of </a:t>
            </a:r>
            <a:r>
              <a:rPr lang="en-US" sz="1600" b="1" dirty="0" smtClean="0"/>
              <a:t>up to </a:t>
            </a:r>
            <a:r>
              <a:rPr lang="en-US" sz="1600" b="1" dirty="0"/>
              <a:t>23%</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algn="l" eaLnBrk="1" hangingPunct="1"/>
            <a:r>
              <a:rPr lang="en-GB" sz="3200" b="1" dirty="0" smtClean="0"/>
              <a:t>Performance of Virtualized Systems</a:t>
            </a:r>
          </a:p>
        </p:txBody>
      </p:sp>
      <p:sp>
        <p:nvSpPr>
          <p:cNvPr id="29700" name="Text Box 5"/>
          <p:cNvSpPr txBox="1">
            <a:spLocks noChangeArrowheads="1"/>
          </p:cNvSpPr>
          <p:nvPr/>
        </p:nvSpPr>
        <p:spPr bwMode="auto">
          <a:xfrm>
            <a:off x="1812925" y="3357563"/>
            <a:ext cx="629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600" b="1" dirty="0"/>
              <a:t>Maximum performance improvement of </a:t>
            </a:r>
            <a:r>
              <a:rPr lang="en-US" sz="1600" b="1" dirty="0" smtClean="0"/>
              <a:t>up to </a:t>
            </a:r>
            <a:r>
              <a:rPr lang="en-US" sz="1600" b="1" dirty="0"/>
              <a:t>26%</a:t>
            </a:r>
          </a:p>
        </p:txBody>
      </p:sp>
      <p:sp>
        <p:nvSpPr>
          <p:cNvPr id="29701" name="Text Box 6"/>
          <p:cNvSpPr txBox="1">
            <a:spLocks noChangeArrowheads="1"/>
          </p:cNvSpPr>
          <p:nvPr/>
        </p:nvSpPr>
        <p:spPr bwMode="auto">
          <a:xfrm>
            <a:off x="1655763" y="6113463"/>
            <a:ext cx="629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600" b="1" dirty="0"/>
              <a:t>Average performance improvement of </a:t>
            </a:r>
            <a:r>
              <a:rPr lang="en-US" sz="1600" b="1" dirty="0" smtClean="0"/>
              <a:t>up to </a:t>
            </a:r>
            <a:r>
              <a:rPr lang="en-US" sz="1600" b="1" dirty="0"/>
              <a:t>9.5%</a:t>
            </a:r>
          </a:p>
        </p:txBody>
      </p:sp>
      <p:graphicFrame>
        <p:nvGraphicFramePr>
          <p:cNvPr id="29702" name="Chart 9"/>
          <p:cNvGraphicFramePr>
            <a:graphicFrameLocks/>
          </p:cNvGraphicFramePr>
          <p:nvPr/>
        </p:nvGraphicFramePr>
        <p:xfrm>
          <a:off x="428625" y="985838"/>
          <a:ext cx="8328025" cy="2422525"/>
        </p:xfrm>
        <a:graphic>
          <a:graphicData uri="http://schemas.openxmlformats.org/presentationml/2006/ole">
            <mc:AlternateContent xmlns:mc="http://schemas.openxmlformats.org/markup-compatibility/2006">
              <mc:Choice xmlns:v="urn:schemas-microsoft-com:vml" Requires="v">
                <p:oleObj spid="_x0000_s29773" r:id="rId5" imgW="8327858" imgH="2420322" progId="Excel.Chart.8">
                  <p:embed/>
                </p:oleObj>
              </mc:Choice>
              <mc:Fallback>
                <p:oleObj r:id="rId5" imgW="8327858" imgH="2420322" progId="Excel.Chart.8">
                  <p:embed/>
                  <p:pic>
                    <p:nvPicPr>
                      <p:cNvPr id="0"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985838"/>
                        <a:ext cx="83280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nvGraphicFramePr>
        <p:xfrm>
          <a:off x="594360" y="3694112"/>
          <a:ext cx="8065770" cy="248570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dirty="0" smtClean="0"/>
              <a:t>Performance Sensitivity of 3 Algorithms</a:t>
            </a:r>
          </a:p>
        </p:txBody>
      </p:sp>
      <p:graphicFrame>
        <p:nvGraphicFramePr>
          <p:cNvPr id="28676" name="Object 3"/>
          <p:cNvGraphicFramePr>
            <a:graphicFrameLocks noGrp="1" noChangeAspect="1"/>
          </p:cNvGraphicFramePr>
          <p:nvPr>
            <p:ph idx="1"/>
          </p:nvPr>
        </p:nvGraphicFramePr>
        <p:xfrm>
          <a:off x="419100" y="1643063"/>
          <a:ext cx="8401050" cy="3459162"/>
        </p:xfrm>
        <a:graphic>
          <a:graphicData uri="http://schemas.openxmlformats.org/presentationml/2006/ole">
            <mc:AlternateContent xmlns:mc="http://schemas.openxmlformats.org/markup-compatibility/2006">
              <mc:Choice xmlns:v="urn:schemas-microsoft-com:vml" Requires="v">
                <p:oleObj spid="_x0000_s28747" name="Chart" r:id="rId4" imgW="7772400" imgH="3200400" progId="Excel.Chart.8">
                  <p:embed/>
                </p:oleObj>
              </mc:Choice>
              <mc:Fallback>
                <p:oleObj name="Chart" r:id="rId4" imgW="7772400" imgH="32004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43063"/>
                        <a:ext cx="840105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own Arrow 1"/>
          <p:cNvSpPr/>
          <p:nvPr/>
        </p:nvSpPr>
        <p:spPr bwMode="auto">
          <a:xfrm>
            <a:off x="2273642" y="2310714"/>
            <a:ext cx="222422" cy="259492"/>
          </a:xfrm>
          <a:prstGeom prst="downArrow">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3748215" y="2592860"/>
            <a:ext cx="222422" cy="259492"/>
          </a:xfrm>
          <a:prstGeom prst="downArrow">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a:off x="5210431" y="2440460"/>
            <a:ext cx="222422" cy="259492"/>
          </a:xfrm>
          <a:prstGeom prst="downArrow">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6647934" y="2938849"/>
            <a:ext cx="222422" cy="259492"/>
          </a:xfrm>
          <a:prstGeom prst="downArrow">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8110150" y="2679357"/>
            <a:ext cx="222422" cy="259492"/>
          </a:xfrm>
          <a:prstGeom prst="downArrow">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260009" y="5409913"/>
            <a:ext cx="6887014" cy="400110"/>
          </a:xfrm>
          <a:prstGeom prst="rect">
            <a:avLst/>
          </a:prstGeom>
          <a:noFill/>
        </p:spPr>
        <p:txBody>
          <a:bodyPr wrap="none" rtlCol="0">
            <a:spAutoFit/>
          </a:bodyPr>
          <a:lstStyle/>
          <a:p>
            <a:r>
              <a:rPr lang="en-US" sz="2000" b="1" dirty="0" smtClean="0"/>
              <a:t>Weighted Interference Graph has the best performance</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73050" y="366713"/>
            <a:ext cx="8821738" cy="758825"/>
          </a:xfrm>
        </p:spPr>
        <p:txBody>
          <a:bodyPr/>
          <a:lstStyle/>
          <a:p>
            <a:pPr eaLnBrk="1" hangingPunct="1"/>
            <a:r>
              <a:rPr lang="en-US" sz="2800" smtClean="0"/>
              <a:t>Cache Interference Effect (</a:t>
            </a:r>
            <a:r>
              <a:rPr lang="en-US" sz="2800" smtClean="0">
                <a:solidFill>
                  <a:srgbClr val="FF0000"/>
                </a:solidFill>
              </a:rPr>
              <a:t>Concurrent Processes</a:t>
            </a:r>
            <a:r>
              <a:rPr lang="en-US" sz="2800" smtClean="0"/>
              <a:t>)</a:t>
            </a:r>
          </a:p>
        </p:txBody>
      </p:sp>
      <p:sp>
        <p:nvSpPr>
          <p:cNvPr id="7172" name="Text Box 3"/>
          <p:cNvSpPr txBox="1">
            <a:spLocks noChangeArrowheads="1"/>
          </p:cNvSpPr>
          <p:nvPr/>
        </p:nvSpPr>
        <p:spPr bwMode="auto">
          <a:xfrm>
            <a:off x="1573213" y="5195888"/>
            <a:ext cx="648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1800" b="1"/>
              <a:t>Maximum performance degradation less than 10%</a:t>
            </a:r>
          </a:p>
        </p:txBody>
      </p:sp>
      <p:graphicFrame>
        <p:nvGraphicFramePr>
          <p:cNvPr id="7173" name="Object 4"/>
          <p:cNvGraphicFramePr>
            <a:graphicFrameLocks noGrp="1" noChangeAspect="1"/>
          </p:cNvGraphicFramePr>
          <p:nvPr>
            <p:ph idx="1"/>
          </p:nvPr>
        </p:nvGraphicFramePr>
        <p:xfrm>
          <a:off x="198438" y="1465263"/>
          <a:ext cx="8726487" cy="3592512"/>
        </p:xfrm>
        <a:graphic>
          <a:graphicData uri="http://schemas.openxmlformats.org/presentationml/2006/ole">
            <mc:AlternateContent xmlns:mc="http://schemas.openxmlformats.org/markup-compatibility/2006">
              <mc:Choice xmlns:v="urn:schemas-microsoft-com:vml" Requires="v">
                <p:oleObj spid="_x0000_s7243" name="Chart" r:id="rId4" imgW="7772400" imgH="3200400" progId="Excel.Chart.8">
                  <p:embed/>
                </p:oleObj>
              </mc:Choice>
              <mc:Fallback>
                <p:oleObj name="Chart" r:id="rId4" imgW="7772400" imgH="32004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1465263"/>
                        <a:ext cx="8726487"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GB" dirty="0" smtClean="0"/>
              <a:t>Conclusion</a:t>
            </a:r>
          </a:p>
        </p:txBody>
      </p:sp>
      <p:sp>
        <p:nvSpPr>
          <p:cNvPr id="30722" name="Slide Number Placeholder 3"/>
          <p:cNvSpPr>
            <a:spLocks noGrp="1"/>
          </p:cNvSpPr>
          <p:nvPr>
            <p:ph type="sldNum" sz="quarter" idx="4294967295"/>
          </p:nvPr>
        </p:nvSpPr>
        <p:spPr>
          <a:xfrm>
            <a:off x="8291513" y="6616700"/>
            <a:ext cx="606425"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fld id="{9DB8E504-5CC5-4E01-A4FF-01CB265A81DB}" type="slidenum">
              <a:rPr lang="zh-TW" altLang="en-US" sz="800">
                <a:solidFill>
                  <a:schemeClr val="bg2"/>
                </a:solidFill>
                <a:latin typeface="+mj-lt"/>
              </a:rPr>
              <a:pPr eaLnBrk="1" hangingPunct="1"/>
              <a:t>30</a:t>
            </a:fld>
            <a:r>
              <a:rPr lang="en-US" altLang="zh-TW" sz="800">
                <a:solidFill>
                  <a:schemeClr val="bg2"/>
                </a:solidFill>
                <a:latin typeface="+mj-lt"/>
              </a:rPr>
              <a:t>/53</a:t>
            </a:r>
          </a:p>
          <a:p>
            <a:pPr eaLnBrk="1" hangingPunct="1"/>
            <a:endParaRPr lang="en-US" altLang="zh-TW" sz="800">
              <a:solidFill>
                <a:schemeClr val="bg2"/>
              </a:solidFill>
              <a:latin typeface="+mj-lt"/>
            </a:endParaRPr>
          </a:p>
        </p:txBody>
      </p:sp>
      <p:graphicFrame>
        <p:nvGraphicFramePr>
          <p:cNvPr id="20" name="Content Placeholder 5"/>
          <p:cNvGraphicFramePr>
            <a:graphicFrameLocks/>
          </p:cNvGraphicFramePr>
          <p:nvPr>
            <p:extLst>
              <p:ext uri="{D42A27DB-BD31-4B8C-83A1-F6EECF244321}">
                <p14:modId xmlns:p14="http://schemas.microsoft.com/office/powerpoint/2010/main" val="3663581011"/>
              </p:ext>
            </p:extLst>
          </p:nvPr>
        </p:nvGraphicFramePr>
        <p:xfrm>
          <a:off x="327025" y="1052513"/>
          <a:ext cx="8507413" cy="54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graphicEl>
                                              <a:dgm id="{D8644271-75E2-4D95-8E22-EBB7352FF34B}"/>
                                            </p:graphicEl>
                                          </p:spTgt>
                                        </p:tgtEl>
                                        <p:attrNameLst>
                                          <p:attrName>style.visibility</p:attrName>
                                        </p:attrNameLst>
                                      </p:cBhvr>
                                      <p:to>
                                        <p:strVal val="visible"/>
                                      </p:to>
                                    </p:set>
                                    <p:animEffect transition="in" filter="fade">
                                      <p:cBhvr>
                                        <p:cTn id="7" dur="1000"/>
                                        <p:tgtEl>
                                          <p:spTgt spid="20">
                                            <p:graphicEl>
                                              <a:dgm id="{D8644271-75E2-4D95-8E22-EBB7352FF34B}"/>
                                            </p:graphicEl>
                                          </p:spTgt>
                                        </p:tgtEl>
                                      </p:cBhvr>
                                    </p:animEffect>
                                    <p:anim calcmode="lin" valueType="num">
                                      <p:cBhvr>
                                        <p:cTn id="8" dur="1000" fill="hold"/>
                                        <p:tgtEl>
                                          <p:spTgt spid="20">
                                            <p:graphicEl>
                                              <a:dgm id="{D8644271-75E2-4D95-8E22-EBB7352FF34B}"/>
                                            </p:graphicEl>
                                          </p:spTgt>
                                        </p:tgtEl>
                                        <p:attrNameLst>
                                          <p:attrName>ppt_x</p:attrName>
                                        </p:attrNameLst>
                                      </p:cBhvr>
                                      <p:tavLst>
                                        <p:tav tm="0">
                                          <p:val>
                                            <p:strVal val="#ppt_x"/>
                                          </p:val>
                                        </p:tav>
                                        <p:tav tm="100000">
                                          <p:val>
                                            <p:strVal val="#ppt_x"/>
                                          </p:val>
                                        </p:tav>
                                      </p:tavLst>
                                    </p:anim>
                                    <p:anim calcmode="lin" valueType="num">
                                      <p:cBhvr>
                                        <p:cTn id="9" dur="1000" fill="hold"/>
                                        <p:tgtEl>
                                          <p:spTgt spid="20">
                                            <p:graphicEl>
                                              <a:dgm id="{D8644271-75E2-4D95-8E22-EBB7352FF34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graphicEl>
                                              <a:dgm id="{0D017A62-99CC-468B-B7A8-CDCAE014E05D}"/>
                                            </p:graphicEl>
                                          </p:spTgt>
                                        </p:tgtEl>
                                        <p:attrNameLst>
                                          <p:attrName>style.visibility</p:attrName>
                                        </p:attrNameLst>
                                      </p:cBhvr>
                                      <p:to>
                                        <p:strVal val="visible"/>
                                      </p:to>
                                    </p:set>
                                    <p:animEffect transition="in" filter="fade">
                                      <p:cBhvr>
                                        <p:cTn id="12" dur="1000"/>
                                        <p:tgtEl>
                                          <p:spTgt spid="20">
                                            <p:graphicEl>
                                              <a:dgm id="{0D017A62-99CC-468B-B7A8-CDCAE014E05D}"/>
                                            </p:graphicEl>
                                          </p:spTgt>
                                        </p:tgtEl>
                                      </p:cBhvr>
                                    </p:animEffect>
                                    <p:anim calcmode="lin" valueType="num">
                                      <p:cBhvr>
                                        <p:cTn id="13" dur="1000" fill="hold"/>
                                        <p:tgtEl>
                                          <p:spTgt spid="20">
                                            <p:graphicEl>
                                              <a:dgm id="{0D017A62-99CC-468B-B7A8-CDCAE014E05D}"/>
                                            </p:graphicEl>
                                          </p:spTgt>
                                        </p:tgtEl>
                                        <p:attrNameLst>
                                          <p:attrName>ppt_x</p:attrName>
                                        </p:attrNameLst>
                                      </p:cBhvr>
                                      <p:tavLst>
                                        <p:tav tm="0">
                                          <p:val>
                                            <p:strVal val="#ppt_x"/>
                                          </p:val>
                                        </p:tav>
                                        <p:tav tm="100000">
                                          <p:val>
                                            <p:strVal val="#ppt_x"/>
                                          </p:val>
                                        </p:tav>
                                      </p:tavLst>
                                    </p:anim>
                                    <p:anim calcmode="lin" valueType="num">
                                      <p:cBhvr>
                                        <p:cTn id="14" dur="1000" fill="hold"/>
                                        <p:tgtEl>
                                          <p:spTgt spid="20">
                                            <p:graphicEl>
                                              <a:dgm id="{0D017A62-99CC-468B-B7A8-CDCAE014E05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graphicEl>
                                              <a:dgm id="{8FE9B09C-66D7-45D1-825A-AC0D012E6B1D}"/>
                                            </p:graphicEl>
                                          </p:spTgt>
                                        </p:tgtEl>
                                        <p:attrNameLst>
                                          <p:attrName>style.visibility</p:attrName>
                                        </p:attrNameLst>
                                      </p:cBhvr>
                                      <p:to>
                                        <p:strVal val="visible"/>
                                      </p:to>
                                    </p:set>
                                    <p:animEffect transition="in" filter="fade">
                                      <p:cBhvr>
                                        <p:cTn id="17" dur="1000"/>
                                        <p:tgtEl>
                                          <p:spTgt spid="20">
                                            <p:graphicEl>
                                              <a:dgm id="{8FE9B09C-66D7-45D1-825A-AC0D012E6B1D}"/>
                                            </p:graphicEl>
                                          </p:spTgt>
                                        </p:tgtEl>
                                      </p:cBhvr>
                                    </p:animEffect>
                                    <p:anim calcmode="lin" valueType="num">
                                      <p:cBhvr>
                                        <p:cTn id="18" dur="1000" fill="hold"/>
                                        <p:tgtEl>
                                          <p:spTgt spid="20">
                                            <p:graphicEl>
                                              <a:dgm id="{8FE9B09C-66D7-45D1-825A-AC0D012E6B1D}"/>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dgm id="{8FE9B09C-66D7-45D1-825A-AC0D012E6B1D}"/>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graphicEl>
                                              <a:dgm id="{2941ED2A-9192-4E73-9EE6-A1EB8DBC7659}"/>
                                            </p:graphicEl>
                                          </p:spTgt>
                                        </p:tgtEl>
                                        <p:attrNameLst>
                                          <p:attrName>style.visibility</p:attrName>
                                        </p:attrNameLst>
                                      </p:cBhvr>
                                      <p:to>
                                        <p:strVal val="visible"/>
                                      </p:to>
                                    </p:set>
                                    <p:animEffect transition="in" filter="fade">
                                      <p:cBhvr>
                                        <p:cTn id="24" dur="1000"/>
                                        <p:tgtEl>
                                          <p:spTgt spid="20">
                                            <p:graphicEl>
                                              <a:dgm id="{2941ED2A-9192-4E73-9EE6-A1EB8DBC7659}"/>
                                            </p:graphicEl>
                                          </p:spTgt>
                                        </p:tgtEl>
                                      </p:cBhvr>
                                    </p:animEffect>
                                    <p:anim calcmode="lin" valueType="num">
                                      <p:cBhvr>
                                        <p:cTn id="25" dur="1000" fill="hold"/>
                                        <p:tgtEl>
                                          <p:spTgt spid="20">
                                            <p:graphicEl>
                                              <a:dgm id="{2941ED2A-9192-4E73-9EE6-A1EB8DBC7659}"/>
                                            </p:graphicEl>
                                          </p:spTgt>
                                        </p:tgtEl>
                                        <p:attrNameLst>
                                          <p:attrName>ppt_x</p:attrName>
                                        </p:attrNameLst>
                                      </p:cBhvr>
                                      <p:tavLst>
                                        <p:tav tm="0">
                                          <p:val>
                                            <p:strVal val="#ppt_x"/>
                                          </p:val>
                                        </p:tav>
                                        <p:tav tm="100000">
                                          <p:val>
                                            <p:strVal val="#ppt_x"/>
                                          </p:val>
                                        </p:tav>
                                      </p:tavLst>
                                    </p:anim>
                                    <p:anim calcmode="lin" valueType="num">
                                      <p:cBhvr>
                                        <p:cTn id="26" dur="1000" fill="hold"/>
                                        <p:tgtEl>
                                          <p:spTgt spid="20">
                                            <p:graphicEl>
                                              <a:dgm id="{2941ED2A-9192-4E73-9EE6-A1EB8DBC765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graphicEl>
                                              <a:dgm id="{1277ACFE-EEDC-4DA7-8E2A-9E79087650C8}"/>
                                            </p:graphicEl>
                                          </p:spTgt>
                                        </p:tgtEl>
                                        <p:attrNameLst>
                                          <p:attrName>style.visibility</p:attrName>
                                        </p:attrNameLst>
                                      </p:cBhvr>
                                      <p:to>
                                        <p:strVal val="visible"/>
                                      </p:to>
                                    </p:set>
                                    <p:animEffect transition="in" filter="fade">
                                      <p:cBhvr>
                                        <p:cTn id="29" dur="1000"/>
                                        <p:tgtEl>
                                          <p:spTgt spid="20">
                                            <p:graphicEl>
                                              <a:dgm id="{1277ACFE-EEDC-4DA7-8E2A-9E79087650C8}"/>
                                            </p:graphicEl>
                                          </p:spTgt>
                                        </p:tgtEl>
                                      </p:cBhvr>
                                    </p:animEffect>
                                    <p:anim calcmode="lin" valueType="num">
                                      <p:cBhvr>
                                        <p:cTn id="30" dur="1000" fill="hold"/>
                                        <p:tgtEl>
                                          <p:spTgt spid="20">
                                            <p:graphicEl>
                                              <a:dgm id="{1277ACFE-EEDC-4DA7-8E2A-9E79087650C8}"/>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dgm id="{1277ACFE-EEDC-4DA7-8E2A-9E79087650C8}"/>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graphicEl>
                                              <a:dgm id="{906803A3-6932-4D99-8883-B0DB0398E4A0}"/>
                                            </p:graphicEl>
                                          </p:spTgt>
                                        </p:tgtEl>
                                        <p:attrNameLst>
                                          <p:attrName>style.visibility</p:attrName>
                                        </p:attrNameLst>
                                      </p:cBhvr>
                                      <p:to>
                                        <p:strVal val="visible"/>
                                      </p:to>
                                    </p:set>
                                    <p:animEffect transition="in" filter="fade">
                                      <p:cBhvr>
                                        <p:cTn id="36" dur="1000"/>
                                        <p:tgtEl>
                                          <p:spTgt spid="20">
                                            <p:graphicEl>
                                              <a:dgm id="{906803A3-6932-4D99-8883-B0DB0398E4A0}"/>
                                            </p:graphicEl>
                                          </p:spTgt>
                                        </p:tgtEl>
                                      </p:cBhvr>
                                    </p:animEffect>
                                    <p:anim calcmode="lin" valueType="num">
                                      <p:cBhvr>
                                        <p:cTn id="37" dur="1000" fill="hold"/>
                                        <p:tgtEl>
                                          <p:spTgt spid="20">
                                            <p:graphicEl>
                                              <a:dgm id="{906803A3-6932-4D99-8883-B0DB0398E4A0}"/>
                                            </p:graphicEl>
                                          </p:spTgt>
                                        </p:tgtEl>
                                        <p:attrNameLst>
                                          <p:attrName>ppt_x</p:attrName>
                                        </p:attrNameLst>
                                      </p:cBhvr>
                                      <p:tavLst>
                                        <p:tav tm="0">
                                          <p:val>
                                            <p:strVal val="#ppt_x"/>
                                          </p:val>
                                        </p:tav>
                                        <p:tav tm="100000">
                                          <p:val>
                                            <p:strVal val="#ppt_x"/>
                                          </p:val>
                                        </p:tav>
                                      </p:tavLst>
                                    </p:anim>
                                    <p:anim calcmode="lin" valueType="num">
                                      <p:cBhvr>
                                        <p:cTn id="38" dur="1000" fill="hold"/>
                                        <p:tgtEl>
                                          <p:spTgt spid="20">
                                            <p:graphicEl>
                                              <a:dgm id="{906803A3-6932-4D99-8883-B0DB0398E4A0}"/>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graphicEl>
                                              <a:dgm id="{F8AA969B-030E-46CD-A357-AC528518DD26}"/>
                                            </p:graphicEl>
                                          </p:spTgt>
                                        </p:tgtEl>
                                        <p:attrNameLst>
                                          <p:attrName>style.visibility</p:attrName>
                                        </p:attrNameLst>
                                      </p:cBhvr>
                                      <p:to>
                                        <p:strVal val="visible"/>
                                      </p:to>
                                    </p:set>
                                    <p:animEffect transition="in" filter="fade">
                                      <p:cBhvr>
                                        <p:cTn id="41" dur="1000"/>
                                        <p:tgtEl>
                                          <p:spTgt spid="20">
                                            <p:graphicEl>
                                              <a:dgm id="{F8AA969B-030E-46CD-A357-AC528518DD26}"/>
                                            </p:graphicEl>
                                          </p:spTgt>
                                        </p:tgtEl>
                                      </p:cBhvr>
                                    </p:animEffect>
                                    <p:anim calcmode="lin" valueType="num">
                                      <p:cBhvr>
                                        <p:cTn id="42" dur="1000" fill="hold"/>
                                        <p:tgtEl>
                                          <p:spTgt spid="20">
                                            <p:graphicEl>
                                              <a:dgm id="{F8AA969B-030E-46CD-A357-AC528518DD26}"/>
                                            </p:graphicEl>
                                          </p:spTgt>
                                        </p:tgtEl>
                                        <p:attrNameLst>
                                          <p:attrName>ppt_x</p:attrName>
                                        </p:attrNameLst>
                                      </p:cBhvr>
                                      <p:tavLst>
                                        <p:tav tm="0">
                                          <p:val>
                                            <p:strVal val="#ppt_x"/>
                                          </p:val>
                                        </p:tav>
                                        <p:tav tm="100000">
                                          <p:val>
                                            <p:strVal val="#ppt_x"/>
                                          </p:val>
                                        </p:tav>
                                      </p:tavLst>
                                    </p:anim>
                                    <p:anim calcmode="lin" valueType="num">
                                      <p:cBhvr>
                                        <p:cTn id="43" dur="1000" fill="hold"/>
                                        <p:tgtEl>
                                          <p:spTgt spid="20">
                                            <p:graphicEl>
                                              <a:dgm id="{F8AA969B-030E-46CD-A357-AC528518DD26}"/>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graphicEl>
                                              <a:dgm id="{6554EADA-37C1-4771-A6CC-F58F984E1831}"/>
                                            </p:graphicEl>
                                          </p:spTgt>
                                        </p:tgtEl>
                                        <p:attrNameLst>
                                          <p:attrName>style.visibility</p:attrName>
                                        </p:attrNameLst>
                                      </p:cBhvr>
                                      <p:to>
                                        <p:strVal val="visible"/>
                                      </p:to>
                                    </p:set>
                                    <p:animEffect transition="in" filter="fade">
                                      <p:cBhvr>
                                        <p:cTn id="48" dur="1000"/>
                                        <p:tgtEl>
                                          <p:spTgt spid="20">
                                            <p:graphicEl>
                                              <a:dgm id="{6554EADA-37C1-4771-A6CC-F58F984E1831}"/>
                                            </p:graphicEl>
                                          </p:spTgt>
                                        </p:tgtEl>
                                      </p:cBhvr>
                                    </p:animEffect>
                                    <p:anim calcmode="lin" valueType="num">
                                      <p:cBhvr>
                                        <p:cTn id="49" dur="1000" fill="hold"/>
                                        <p:tgtEl>
                                          <p:spTgt spid="20">
                                            <p:graphicEl>
                                              <a:dgm id="{6554EADA-37C1-4771-A6CC-F58F984E1831}"/>
                                            </p:graphicEl>
                                          </p:spTgt>
                                        </p:tgtEl>
                                        <p:attrNameLst>
                                          <p:attrName>ppt_x</p:attrName>
                                        </p:attrNameLst>
                                      </p:cBhvr>
                                      <p:tavLst>
                                        <p:tav tm="0">
                                          <p:val>
                                            <p:strVal val="#ppt_x"/>
                                          </p:val>
                                        </p:tav>
                                        <p:tav tm="100000">
                                          <p:val>
                                            <p:strVal val="#ppt_x"/>
                                          </p:val>
                                        </p:tav>
                                      </p:tavLst>
                                    </p:anim>
                                    <p:anim calcmode="lin" valueType="num">
                                      <p:cBhvr>
                                        <p:cTn id="50" dur="1000" fill="hold"/>
                                        <p:tgtEl>
                                          <p:spTgt spid="20">
                                            <p:graphicEl>
                                              <a:dgm id="{6554EADA-37C1-4771-A6CC-F58F984E1831}"/>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graphicEl>
                                              <a:dgm id="{C3336D61-A136-414B-BC31-28463A186CEC}"/>
                                            </p:graphicEl>
                                          </p:spTgt>
                                        </p:tgtEl>
                                        <p:attrNameLst>
                                          <p:attrName>style.visibility</p:attrName>
                                        </p:attrNameLst>
                                      </p:cBhvr>
                                      <p:to>
                                        <p:strVal val="visible"/>
                                      </p:to>
                                    </p:set>
                                    <p:animEffect transition="in" filter="fade">
                                      <p:cBhvr>
                                        <p:cTn id="53" dur="1000"/>
                                        <p:tgtEl>
                                          <p:spTgt spid="20">
                                            <p:graphicEl>
                                              <a:dgm id="{C3336D61-A136-414B-BC31-28463A186CEC}"/>
                                            </p:graphicEl>
                                          </p:spTgt>
                                        </p:tgtEl>
                                      </p:cBhvr>
                                    </p:animEffect>
                                    <p:anim calcmode="lin" valueType="num">
                                      <p:cBhvr>
                                        <p:cTn id="54" dur="1000" fill="hold"/>
                                        <p:tgtEl>
                                          <p:spTgt spid="20">
                                            <p:graphicEl>
                                              <a:dgm id="{C3336D61-A136-414B-BC31-28463A186CEC}"/>
                                            </p:graphicEl>
                                          </p:spTgt>
                                        </p:tgtEl>
                                        <p:attrNameLst>
                                          <p:attrName>ppt_x</p:attrName>
                                        </p:attrNameLst>
                                      </p:cBhvr>
                                      <p:tavLst>
                                        <p:tav tm="0">
                                          <p:val>
                                            <p:strVal val="#ppt_x"/>
                                          </p:val>
                                        </p:tav>
                                        <p:tav tm="100000">
                                          <p:val>
                                            <p:strVal val="#ppt_x"/>
                                          </p:val>
                                        </p:tav>
                                      </p:tavLst>
                                    </p:anim>
                                    <p:anim calcmode="lin" valueType="num">
                                      <p:cBhvr>
                                        <p:cTn id="55" dur="1000" fill="hold"/>
                                        <p:tgtEl>
                                          <p:spTgt spid="20">
                                            <p:graphicEl>
                                              <a:dgm id="{C3336D61-A136-414B-BC31-28463A186CEC}"/>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0">
                                            <p:graphicEl>
                                              <a:dgm id="{109D6CBC-B788-4E74-AFF7-6235BADD7EB2}"/>
                                            </p:graphicEl>
                                          </p:spTgt>
                                        </p:tgtEl>
                                        <p:attrNameLst>
                                          <p:attrName>style.visibility</p:attrName>
                                        </p:attrNameLst>
                                      </p:cBhvr>
                                      <p:to>
                                        <p:strVal val="visible"/>
                                      </p:to>
                                    </p:set>
                                    <p:animEffect transition="in" filter="fade">
                                      <p:cBhvr>
                                        <p:cTn id="60" dur="1000"/>
                                        <p:tgtEl>
                                          <p:spTgt spid="20">
                                            <p:graphicEl>
                                              <a:dgm id="{109D6CBC-B788-4E74-AFF7-6235BADD7EB2}"/>
                                            </p:graphicEl>
                                          </p:spTgt>
                                        </p:tgtEl>
                                      </p:cBhvr>
                                    </p:animEffect>
                                    <p:anim calcmode="lin" valueType="num">
                                      <p:cBhvr>
                                        <p:cTn id="61" dur="1000" fill="hold"/>
                                        <p:tgtEl>
                                          <p:spTgt spid="20">
                                            <p:graphicEl>
                                              <a:dgm id="{109D6CBC-B788-4E74-AFF7-6235BADD7EB2}"/>
                                            </p:graphicEl>
                                          </p:spTgt>
                                        </p:tgtEl>
                                        <p:attrNameLst>
                                          <p:attrName>ppt_x</p:attrName>
                                        </p:attrNameLst>
                                      </p:cBhvr>
                                      <p:tavLst>
                                        <p:tav tm="0">
                                          <p:val>
                                            <p:strVal val="#ppt_x"/>
                                          </p:val>
                                        </p:tav>
                                        <p:tav tm="100000">
                                          <p:val>
                                            <p:strVal val="#ppt_x"/>
                                          </p:val>
                                        </p:tav>
                                      </p:tavLst>
                                    </p:anim>
                                    <p:anim calcmode="lin" valueType="num">
                                      <p:cBhvr>
                                        <p:cTn id="62" dur="1000" fill="hold"/>
                                        <p:tgtEl>
                                          <p:spTgt spid="20">
                                            <p:graphicEl>
                                              <a:dgm id="{109D6CBC-B788-4E74-AFF7-6235BADD7EB2}"/>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0">
                                            <p:graphicEl>
                                              <a:dgm id="{3B2EE3B8-E1F0-47BC-9766-96A7C9ED9CD6}"/>
                                            </p:graphicEl>
                                          </p:spTgt>
                                        </p:tgtEl>
                                        <p:attrNameLst>
                                          <p:attrName>style.visibility</p:attrName>
                                        </p:attrNameLst>
                                      </p:cBhvr>
                                      <p:to>
                                        <p:strVal val="visible"/>
                                      </p:to>
                                    </p:set>
                                    <p:animEffect transition="in" filter="fade">
                                      <p:cBhvr>
                                        <p:cTn id="65" dur="1000"/>
                                        <p:tgtEl>
                                          <p:spTgt spid="20">
                                            <p:graphicEl>
                                              <a:dgm id="{3B2EE3B8-E1F0-47BC-9766-96A7C9ED9CD6}"/>
                                            </p:graphicEl>
                                          </p:spTgt>
                                        </p:tgtEl>
                                      </p:cBhvr>
                                    </p:animEffect>
                                    <p:anim calcmode="lin" valueType="num">
                                      <p:cBhvr>
                                        <p:cTn id="66" dur="1000" fill="hold"/>
                                        <p:tgtEl>
                                          <p:spTgt spid="20">
                                            <p:graphicEl>
                                              <a:dgm id="{3B2EE3B8-E1F0-47BC-9766-96A7C9ED9CD6}"/>
                                            </p:graphicEl>
                                          </p:spTgt>
                                        </p:tgtEl>
                                        <p:attrNameLst>
                                          <p:attrName>ppt_x</p:attrName>
                                        </p:attrNameLst>
                                      </p:cBhvr>
                                      <p:tavLst>
                                        <p:tav tm="0">
                                          <p:val>
                                            <p:strVal val="#ppt_x"/>
                                          </p:val>
                                        </p:tav>
                                        <p:tav tm="100000">
                                          <p:val>
                                            <p:strVal val="#ppt_x"/>
                                          </p:val>
                                        </p:tav>
                                      </p:tavLst>
                                    </p:anim>
                                    <p:anim calcmode="lin" valueType="num">
                                      <p:cBhvr>
                                        <p:cTn id="67" dur="1000" fill="hold"/>
                                        <p:tgtEl>
                                          <p:spTgt spid="20">
                                            <p:graphicEl>
                                              <a:dgm id="{3B2EE3B8-E1F0-47BC-9766-96A7C9ED9CD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7010400" y="6629400"/>
            <a:ext cx="1905000" cy="228600"/>
          </a:xfrm>
          <a:prstGeom prst="rect">
            <a:avLst/>
          </a:prstGeom>
        </p:spPr>
        <p:txBody>
          <a:bodyPr/>
          <a:lstStyle/>
          <a:p>
            <a:fld id="{DD33864B-9097-41CF-A13A-1F77F43D96A5}" type="slidenum">
              <a:rPr lang="en-US"/>
              <a:pPr/>
              <a:t>31</a:t>
            </a:fld>
            <a:endParaRPr lang="en-US"/>
          </a:p>
        </p:txBody>
      </p:sp>
      <p:sp>
        <p:nvSpPr>
          <p:cNvPr id="2" name="Title 1"/>
          <p:cNvSpPr>
            <a:spLocks/>
          </p:cNvSpPr>
          <p:nvPr/>
        </p:nvSpPr>
        <p:spPr bwMode="auto">
          <a:xfrm>
            <a:off x="722313" y="4406900"/>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tabLst>
                <a:tab pos="3200400" algn="l"/>
              </a:tabLst>
            </a:pPr>
            <a:endParaRPr lang="en-US" sz="4000" b="1">
              <a:solidFill>
                <a:schemeClr val="tx2"/>
              </a:solidFill>
              <a:latin typeface="Franklin Gothic Demi" pitchFamily="34" charset="0"/>
            </a:endParaRPr>
          </a:p>
        </p:txBody>
      </p:sp>
      <p:sp>
        <p:nvSpPr>
          <p:cNvPr id="155653" name="Text Placeholder 2"/>
          <p:cNvSpPr>
            <a:spLocks/>
          </p:cNvSpPr>
          <p:nvPr/>
        </p:nvSpPr>
        <p:spPr bwMode="auto">
          <a:xfrm>
            <a:off x="722313" y="914400"/>
            <a:ext cx="7772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spcBef>
                <a:spcPct val="20000"/>
              </a:spcBef>
              <a:buClr>
                <a:schemeClr val="tx1"/>
              </a:buClr>
            </a:pPr>
            <a:r>
              <a:rPr lang="en-US" sz="4400" dirty="0">
                <a:solidFill>
                  <a:schemeClr val="bg1"/>
                </a:solidFill>
                <a:latin typeface="Copperplate Gothic Bold" pitchFamily="34" charset="0"/>
              </a:rPr>
              <a:t>That’s All, Folks</a:t>
            </a:r>
            <a:r>
              <a:rPr lang="en-US" sz="4000" dirty="0">
                <a:solidFill>
                  <a:schemeClr val="bg1"/>
                </a:solidFill>
              </a:rPr>
              <a:t>!</a:t>
            </a:r>
          </a:p>
        </p:txBody>
      </p:sp>
      <p:sp>
        <p:nvSpPr>
          <p:cNvPr id="5" name="TextBox 4"/>
          <p:cNvSpPr txBox="1"/>
          <p:nvPr/>
        </p:nvSpPr>
        <p:spPr>
          <a:xfrm>
            <a:off x="4206240" y="5166360"/>
            <a:ext cx="4800600" cy="138499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l">
              <a:defRPr/>
            </a:pPr>
            <a:r>
              <a:rPr lang="en-US" sz="2800" b="1" dirty="0">
                <a:ln w="11430"/>
                <a:solidFill>
                  <a:srgbClr val="FF9900"/>
                </a:solidFill>
                <a:effectLst>
                  <a:outerShdw blurRad="80000" dist="40000" dir="5040000" algn="tl">
                    <a:srgbClr val="000000">
                      <a:alpha val="30000"/>
                    </a:srgbClr>
                  </a:outerShdw>
                  <a:reflection blurRad="6350" stA="55000" endA="300" endPos="45500" dir="5400000" sy="-100000" algn="bl" rotWithShape="0"/>
                </a:effectLst>
                <a:ea typeface="新細明體" pitchFamily="18" charset="-120"/>
                <a:cs typeface="Arial" charset="0"/>
              </a:rPr>
              <a:t>Georgia Tech</a:t>
            </a:r>
          </a:p>
          <a:p>
            <a:pPr algn="l">
              <a:defRPr/>
            </a:pPr>
            <a:r>
              <a:rPr lang="en-US" sz="2800" b="1" dirty="0">
                <a:ln w="11430"/>
                <a:solidFill>
                  <a:srgbClr val="FF9900"/>
                </a:solidFill>
                <a:effectLst>
                  <a:outerShdw blurRad="80000" dist="40000" dir="5040000" algn="tl">
                    <a:srgbClr val="000000">
                      <a:alpha val="30000"/>
                    </a:srgbClr>
                  </a:outerShdw>
                  <a:reflection blurRad="6350" stA="55000" endA="300" endPos="45500" dir="5400000" sy="-100000" algn="bl" rotWithShape="0"/>
                </a:effectLst>
                <a:ea typeface="新細明體" pitchFamily="18" charset="-120"/>
                <a:cs typeface="Arial" charset="0"/>
              </a:rPr>
              <a:t>ECE MARS Lab</a:t>
            </a:r>
          </a:p>
          <a:p>
            <a:pPr algn="l">
              <a:defRPr/>
            </a:pPr>
            <a:r>
              <a:rPr lang="en-US" sz="2800" b="1" dirty="0">
                <a:ln w="11430"/>
                <a:solidFill>
                  <a:srgbClr val="FF9900"/>
                </a:solidFill>
                <a:effectLst>
                  <a:outerShdw blurRad="80000" dist="40000" dir="5040000" algn="tl">
                    <a:srgbClr val="000000">
                      <a:alpha val="30000"/>
                    </a:srgbClr>
                  </a:outerShdw>
                  <a:reflection blurRad="6350" stA="55000" endA="300" endPos="45500" dir="5400000" sy="-100000" algn="bl" rotWithShape="0"/>
                </a:effectLst>
                <a:ea typeface="新細明體" pitchFamily="18" charset="-120"/>
                <a:cs typeface="Arial" charset="0"/>
              </a:rPr>
              <a:t>http://arch.ece.gatech.edu</a:t>
            </a:r>
          </a:p>
        </p:txBody>
      </p:sp>
      <p:pic>
        <p:nvPicPr>
          <p:cNvPr id="155655" name="Picture 5" descr="buzz"/>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4181475"/>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3365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322262" y="330200"/>
            <a:ext cx="8636387" cy="758825"/>
          </a:xfrm>
        </p:spPr>
        <p:txBody>
          <a:bodyPr/>
          <a:lstStyle/>
          <a:p>
            <a:pPr eaLnBrk="1" hangingPunct="1"/>
            <a:r>
              <a:rPr lang="en-US" sz="2800" dirty="0" smtClean="0"/>
              <a:t>Cache Interference in “Shared Cache Multi-Core”</a:t>
            </a:r>
            <a:endParaRPr lang="en-GB" sz="2800" dirty="0" smtClean="0"/>
          </a:p>
        </p:txBody>
      </p:sp>
      <p:sp>
        <p:nvSpPr>
          <p:cNvPr id="8202" name="Rectangle 7"/>
          <p:cNvSpPr>
            <a:spLocks noChangeArrowheads="1"/>
          </p:cNvSpPr>
          <p:nvPr/>
        </p:nvSpPr>
        <p:spPr bwMode="auto">
          <a:xfrm>
            <a:off x="1993900" y="4110038"/>
            <a:ext cx="5374030" cy="1895346"/>
          </a:xfrm>
          <a:prstGeom prst="rect">
            <a:avLst/>
          </a:prstGeom>
          <a:blipFill>
            <a:blip r:embed="rId3"/>
            <a:stretch>
              <a:fillRect/>
            </a:stretch>
          </a:blip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sz="2400" b="1" dirty="0">
                <a:latin typeface="+mj-lt"/>
              </a:rPr>
              <a:t>L2 Cache</a:t>
            </a:r>
          </a:p>
        </p:txBody>
      </p:sp>
      <p:sp>
        <p:nvSpPr>
          <p:cNvPr id="2" name="Rectangle 1"/>
          <p:cNvSpPr/>
          <p:nvPr/>
        </p:nvSpPr>
        <p:spPr bwMode="auto">
          <a:xfrm>
            <a:off x="2276046" y="1379667"/>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A</a:t>
            </a:r>
          </a:p>
        </p:txBody>
      </p:sp>
      <p:sp>
        <p:nvSpPr>
          <p:cNvPr id="3" name="Rectangle 2"/>
          <p:cNvSpPr/>
          <p:nvPr/>
        </p:nvSpPr>
        <p:spPr bwMode="auto">
          <a:xfrm>
            <a:off x="2276047" y="2447840"/>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26" name="Rectangle 25"/>
          <p:cNvSpPr/>
          <p:nvPr/>
        </p:nvSpPr>
        <p:spPr bwMode="auto">
          <a:xfrm>
            <a:off x="5571696" y="1367546"/>
            <a:ext cx="1375633" cy="996520"/>
          </a:xfrm>
          <a:prstGeom prst="rect">
            <a:avLst/>
          </a:prstGeom>
          <a:blipFill>
            <a:blip r:embed="rId4"/>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3"/>
                </a:solidFill>
                <a:effectLst/>
                <a:latin typeface="Arial" charset="0"/>
              </a:rPr>
              <a:t>Core B</a:t>
            </a:r>
          </a:p>
        </p:txBody>
      </p:sp>
      <p:sp>
        <p:nvSpPr>
          <p:cNvPr id="27" name="Rectangle 26"/>
          <p:cNvSpPr/>
          <p:nvPr/>
        </p:nvSpPr>
        <p:spPr bwMode="auto">
          <a:xfrm>
            <a:off x="5571697" y="2435719"/>
            <a:ext cx="1375632" cy="292100"/>
          </a:xfrm>
          <a:prstGeom prst="rect">
            <a:avLst/>
          </a:prstGeom>
          <a:blipFill>
            <a:blip r:embed="rId5"/>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3"/>
                </a:solidFill>
                <a:effectLst/>
                <a:latin typeface="Arial" charset="0"/>
              </a:rPr>
              <a:t>L1 Cache</a:t>
            </a:r>
          </a:p>
        </p:txBody>
      </p:sp>
      <p:sp>
        <p:nvSpPr>
          <p:cNvPr id="4" name="Up-Down Arrow 3"/>
          <p:cNvSpPr/>
          <p:nvPr/>
        </p:nvSpPr>
        <p:spPr bwMode="auto">
          <a:xfrm>
            <a:off x="2804984" y="2739940"/>
            <a:ext cx="284205" cy="806449"/>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Up-Down Arrow 28"/>
          <p:cNvSpPr/>
          <p:nvPr/>
        </p:nvSpPr>
        <p:spPr bwMode="auto">
          <a:xfrm>
            <a:off x="6117410" y="2739940"/>
            <a:ext cx="284205" cy="806449"/>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1502569" y="3546389"/>
            <a:ext cx="5936199" cy="106449"/>
          </a:xfrm>
          <a:prstGeom prst="rect">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Up-Down Arrow 30"/>
          <p:cNvSpPr/>
          <p:nvPr/>
        </p:nvSpPr>
        <p:spPr bwMode="auto">
          <a:xfrm>
            <a:off x="4444710" y="3599613"/>
            <a:ext cx="284205" cy="510425"/>
          </a:xfrm>
          <a:prstGeom prst="upDown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393398" y="2071689"/>
            <a:ext cx="1375633" cy="238468"/>
          </a:xfrm>
          <a:prstGeom prst="rect">
            <a:avLst/>
          </a:prstGeom>
          <a:solidFill>
            <a:schemeClr val="accent6">
              <a:lumMod val="40000"/>
              <a:lumOff val="6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P1</a:t>
            </a:r>
          </a:p>
        </p:txBody>
      </p:sp>
      <p:sp>
        <p:nvSpPr>
          <p:cNvPr id="34" name="Rectangle 33"/>
          <p:cNvSpPr/>
          <p:nvPr/>
        </p:nvSpPr>
        <p:spPr bwMode="auto">
          <a:xfrm>
            <a:off x="7401697" y="2125598"/>
            <a:ext cx="1375633" cy="238468"/>
          </a:xfrm>
          <a:prstGeom prst="rect">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rPr>
              <a:t>P2</a:t>
            </a:r>
          </a:p>
        </p:txBody>
      </p:sp>
      <p:sp>
        <p:nvSpPr>
          <p:cNvPr id="13" name="Rounded Rectangle 12"/>
          <p:cNvSpPr/>
          <p:nvPr/>
        </p:nvSpPr>
        <p:spPr bwMode="auto">
          <a:xfrm>
            <a:off x="2100649" y="4658497"/>
            <a:ext cx="1396313" cy="185352"/>
          </a:xfrm>
          <a:prstGeom prst="roundRect">
            <a:avLst/>
          </a:prstGeom>
          <a:solidFill>
            <a:schemeClr val="accent6">
              <a:lumMod val="75000"/>
            </a:schemeClr>
          </a:solidFill>
          <a:ln>
            <a:solidFill>
              <a:schemeClr val="accent6"/>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3">
                    <a:lumMod val="95000"/>
                  </a:schemeClr>
                </a:solidFill>
                <a:latin typeface="Arial" charset="0"/>
              </a:rPr>
              <a:t>P1 $ Line</a:t>
            </a:r>
          </a:p>
        </p:txBody>
      </p:sp>
      <p:sp>
        <p:nvSpPr>
          <p:cNvPr id="42" name="Rounded Rectangle 41"/>
          <p:cNvSpPr/>
          <p:nvPr/>
        </p:nvSpPr>
        <p:spPr bwMode="auto">
          <a:xfrm>
            <a:off x="2100648" y="4658497"/>
            <a:ext cx="1396313" cy="185352"/>
          </a:xfrm>
          <a:prstGeom prst="roundRect">
            <a:avLst/>
          </a:prstGeom>
          <a:solidFill>
            <a:srgbClr val="006600"/>
          </a:solidFill>
          <a:ln>
            <a:solidFill>
              <a:srgbClr val="CCFFCC"/>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3">
                    <a:lumMod val="95000"/>
                  </a:schemeClr>
                </a:solidFill>
                <a:latin typeface="Arial" charset="0"/>
              </a:rPr>
              <a:t>P2 $ Line</a:t>
            </a:r>
          </a:p>
        </p:txBody>
      </p:sp>
      <p:sp>
        <p:nvSpPr>
          <p:cNvPr id="14" name="Rectangle 13"/>
          <p:cNvSpPr/>
          <p:nvPr/>
        </p:nvSpPr>
        <p:spPr bwMode="auto">
          <a:xfrm>
            <a:off x="2106828" y="4652319"/>
            <a:ext cx="1396312" cy="185352"/>
          </a:xfrm>
          <a:prstGeom prst="rect">
            <a:avLst/>
          </a:prstGeom>
          <a:no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solidFill>
                  <a:schemeClr val="bg2">
                    <a:lumMod val="50000"/>
                  </a:schemeClr>
                </a:solidFill>
              </a:ln>
              <a:solidFill>
                <a:schemeClr val="tx1"/>
              </a:solidFill>
              <a:effectLst/>
              <a:latin typeface="Arial" charset="0"/>
            </a:endParaRPr>
          </a:p>
        </p:txBody>
      </p:sp>
      <p:sp>
        <p:nvSpPr>
          <p:cNvPr id="15" name="Explosion 2 14"/>
          <p:cNvSpPr/>
          <p:nvPr/>
        </p:nvSpPr>
        <p:spPr bwMode="auto">
          <a:xfrm>
            <a:off x="0" y="4085324"/>
            <a:ext cx="1993900" cy="1285102"/>
          </a:xfrm>
          <a:prstGeom prst="irregularSeal2">
            <a:avLst/>
          </a:prstGeom>
          <a:solidFill>
            <a:srgbClr val="FFFF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Conflict !!!</a:t>
            </a:r>
          </a:p>
        </p:txBody>
      </p:sp>
    </p:spTree>
    <p:extLst>
      <p:ext uri="{BB962C8B-B14F-4D97-AF65-F5344CB8AC3E}">
        <p14:creationId xmlns:p14="http://schemas.microsoft.com/office/powerpoint/2010/main" val="465950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0.00903 L 0.20799 0.00857 " pathEditMode="relative" rAng="0" ptsTypes="AA">
                                      <p:cBhvr>
                                        <p:cTn id="6" dur="2000" fill="hold"/>
                                        <p:tgtEl>
                                          <p:spTgt spid="6"/>
                                        </p:tgtEl>
                                        <p:attrNameLst>
                                          <p:attrName>ppt_x</p:attrName>
                                          <p:attrName>ppt_y</p:attrName>
                                        </p:attrNameLst>
                                      </p:cBhvr>
                                      <p:rCtr x="10399" y="-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72222E-6 -4.81481E-6 L -0.19862 0.00139 " pathEditMode="relative" rAng="0" ptsTypes="AA">
                                      <p:cBhvr>
                                        <p:cTn id="16" dur="2000" fill="hold"/>
                                        <p:tgtEl>
                                          <p:spTgt spid="34"/>
                                        </p:tgtEl>
                                        <p:attrNameLst>
                                          <p:attrName>ppt_x</p:attrName>
                                          <p:attrName>ppt_y</p:attrName>
                                        </p:attrNameLst>
                                      </p:cBhvr>
                                      <p:rCtr x="-9931" y="69"/>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grpId="0"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0-ppt_h/2"/>
                                          </p:val>
                                        </p:tav>
                                      </p:tavLst>
                                    </p:anim>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1" fill="hold" grpId="2"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0-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2" presetClass="entr" presetSubtype="4" fill="hold" grpId="3"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xit" presetSubtype="0" repeatCount="indefinite" fill="hold" grpId="1" nodeType="clickEffect">
                                  <p:stCondLst>
                                    <p:cond delay="0"/>
                                  </p:stCondLst>
                                  <p:childTnLst>
                                    <p:animEffect transition="out" filter="fade">
                                      <p:cBhvr>
                                        <p:cTn id="48" dur="1000"/>
                                        <p:tgtEl>
                                          <p:spTgt spid="13"/>
                                        </p:tgtEl>
                                      </p:cBhvr>
                                    </p:animEffect>
                                    <p:anim calcmode="lin" valueType="num">
                                      <p:cBhvr>
                                        <p:cTn id="49" dur="1000"/>
                                        <p:tgtEl>
                                          <p:spTgt spid="13"/>
                                        </p:tgtEl>
                                        <p:attrNameLst>
                                          <p:attrName>ppt_x</p:attrName>
                                        </p:attrNameLst>
                                      </p:cBhvr>
                                      <p:tavLst>
                                        <p:tav tm="0">
                                          <p:val>
                                            <p:strVal val="ppt_x"/>
                                          </p:val>
                                        </p:tav>
                                        <p:tav tm="100000">
                                          <p:val>
                                            <p:strVal val="ppt_x"/>
                                          </p:val>
                                        </p:tav>
                                      </p:tavLst>
                                    </p:anim>
                                    <p:anim calcmode="lin" valueType="num">
                                      <p:cBhvr>
                                        <p:cTn id="50" dur="1000"/>
                                        <p:tgtEl>
                                          <p:spTgt spid="13"/>
                                        </p:tgtEl>
                                        <p:attrNameLst>
                                          <p:attrName>ppt_y</p:attrName>
                                        </p:attrNameLst>
                                      </p:cBhvr>
                                      <p:tavLst>
                                        <p:tav tm="0">
                                          <p:val>
                                            <p:strVal val="ppt_y"/>
                                          </p:val>
                                        </p:tav>
                                        <p:tav tm="100000">
                                          <p:val>
                                            <p:strVal val="ppt_y-.1"/>
                                          </p:val>
                                        </p:tav>
                                      </p:tavLst>
                                    </p:anim>
                                    <p:set>
                                      <p:cBhvr>
                                        <p:cTn id="51" dur="1" fill="hold">
                                          <p:stCondLst>
                                            <p:cond delay="999"/>
                                          </p:stCondLst>
                                        </p:cTn>
                                        <p:tgtEl>
                                          <p:spTgt spid="13"/>
                                        </p:tgtEl>
                                        <p:attrNameLst>
                                          <p:attrName>style.visibility</p:attrName>
                                        </p:attrNameLst>
                                      </p:cBhvr>
                                      <p:to>
                                        <p:strVal val="hidden"/>
                                      </p:to>
                                    </p:set>
                                  </p:childTnLst>
                                </p:cTn>
                              </p:par>
                              <p:par>
                                <p:cTn id="52" presetID="2" presetClass="entr" presetSubtype="4" repeatCount="indefinite" fill="hold" grpId="1" nodeType="withEffect">
                                  <p:stCondLst>
                                    <p:cond delay="100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1000" fill="hold"/>
                                        <p:tgtEl>
                                          <p:spTgt spid="42"/>
                                        </p:tgtEl>
                                        <p:attrNameLst>
                                          <p:attrName>ppt_x</p:attrName>
                                        </p:attrNameLst>
                                      </p:cBhvr>
                                      <p:tavLst>
                                        <p:tav tm="0">
                                          <p:val>
                                            <p:strVal val="#ppt_x"/>
                                          </p:val>
                                        </p:tav>
                                        <p:tav tm="100000">
                                          <p:val>
                                            <p:strVal val="#ppt_x"/>
                                          </p:val>
                                        </p:tav>
                                      </p:tavLst>
                                    </p:anim>
                                    <p:anim calcmode="lin" valueType="num">
                                      <p:cBhvr additive="base">
                                        <p:cTn id="55"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13" grpId="0" animBg="1"/>
      <p:bldP spid="13" grpId="1" animBg="1"/>
      <p:bldP spid="13" grpId="2" animBg="1"/>
      <p:bldP spid="13" grpId="3" animBg="1"/>
      <p:bldP spid="42" grpId="0" animBg="1"/>
      <p:bldP spid="42" grpId="1" animBg="1"/>
      <p:bldP spid="42" grpId="2"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1913" y="379413"/>
            <a:ext cx="9082087" cy="758825"/>
          </a:xfrm>
        </p:spPr>
        <p:txBody>
          <a:bodyPr/>
          <a:lstStyle/>
          <a:p>
            <a:pPr eaLnBrk="1" hangingPunct="1"/>
            <a:r>
              <a:rPr lang="en-US" sz="2800" dirty="0" smtClean="0"/>
              <a:t>Cache Interference</a:t>
            </a:r>
            <a:r>
              <a:rPr lang="zh-TW" altLang="en-US" sz="2800" dirty="0" smtClean="0"/>
              <a:t> </a:t>
            </a:r>
            <a:r>
              <a:rPr lang="en-US" altLang="zh-TW" sz="2800" dirty="0" smtClean="0"/>
              <a:t>Effect</a:t>
            </a:r>
            <a:r>
              <a:rPr lang="en-US" sz="2800" dirty="0" smtClean="0"/>
              <a:t> (</a:t>
            </a:r>
            <a:r>
              <a:rPr lang="en-US" sz="2800" dirty="0" smtClean="0">
                <a:solidFill>
                  <a:srgbClr val="FF0000"/>
                </a:solidFill>
              </a:rPr>
              <a:t>Shared Cache Multi-Core</a:t>
            </a:r>
            <a:r>
              <a:rPr lang="en-US" sz="2800" dirty="0" smtClean="0"/>
              <a:t>)</a:t>
            </a:r>
          </a:p>
        </p:txBody>
      </p:sp>
      <p:sp>
        <p:nvSpPr>
          <p:cNvPr id="9220" name="Text Box 3"/>
          <p:cNvSpPr txBox="1">
            <a:spLocks noChangeArrowheads="1"/>
          </p:cNvSpPr>
          <p:nvPr/>
        </p:nvSpPr>
        <p:spPr bwMode="auto">
          <a:xfrm>
            <a:off x="661988" y="4832350"/>
            <a:ext cx="858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spcBef>
                <a:spcPct val="50000"/>
              </a:spcBef>
            </a:pPr>
            <a:r>
              <a:rPr lang="en-US" sz="2000" b="1"/>
              <a:t>Performance degraded by as much as 65%</a:t>
            </a:r>
          </a:p>
        </p:txBody>
      </p:sp>
      <p:graphicFrame>
        <p:nvGraphicFramePr>
          <p:cNvPr id="9221" name="Object 4"/>
          <p:cNvGraphicFramePr>
            <a:graphicFrameLocks noGrp="1" noChangeAspect="1"/>
          </p:cNvGraphicFramePr>
          <p:nvPr>
            <p:ph idx="1"/>
          </p:nvPr>
        </p:nvGraphicFramePr>
        <p:xfrm>
          <a:off x="211138" y="1344613"/>
          <a:ext cx="8774112" cy="3613150"/>
        </p:xfrm>
        <a:graphic>
          <a:graphicData uri="http://schemas.openxmlformats.org/presentationml/2006/ole">
            <mc:AlternateContent xmlns:mc="http://schemas.openxmlformats.org/markup-compatibility/2006">
              <mc:Choice xmlns:v="urn:schemas-microsoft-com:vml" Requires="v">
                <p:oleObj spid="_x0000_s9297" name="Chart" r:id="rId4" imgW="7772400" imgH="3200400" progId="Excel.Chart.8">
                  <p:embed/>
                </p:oleObj>
              </mc:Choice>
              <mc:Fallback>
                <p:oleObj name="Chart" r:id="rId4" imgW="7772400" imgH="32004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1344613"/>
                        <a:ext cx="877411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a:grpSpLocks/>
          </p:cNvGrpSpPr>
          <p:nvPr/>
        </p:nvGrpSpPr>
        <p:grpSpPr bwMode="auto">
          <a:xfrm>
            <a:off x="915988" y="5556250"/>
            <a:ext cx="7412037" cy="482600"/>
            <a:chOff x="915776" y="5556935"/>
            <a:chExt cx="7411829" cy="481914"/>
          </a:xfrm>
        </p:grpSpPr>
        <p:sp>
          <p:nvSpPr>
            <p:cNvPr id="3" name="Right Arrow 2"/>
            <p:cNvSpPr/>
            <p:nvPr/>
          </p:nvSpPr>
          <p:spPr bwMode="auto">
            <a:xfrm>
              <a:off x="915776" y="5556935"/>
              <a:ext cx="1037968" cy="481914"/>
            </a:xfrm>
            <a:prstGeom prst="rightArrow">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solidFill>
                  <a:srgbClr val="FF0000"/>
                </a:solidFill>
                <a:latin typeface="Arial" charset="0"/>
              </a:endParaRPr>
            </a:p>
          </p:txBody>
        </p:sp>
        <p:sp>
          <p:nvSpPr>
            <p:cNvPr id="9226" name="TextBox 3"/>
            <p:cNvSpPr txBox="1">
              <a:spLocks noChangeArrowheads="1"/>
            </p:cNvSpPr>
            <p:nvPr/>
          </p:nvSpPr>
          <p:spPr bwMode="auto">
            <a:xfrm>
              <a:off x="1953744" y="5567060"/>
              <a:ext cx="637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r>
                <a:rPr lang="en-US" sz="2400" b="1">
                  <a:solidFill>
                    <a:srgbClr val="FF0000"/>
                  </a:solidFill>
                </a:rPr>
                <a:t>Intelligent Process Management Needed !!</a:t>
              </a: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idx="1"/>
          </p:nvPr>
        </p:nvSpPr>
        <p:spPr>
          <a:xfrm>
            <a:off x="258763" y="1052513"/>
            <a:ext cx="8748712" cy="5472112"/>
          </a:xfrm>
        </p:spPr>
        <p:txBody>
          <a:bodyPr/>
          <a:lstStyle/>
          <a:p>
            <a:pPr eaLnBrk="1" hangingPunct="1">
              <a:defRPr/>
            </a:pPr>
            <a:r>
              <a:rPr lang="en-GB" dirty="0" smtClean="0"/>
              <a:t>Problem</a:t>
            </a:r>
          </a:p>
          <a:p>
            <a:pPr lvl="1" eaLnBrk="1" hangingPunct="1">
              <a:defRPr/>
            </a:pPr>
            <a:r>
              <a:rPr lang="en-GB" dirty="0" smtClean="0"/>
              <a:t>Processes in different cores can be incompatible</a:t>
            </a:r>
          </a:p>
          <a:p>
            <a:pPr lvl="1" eaLnBrk="1" hangingPunct="1">
              <a:defRPr/>
            </a:pPr>
            <a:r>
              <a:rPr lang="en-GB" dirty="0" smtClean="0"/>
              <a:t>Shared resource contention</a:t>
            </a:r>
          </a:p>
          <a:p>
            <a:pPr lvl="1" eaLnBrk="1" hangingPunct="1">
              <a:defRPr/>
            </a:pPr>
            <a:endParaRPr lang="en-GB" dirty="0" smtClean="0"/>
          </a:p>
          <a:p>
            <a:pPr eaLnBrk="1" hangingPunct="1">
              <a:defRPr/>
            </a:pPr>
            <a:r>
              <a:rPr lang="en-GB" dirty="0" smtClean="0"/>
              <a:t>Observation</a:t>
            </a:r>
          </a:p>
          <a:p>
            <a:pPr lvl="1" eaLnBrk="1" hangingPunct="1">
              <a:defRPr/>
            </a:pPr>
            <a:r>
              <a:rPr lang="en-GB" dirty="0" smtClean="0"/>
              <a:t>Less contention of incompatible processes when running on the same core</a:t>
            </a:r>
          </a:p>
          <a:p>
            <a:pPr marL="0" indent="0" eaLnBrk="1" hangingPunct="1">
              <a:buFontTx/>
              <a:buNone/>
              <a:defRPr/>
            </a:pPr>
            <a:endParaRPr lang="en-GB" sz="1900" dirty="0" smtClean="0"/>
          </a:p>
          <a:p>
            <a:pPr eaLnBrk="1" hangingPunct="1">
              <a:defRPr/>
            </a:pPr>
            <a:r>
              <a:rPr lang="en-GB" b="1" dirty="0" smtClean="0">
                <a:solidFill>
                  <a:srgbClr val="FF0000"/>
                </a:solidFill>
              </a:rPr>
              <a:t>Insight:</a:t>
            </a:r>
            <a:r>
              <a:rPr lang="en-GB" sz="1900" b="1" dirty="0" smtClean="0">
                <a:solidFill>
                  <a:srgbClr val="FF0000"/>
                </a:solidFill>
              </a:rPr>
              <a:t> </a:t>
            </a:r>
          </a:p>
          <a:p>
            <a:pPr lvl="1" eaLnBrk="1" hangingPunct="1">
              <a:defRPr/>
            </a:pPr>
            <a:r>
              <a:rPr lang="en-GB" b="1" dirty="0" smtClean="0">
                <a:solidFill>
                  <a:srgbClr val="FF0000"/>
                </a:solidFill>
              </a:rPr>
              <a:t>Process incompatibility severely affects performance</a:t>
            </a:r>
          </a:p>
          <a:p>
            <a:pPr lvl="1" eaLnBrk="1" hangingPunct="1">
              <a:defRPr/>
            </a:pPr>
            <a:r>
              <a:rPr lang="en-GB" b="1" dirty="0" smtClean="0">
                <a:solidFill>
                  <a:srgbClr val="FF0000"/>
                </a:solidFill>
              </a:rPr>
              <a:t>Compatibility-based scheduling increases throughput</a:t>
            </a:r>
          </a:p>
        </p:txBody>
      </p:sp>
      <p:sp>
        <p:nvSpPr>
          <p:cNvPr id="10244" name="Rectangle 2"/>
          <p:cNvSpPr>
            <a:spLocks noGrp="1" noChangeArrowheads="1"/>
          </p:cNvSpPr>
          <p:nvPr>
            <p:ph type="title"/>
          </p:nvPr>
        </p:nvSpPr>
        <p:spPr>
          <a:xfrm>
            <a:off x="322263" y="354013"/>
            <a:ext cx="8229600" cy="758825"/>
          </a:xfrm>
        </p:spPr>
        <p:txBody>
          <a:bodyPr/>
          <a:lstStyle/>
          <a:p>
            <a:pPr eaLnBrk="1" hangingPunct="1"/>
            <a:r>
              <a:rPr lang="en-GB" smtClean="0"/>
              <a:t> Process (In-)Compatibility in Multi-Cores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457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45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45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7010400" y="6629400"/>
            <a:ext cx="1905000" cy="228600"/>
          </a:xfrm>
          <a:prstGeom prst="rect">
            <a:avLst/>
          </a:prstGeom>
        </p:spPr>
        <p:txBody>
          <a:bodyPr/>
          <a:lstStyle/>
          <a:p>
            <a:fld id="{AEF3EA4E-17B8-4393-AF09-C809C369C18A}" type="slidenum">
              <a:rPr lang="ko-KR" altLang="en-US"/>
              <a:pPr/>
              <a:t>7</a:t>
            </a:fld>
            <a:endParaRPr lang="en-US" altLang="ko-KR"/>
          </a:p>
        </p:txBody>
      </p:sp>
      <p:sp>
        <p:nvSpPr>
          <p:cNvPr id="179202" name="Rectangle 2"/>
          <p:cNvSpPr>
            <a:spLocks noGrp="1" noChangeArrowheads="1"/>
          </p:cNvSpPr>
          <p:nvPr>
            <p:ph type="title"/>
          </p:nvPr>
        </p:nvSpPr>
        <p:spPr/>
        <p:txBody>
          <a:bodyPr/>
          <a:lstStyle/>
          <a:p>
            <a:endParaRPr lang="ko-KR" altLang="en-US">
              <a:ea typeface="Gulim" pitchFamily="34" charset="-127"/>
            </a:endParaRPr>
          </a:p>
        </p:txBody>
      </p:sp>
      <p:sp>
        <p:nvSpPr>
          <p:cNvPr id="179203" name="Rectangle 3"/>
          <p:cNvSpPr>
            <a:spLocks noGrp="1" noChangeArrowheads="1"/>
          </p:cNvSpPr>
          <p:nvPr>
            <p:ph type="body" idx="1"/>
          </p:nvPr>
        </p:nvSpPr>
        <p:spPr/>
        <p:txBody>
          <a:bodyPr/>
          <a:lstStyle/>
          <a:p>
            <a:endParaRPr lang="ko-KR" altLang="en-US">
              <a:ea typeface="Gulim" pitchFamily="34" charset="-127"/>
            </a:endParaRPr>
          </a:p>
        </p:txBody>
      </p:sp>
      <p:sp>
        <p:nvSpPr>
          <p:cNvPr id="179204" name="Text Box 4"/>
          <p:cNvSpPr txBox="1">
            <a:spLocks noChangeArrowheads="1"/>
          </p:cNvSpPr>
          <p:nvPr/>
        </p:nvSpPr>
        <p:spPr bwMode="auto">
          <a:xfrm>
            <a:off x="0" y="0"/>
            <a:ext cx="9372600" cy="6856413"/>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l">
              <a:spcBef>
                <a:spcPct val="50000"/>
              </a:spcBef>
            </a:pPr>
            <a:r>
              <a:rPr lang="en-US" altLang="ko-KR" sz="4400" b="1" dirty="0" smtClean="0">
                <a:solidFill>
                  <a:srgbClr val="FFC000"/>
                </a:solidFill>
                <a:latin typeface="Tahoma" pitchFamily="34" charset="0"/>
                <a:ea typeface="Gulim" pitchFamily="34" charset="-127"/>
              </a:rPr>
              <a:t>Ideas</a:t>
            </a:r>
          </a:p>
          <a:p>
            <a:pPr marL="571500" indent="-571500" algn="l">
              <a:spcBef>
                <a:spcPct val="50000"/>
              </a:spcBef>
              <a:buFont typeface="Arial" pitchFamily="34" charset="0"/>
              <a:buChar char="•"/>
            </a:pPr>
            <a:r>
              <a:rPr lang="en-US" altLang="ko-KR" sz="4000" dirty="0" smtClean="0">
                <a:solidFill>
                  <a:srgbClr val="FFC000"/>
                </a:solidFill>
                <a:latin typeface="Tahoma" pitchFamily="34" charset="0"/>
                <a:ea typeface="Gulim" pitchFamily="34" charset="-127"/>
              </a:rPr>
              <a:t>Use </a:t>
            </a:r>
            <a:r>
              <a:rPr lang="en-US" altLang="ko-KR" sz="4000" b="1" dirty="0" smtClean="0">
                <a:solidFill>
                  <a:srgbClr val="FFC000"/>
                </a:solidFill>
                <a:latin typeface="Tahoma" pitchFamily="34" charset="0"/>
                <a:ea typeface="Gulim" pitchFamily="34" charset="-127"/>
              </a:rPr>
              <a:t>Counting Bloom Filter </a:t>
            </a:r>
            <a:r>
              <a:rPr lang="en-US" altLang="ko-KR" sz="4000" dirty="0" smtClean="0">
                <a:solidFill>
                  <a:srgbClr val="FFC000"/>
                </a:solidFill>
                <a:latin typeface="Tahoma" pitchFamily="34" charset="0"/>
                <a:ea typeface="Gulim" pitchFamily="34" charset="-127"/>
              </a:rPr>
              <a:t>to record memory access signature</a:t>
            </a:r>
          </a:p>
          <a:p>
            <a:pPr marL="571500" indent="-571500" algn="l">
              <a:spcBef>
                <a:spcPct val="50000"/>
              </a:spcBef>
              <a:buFont typeface="Arial" pitchFamily="34" charset="0"/>
              <a:buChar char="•"/>
            </a:pPr>
            <a:r>
              <a:rPr lang="en-US" altLang="ko-KR" sz="4000" dirty="0" smtClean="0">
                <a:solidFill>
                  <a:srgbClr val="FFC000"/>
                </a:solidFill>
                <a:latin typeface="Tahoma" pitchFamily="34" charset="0"/>
                <a:ea typeface="Gulim" pitchFamily="34" charset="-127"/>
              </a:rPr>
              <a:t>Compatibility test using </a:t>
            </a:r>
            <a:r>
              <a:rPr lang="en-US" altLang="ko-KR" sz="4000" b="1" dirty="0">
                <a:solidFill>
                  <a:srgbClr val="FFC000"/>
                </a:solidFill>
                <a:latin typeface="Tahoma" pitchFamily="34" charset="0"/>
                <a:ea typeface="Gulim" pitchFamily="34" charset="-127"/>
              </a:rPr>
              <a:t>s</a:t>
            </a:r>
            <a:r>
              <a:rPr lang="en-US" altLang="ko-KR" sz="4000" b="1" dirty="0" smtClean="0">
                <a:solidFill>
                  <a:srgbClr val="FFC000"/>
                </a:solidFill>
                <a:latin typeface="Tahoma" pitchFamily="34" charset="0"/>
                <a:ea typeface="Gulim" pitchFamily="34" charset="-127"/>
              </a:rPr>
              <a:t>ignature </a:t>
            </a:r>
          </a:p>
        </p:txBody>
      </p:sp>
      <p:pic>
        <p:nvPicPr>
          <p:cNvPr id="104450" name="Picture 2" descr="C:\Users\Hsien-Hsin\AppData\Local\Microsoft\Windows\Temporary Internet Files\Content.IE5\5K0UP1IM\MC9004352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193" y="-86500"/>
            <a:ext cx="1588719" cy="19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58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500"/>
                                        <p:tgtEl>
                                          <p:spTgt spid="17920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9204">
                                            <p:txEl>
                                              <p:pRg st="1" end="1"/>
                                            </p:txEl>
                                          </p:spTgt>
                                        </p:tgtEl>
                                        <p:attrNameLst>
                                          <p:attrName>style.visibility</p:attrName>
                                        </p:attrNameLst>
                                      </p:cBhvr>
                                      <p:to>
                                        <p:strVal val="visible"/>
                                      </p:to>
                                    </p:set>
                                    <p:animEffect transition="in" filter="wipe(left)">
                                      <p:cBhvr>
                                        <p:cTn id="11" dur="500"/>
                                        <p:tgtEl>
                                          <p:spTgt spid="17920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9204">
                                            <p:txEl>
                                              <p:pRg st="2" end="2"/>
                                            </p:txEl>
                                          </p:spTgt>
                                        </p:tgtEl>
                                        <p:attrNameLst>
                                          <p:attrName>style.visibility</p:attrName>
                                        </p:attrNameLst>
                                      </p:cBhvr>
                                      <p:to>
                                        <p:strVal val="visible"/>
                                      </p:to>
                                    </p:set>
                                    <p:animEffect transition="in" filter="wipe(left)">
                                      <p:cBhvr>
                                        <p:cTn id="15" dur="500"/>
                                        <p:tgtEl>
                                          <p:spTgt spid="179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Insertion</a:t>
            </a:r>
            <a:r>
              <a:rPr lang="en-US" dirty="0" smtClean="0"/>
              <a:t>: Counting Bloom Filter</a:t>
            </a:r>
            <a:endParaRPr lang="en-US" dirty="0"/>
          </a:p>
        </p:txBody>
      </p:sp>
      <p:sp>
        <p:nvSpPr>
          <p:cNvPr id="4" name="Rectangle 3"/>
          <p:cNvSpPr/>
          <p:nvPr/>
        </p:nvSpPr>
        <p:spPr bwMode="auto">
          <a:xfrm>
            <a:off x="5775771" y="169287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775771" y="186586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775771" y="203062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775771" y="220361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775771" y="237249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775771" y="254548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775771" y="2710244"/>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75771" y="2883238"/>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775771" y="3056232"/>
            <a:ext cx="154459"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75771" y="438252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775771" y="4551401"/>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75771" y="472439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75771" y="488915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775771" y="506214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273353" y="5441087"/>
            <a:ext cx="1159293" cy="646331"/>
          </a:xfrm>
          <a:prstGeom prst="rect">
            <a:avLst/>
          </a:prstGeom>
          <a:noFill/>
        </p:spPr>
        <p:txBody>
          <a:bodyPr wrap="none" rtlCol="0">
            <a:spAutoFit/>
          </a:bodyPr>
          <a:lstStyle/>
          <a:p>
            <a:r>
              <a:rPr lang="en-US" sz="1800" dirty="0" smtClean="0"/>
              <a:t>Presence</a:t>
            </a:r>
          </a:p>
          <a:p>
            <a:r>
              <a:rPr lang="en-US" sz="1800" dirty="0" smtClean="0"/>
              <a:t>Bit</a:t>
            </a:r>
            <a:endParaRPr lang="en-US" sz="1800" dirty="0"/>
          </a:p>
        </p:txBody>
      </p:sp>
      <p:sp>
        <p:nvSpPr>
          <p:cNvPr id="19" name="Rectangle 18"/>
          <p:cNvSpPr/>
          <p:nvPr/>
        </p:nvSpPr>
        <p:spPr bwMode="auto">
          <a:xfrm>
            <a:off x="6510983" y="169287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510983" y="186586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6510983" y="203062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510983" y="220361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3" name="Rectangle 22"/>
          <p:cNvSpPr/>
          <p:nvPr/>
        </p:nvSpPr>
        <p:spPr bwMode="auto">
          <a:xfrm>
            <a:off x="6510983" y="237249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6510983" y="254548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510983" y="2710244"/>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6510983" y="2883238"/>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6510983" y="3056232"/>
            <a:ext cx="841300"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510983" y="438252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6510983" y="4551401"/>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30" name="Rectangle 29"/>
          <p:cNvSpPr/>
          <p:nvPr/>
        </p:nvSpPr>
        <p:spPr bwMode="auto">
          <a:xfrm>
            <a:off x="6510983" y="472439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6510983" y="488915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6510983" y="506214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454809" y="5535766"/>
            <a:ext cx="1005403" cy="369332"/>
          </a:xfrm>
          <a:prstGeom prst="rect">
            <a:avLst/>
          </a:prstGeom>
          <a:noFill/>
        </p:spPr>
        <p:txBody>
          <a:bodyPr wrap="none" rtlCol="0">
            <a:spAutoFit/>
          </a:bodyPr>
          <a:lstStyle/>
          <a:p>
            <a:r>
              <a:rPr lang="en-US" sz="1800" dirty="0" smtClean="0"/>
              <a:t>Counter</a:t>
            </a:r>
          </a:p>
        </p:txBody>
      </p:sp>
      <p:cxnSp>
        <p:nvCxnSpPr>
          <p:cNvPr id="35" name="Straight Arrow Connector 34"/>
          <p:cNvCxnSpPr>
            <a:stCxn id="4" idx="3"/>
            <a:endCxn id="19" idx="1"/>
          </p:cNvCxnSpPr>
          <p:nvPr/>
        </p:nvCxnSpPr>
        <p:spPr bwMode="auto">
          <a:xfrm>
            <a:off x="5930230" y="177936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930230" y="195648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5930229" y="211712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5939497" y="2290115"/>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5939497" y="246722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5939496" y="2627866"/>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930231" y="277202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930231" y="294914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5920961" y="446490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5930229" y="463789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930229" y="481501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5930228" y="497564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5939497" y="514864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920960" y="374821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 name="Rectangle 48"/>
          <p:cNvSpPr/>
          <p:nvPr/>
        </p:nvSpPr>
        <p:spPr bwMode="auto">
          <a:xfrm>
            <a:off x="2483720" y="2537245"/>
            <a:ext cx="1495168" cy="654908"/>
          </a:xfrm>
          <a:prstGeom prst="rect">
            <a:avLst/>
          </a:prstGeom>
          <a:solidFill>
            <a:srgbClr val="FFC00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X</a:t>
            </a:r>
          </a:p>
        </p:txBody>
      </p:sp>
      <p:sp>
        <p:nvSpPr>
          <p:cNvPr id="50" name="Rectangle 49"/>
          <p:cNvSpPr/>
          <p:nvPr/>
        </p:nvSpPr>
        <p:spPr bwMode="auto">
          <a:xfrm>
            <a:off x="2483720" y="3653472"/>
            <a:ext cx="1495168" cy="654908"/>
          </a:xfrm>
          <a:prstGeom prst="rect">
            <a:avLst/>
          </a:prstGeom>
          <a:solidFill>
            <a:srgbClr val="92D05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Y</a:t>
            </a:r>
          </a:p>
        </p:txBody>
      </p:sp>
      <p:sp>
        <p:nvSpPr>
          <p:cNvPr id="51" name="Right Arrow 50"/>
          <p:cNvSpPr/>
          <p:nvPr/>
        </p:nvSpPr>
        <p:spPr bwMode="auto">
          <a:xfrm>
            <a:off x="902052" y="3398108"/>
            <a:ext cx="1272746" cy="255364"/>
          </a:xfrm>
          <a:prstGeom prst="rightArrow">
            <a:avLst/>
          </a:prstGeom>
          <a:solidFill>
            <a:srgbClr val="FF6600"/>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410638" y="3056232"/>
            <a:ext cx="2088777" cy="338554"/>
          </a:xfrm>
          <a:prstGeom prst="rect">
            <a:avLst/>
          </a:prstGeom>
          <a:noFill/>
        </p:spPr>
        <p:txBody>
          <a:bodyPr wrap="none" rtlCol="0">
            <a:spAutoFit/>
          </a:bodyPr>
          <a:lstStyle/>
          <a:p>
            <a:r>
              <a:rPr lang="en-US" sz="1600" dirty="0" smtClean="0"/>
              <a:t>N-bit Data Address A</a:t>
            </a:r>
            <a:endParaRPr lang="en-US" sz="1600" dirty="0"/>
          </a:p>
        </p:txBody>
      </p:sp>
      <p:cxnSp>
        <p:nvCxnSpPr>
          <p:cNvPr id="54" name="Straight Arrow Connector 53"/>
          <p:cNvCxnSpPr>
            <a:endCxn id="14" idx="1"/>
          </p:cNvCxnSpPr>
          <p:nvPr/>
        </p:nvCxnSpPr>
        <p:spPr bwMode="auto">
          <a:xfrm>
            <a:off x="3978888" y="2883238"/>
            <a:ext cx="1796883" cy="1754660"/>
          </a:xfrm>
          <a:prstGeom prst="straightConnector1">
            <a:avLst/>
          </a:prstGeom>
          <a:solidFill>
            <a:schemeClr val="accent1"/>
          </a:solidFill>
          <a:ln w="28575" cap="flat" cmpd="sng" algn="ctr">
            <a:solidFill>
              <a:srgbClr val="FF6600"/>
            </a:solidFill>
            <a:prstDash val="solid"/>
            <a:round/>
            <a:headEnd type="none" w="med" len="med"/>
            <a:tailEnd type="arrow"/>
          </a:ln>
          <a:effectLst>
            <a:outerShdw blurRad="50800" dist="38100" dir="2700000" algn="tl" rotWithShape="0">
              <a:prstClr val="black">
                <a:alpha val="40000"/>
              </a:prstClr>
            </a:outerShdw>
          </a:effectLst>
        </p:spPr>
      </p:cxnSp>
      <p:cxnSp>
        <p:nvCxnSpPr>
          <p:cNvPr id="57" name="Straight Arrow Connector 56"/>
          <p:cNvCxnSpPr>
            <a:endCxn id="7" idx="1"/>
          </p:cNvCxnSpPr>
          <p:nvPr/>
        </p:nvCxnSpPr>
        <p:spPr bwMode="auto">
          <a:xfrm flipV="1">
            <a:off x="3978888" y="2290114"/>
            <a:ext cx="1796883" cy="1690812"/>
          </a:xfrm>
          <a:prstGeom prst="straightConnector1">
            <a:avLst/>
          </a:prstGeom>
          <a:solidFill>
            <a:schemeClr val="accent1"/>
          </a:solidFill>
          <a:ln w="28575" cap="flat" cmpd="sng" algn="ctr">
            <a:solidFill>
              <a:srgbClr val="339966"/>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265142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500"/>
                            </p:stCondLst>
                            <p:childTnLst>
                              <p:par>
                                <p:cTn id="17" presetID="1" presetClass="emph" presetSubtype="2" fill="hold" nodeType="afterEffect">
                                  <p:stCondLst>
                                    <p:cond delay="0"/>
                                  </p:stCondLst>
                                  <p:childTnLst>
                                    <p:animClr clrSpc="rgb" dir="cw">
                                      <p:cBhvr>
                                        <p:cTn id="18" dur="500" fill="hold"/>
                                        <p:tgtEl>
                                          <p:spTgt spid="14"/>
                                        </p:tgtEl>
                                        <p:attrNameLst>
                                          <p:attrName>fillcolor</p:attrName>
                                        </p:attrNameLst>
                                      </p:cBhvr>
                                      <p:to>
                                        <a:srgbClr val="7F7F7F"/>
                                      </p:to>
                                    </p:animClr>
                                    <p:set>
                                      <p:cBhvr>
                                        <p:cTn id="19" dur="500" fill="hold"/>
                                        <p:tgtEl>
                                          <p:spTgt spid="14"/>
                                        </p:tgtEl>
                                        <p:attrNameLst>
                                          <p:attrName>fill.type</p:attrName>
                                        </p:attrNameLst>
                                      </p:cBhvr>
                                      <p:to>
                                        <p:strVal val="solid"/>
                                      </p:to>
                                    </p:set>
                                    <p:set>
                                      <p:cBhvr>
                                        <p:cTn id="20" dur="500" fill="hold"/>
                                        <p:tgtEl>
                                          <p:spTgt spid="14"/>
                                        </p:tgtEl>
                                        <p:attrNameLst>
                                          <p:attrName>fill.on</p:attrName>
                                        </p:attrNameLst>
                                      </p:cBhvr>
                                      <p:to>
                                        <p:strVal val="tru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500" fill="hold"/>
                                        <p:tgtEl>
                                          <p:spTgt spid="7"/>
                                        </p:tgtEl>
                                        <p:attrNameLst>
                                          <p:attrName>fillcolor</p:attrName>
                                        </p:attrNameLst>
                                      </p:cBhvr>
                                      <p:to>
                                        <a:srgbClr val="7F7F7F"/>
                                      </p:to>
                                    </p:animClr>
                                    <p:set>
                                      <p:cBhvr>
                                        <p:cTn id="32" dur="500" fill="hold"/>
                                        <p:tgtEl>
                                          <p:spTgt spid="7"/>
                                        </p:tgtEl>
                                        <p:attrNameLst>
                                          <p:attrName>fill.type</p:attrName>
                                        </p:attrNameLst>
                                      </p:cBhvr>
                                      <p:to>
                                        <p:strVal val="solid"/>
                                      </p:to>
                                    </p:set>
                                    <p:set>
                                      <p:cBhvr>
                                        <p:cTn id="33" dur="500" fill="hold"/>
                                        <p:tgtEl>
                                          <p:spTgt spid="7"/>
                                        </p:tgtEl>
                                        <p:attrNameLst>
                                          <p:attrName>fill.on</p:attrName>
                                        </p:attrNameLst>
                                      </p:cBhvr>
                                      <p:to>
                                        <p:strVal val="tru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Insertion</a:t>
            </a:r>
            <a:r>
              <a:rPr lang="en-US" dirty="0" smtClean="0"/>
              <a:t>: Counting Bloom Filter</a:t>
            </a:r>
            <a:endParaRPr lang="en-US" dirty="0"/>
          </a:p>
        </p:txBody>
      </p:sp>
      <p:sp>
        <p:nvSpPr>
          <p:cNvPr id="4" name="Rectangle 3"/>
          <p:cNvSpPr/>
          <p:nvPr/>
        </p:nvSpPr>
        <p:spPr bwMode="auto">
          <a:xfrm>
            <a:off x="5775771" y="169287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775771" y="186586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775771" y="203062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775771" y="2203617"/>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775771" y="2372493"/>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775771" y="2545487"/>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775771" y="2710244"/>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775771" y="2883238"/>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775771" y="3056232"/>
            <a:ext cx="154459"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75771" y="438252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775771" y="4551401"/>
            <a:ext cx="154459" cy="172994"/>
          </a:xfrm>
          <a:prstGeom prst="rect">
            <a:avLst/>
          </a:prstGeom>
          <a:solidFill>
            <a:schemeClr val="tx1">
              <a:lumMod val="50000"/>
              <a:lumOff val="50000"/>
            </a:schemeClr>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775771" y="4724395"/>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75771" y="4889152"/>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775771" y="5062146"/>
            <a:ext cx="154459"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273353" y="5441087"/>
            <a:ext cx="1159293" cy="646331"/>
          </a:xfrm>
          <a:prstGeom prst="rect">
            <a:avLst/>
          </a:prstGeom>
          <a:noFill/>
        </p:spPr>
        <p:txBody>
          <a:bodyPr wrap="none" rtlCol="0">
            <a:spAutoFit/>
          </a:bodyPr>
          <a:lstStyle/>
          <a:p>
            <a:r>
              <a:rPr lang="en-US" sz="1800" dirty="0" smtClean="0"/>
              <a:t>Presence</a:t>
            </a:r>
          </a:p>
          <a:p>
            <a:r>
              <a:rPr lang="en-US" sz="1800" dirty="0" smtClean="0"/>
              <a:t>Bit</a:t>
            </a:r>
            <a:endParaRPr lang="en-US" sz="1800" dirty="0"/>
          </a:p>
        </p:txBody>
      </p:sp>
      <p:sp>
        <p:nvSpPr>
          <p:cNvPr id="19" name="Rectangle 18"/>
          <p:cNvSpPr/>
          <p:nvPr/>
        </p:nvSpPr>
        <p:spPr bwMode="auto">
          <a:xfrm>
            <a:off x="6510983" y="169287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510983" y="186586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1" name="Rectangle 20"/>
          <p:cNvSpPr/>
          <p:nvPr/>
        </p:nvSpPr>
        <p:spPr bwMode="auto">
          <a:xfrm>
            <a:off x="6510983" y="203062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6510983" y="220361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23" name="Rectangle 22"/>
          <p:cNvSpPr/>
          <p:nvPr/>
        </p:nvSpPr>
        <p:spPr bwMode="auto">
          <a:xfrm>
            <a:off x="6510983" y="2372493"/>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6510983" y="2545487"/>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510983" y="2710244"/>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6510983" y="2883238"/>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6510983" y="3056232"/>
            <a:ext cx="841300" cy="1326293"/>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510983" y="438252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6510983" y="4551401"/>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p:txBody>
      </p:sp>
      <p:sp>
        <p:nvSpPr>
          <p:cNvPr id="30" name="Rectangle 29"/>
          <p:cNvSpPr/>
          <p:nvPr/>
        </p:nvSpPr>
        <p:spPr bwMode="auto">
          <a:xfrm>
            <a:off x="6510983" y="4724395"/>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6510983" y="4889152"/>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6510983" y="5062146"/>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454809" y="5535766"/>
            <a:ext cx="1005403" cy="369332"/>
          </a:xfrm>
          <a:prstGeom prst="rect">
            <a:avLst/>
          </a:prstGeom>
          <a:noFill/>
        </p:spPr>
        <p:txBody>
          <a:bodyPr wrap="none" rtlCol="0">
            <a:spAutoFit/>
          </a:bodyPr>
          <a:lstStyle/>
          <a:p>
            <a:r>
              <a:rPr lang="en-US" sz="1800" dirty="0" smtClean="0"/>
              <a:t>Counter</a:t>
            </a:r>
          </a:p>
        </p:txBody>
      </p:sp>
      <p:cxnSp>
        <p:nvCxnSpPr>
          <p:cNvPr id="35" name="Straight Arrow Connector 34"/>
          <p:cNvCxnSpPr>
            <a:stCxn id="4" idx="3"/>
            <a:endCxn id="19" idx="1"/>
          </p:cNvCxnSpPr>
          <p:nvPr/>
        </p:nvCxnSpPr>
        <p:spPr bwMode="auto">
          <a:xfrm>
            <a:off x="5930230" y="177936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930230" y="195648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a:off x="5930229" y="211712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5939497" y="2290115"/>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5939497" y="246722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5939496" y="2627866"/>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930231" y="277202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930231" y="294914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5920961" y="446490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5930229" y="4637898"/>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930229" y="4815012"/>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5930228" y="4975649"/>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5939497" y="5148643"/>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920960" y="3748210"/>
            <a:ext cx="58075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 name="Rectangle 48"/>
          <p:cNvSpPr/>
          <p:nvPr/>
        </p:nvSpPr>
        <p:spPr bwMode="auto">
          <a:xfrm>
            <a:off x="2483720" y="2537245"/>
            <a:ext cx="1495168" cy="654908"/>
          </a:xfrm>
          <a:prstGeom prst="rect">
            <a:avLst/>
          </a:prstGeom>
          <a:solidFill>
            <a:srgbClr val="FFC00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X</a:t>
            </a:r>
          </a:p>
        </p:txBody>
      </p:sp>
      <p:sp>
        <p:nvSpPr>
          <p:cNvPr id="50" name="Rectangle 49"/>
          <p:cNvSpPr/>
          <p:nvPr/>
        </p:nvSpPr>
        <p:spPr bwMode="auto">
          <a:xfrm>
            <a:off x="2483720" y="3653472"/>
            <a:ext cx="1495168" cy="654908"/>
          </a:xfrm>
          <a:prstGeom prst="rect">
            <a:avLst/>
          </a:prstGeom>
          <a:solidFill>
            <a:srgbClr val="92D050"/>
          </a:solidFill>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N-to-m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Hash </a:t>
            </a:r>
            <a:r>
              <a:rPr kumimoji="0" lang="en-US" sz="1600" b="0" i="0" u="none" strike="noStrike" cap="none" normalizeH="0" baseline="0" dirty="0" err="1" smtClean="0">
                <a:ln>
                  <a:noFill/>
                </a:ln>
                <a:solidFill>
                  <a:schemeClr val="tx1"/>
                </a:solidFill>
                <a:effectLst/>
                <a:latin typeface="Arial" charset="0"/>
              </a:rPr>
              <a:t>Func</a:t>
            </a:r>
            <a:r>
              <a:rPr kumimoji="0" lang="en-US" sz="1600" b="0" i="0" u="none" strike="noStrike" cap="none" normalizeH="0" baseline="0" dirty="0" smtClean="0">
                <a:ln>
                  <a:noFill/>
                </a:ln>
                <a:solidFill>
                  <a:schemeClr val="tx1"/>
                </a:solidFill>
                <a:effectLst/>
                <a:latin typeface="Arial" charset="0"/>
              </a:rPr>
              <a:t> Y</a:t>
            </a:r>
          </a:p>
        </p:txBody>
      </p:sp>
      <p:sp>
        <p:nvSpPr>
          <p:cNvPr id="51" name="Right Arrow 50"/>
          <p:cNvSpPr/>
          <p:nvPr/>
        </p:nvSpPr>
        <p:spPr bwMode="auto">
          <a:xfrm>
            <a:off x="902052" y="3398108"/>
            <a:ext cx="1272746" cy="255364"/>
          </a:xfrm>
          <a:prstGeom prst="rightArrow">
            <a:avLst/>
          </a:prstGeom>
          <a:solidFill>
            <a:srgbClr val="FF6600"/>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404963" y="3056232"/>
            <a:ext cx="2100127" cy="338554"/>
          </a:xfrm>
          <a:prstGeom prst="rect">
            <a:avLst/>
          </a:prstGeom>
          <a:noFill/>
        </p:spPr>
        <p:txBody>
          <a:bodyPr wrap="none" rtlCol="0">
            <a:spAutoFit/>
          </a:bodyPr>
          <a:lstStyle/>
          <a:p>
            <a:r>
              <a:rPr lang="en-US" sz="1600" dirty="0" smtClean="0"/>
              <a:t>N-bit Data Address B</a:t>
            </a:r>
            <a:endParaRPr lang="en-US" sz="1600" dirty="0"/>
          </a:p>
        </p:txBody>
      </p:sp>
      <p:sp>
        <p:nvSpPr>
          <p:cNvPr id="58" name="Rectangle 57"/>
          <p:cNvSpPr/>
          <p:nvPr/>
        </p:nvSpPr>
        <p:spPr bwMode="auto">
          <a:xfrm>
            <a:off x="6510981" y="4551401"/>
            <a:ext cx="841300" cy="172994"/>
          </a:xfrm>
          <a:prstGeom prst="rect">
            <a:avLst/>
          </a:prstGeom>
          <a:solidFill>
            <a:schemeClr val="bg1"/>
          </a:solidFill>
          <a:ln w="952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p:txBody>
      </p:sp>
      <p:cxnSp>
        <p:nvCxnSpPr>
          <p:cNvPr id="34" name="Straight Arrow Connector 33"/>
          <p:cNvCxnSpPr>
            <a:endCxn id="5" idx="1"/>
          </p:cNvCxnSpPr>
          <p:nvPr/>
        </p:nvCxnSpPr>
        <p:spPr bwMode="auto">
          <a:xfrm flipV="1">
            <a:off x="3978888" y="1952363"/>
            <a:ext cx="1796883" cy="912336"/>
          </a:xfrm>
          <a:prstGeom prst="straightConnector1">
            <a:avLst/>
          </a:prstGeom>
          <a:solidFill>
            <a:schemeClr val="accent1"/>
          </a:solidFill>
          <a:ln w="28575" cap="flat" cmpd="sng" algn="ctr">
            <a:solidFill>
              <a:srgbClr val="FF6600"/>
            </a:solidFill>
            <a:prstDash val="solid"/>
            <a:round/>
            <a:headEnd type="none" w="med" len="med"/>
            <a:tailEnd type="arrow"/>
          </a:ln>
          <a:effectLst>
            <a:outerShdw blurRad="50800" dist="38100" dir="2700000" algn="tl" rotWithShape="0">
              <a:prstClr val="black">
                <a:alpha val="40000"/>
              </a:prstClr>
            </a:outerShdw>
          </a:effectLst>
        </p:spPr>
      </p:cxnSp>
      <p:cxnSp>
        <p:nvCxnSpPr>
          <p:cNvPr id="55" name="Straight Arrow Connector 54"/>
          <p:cNvCxnSpPr>
            <a:stCxn id="50" idx="3"/>
            <a:endCxn id="14" idx="1"/>
          </p:cNvCxnSpPr>
          <p:nvPr/>
        </p:nvCxnSpPr>
        <p:spPr bwMode="auto">
          <a:xfrm>
            <a:off x="3978888" y="3980926"/>
            <a:ext cx="1796883" cy="656972"/>
          </a:xfrm>
          <a:prstGeom prst="straightConnector1">
            <a:avLst/>
          </a:prstGeom>
          <a:solidFill>
            <a:schemeClr val="accent1"/>
          </a:solidFill>
          <a:ln w="28575" cap="flat" cmpd="sng" algn="ctr">
            <a:solidFill>
              <a:srgbClr val="339966"/>
            </a:solidFill>
            <a:prstDash val="solid"/>
            <a:round/>
            <a:headEnd type="none" w="med" len="med"/>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830487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500"/>
                            </p:stCondLst>
                            <p:childTnLst>
                              <p:par>
                                <p:cTn id="17" presetID="1" presetClass="emph" presetSubtype="2" fill="hold" nodeType="afterEffect">
                                  <p:stCondLst>
                                    <p:cond delay="0"/>
                                  </p:stCondLst>
                                  <p:childTnLst>
                                    <p:animClr clrSpc="rgb" dir="cw">
                                      <p:cBhvr>
                                        <p:cTn id="18" dur="500" fill="hold"/>
                                        <p:tgtEl>
                                          <p:spTgt spid="5"/>
                                        </p:tgtEl>
                                        <p:attrNameLst>
                                          <p:attrName>fillcolor</p:attrName>
                                        </p:attrNameLst>
                                      </p:cBhvr>
                                      <p:to>
                                        <a:srgbClr val="7F7F7F"/>
                                      </p:to>
                                    </p:animClr>
                                    <p:set>
                                      <p:cBhvr>
                                        <p:cTn id="19" dur="500" fill="hold"/>
                                        <p:tgtEl>
                                          <p:spTgt spid="5"/>
                                        </p:tgtEl>
                                        <p:attrNameLst>
                                          <p:attrName>fill.type</p:attrName>
                                        </p:attrNameLst>
                                      </p:cBhvr>
                                      <p:to>
                                        <p:strVal val="solid"/>
                                      </p:to>
                                    </p:set>
                                    <p:set>
                                      <p:cBhvr>
                                        <p:cTn id="20" dur="500" fill="hold"/>
                                        <p:tgtEl>
                                          <p:spTgt spid="5"/>
                                        </p:tgtEl>
                                        <p:attrNameLst>
                                          <p:attrName>fill.on</p:attrName>
                                        </p:attrNameLst>
                                      </p:cBhvr>
                                      <p:to>
                                        <p:strVal val="tru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childTnLst>
                          </p:cTn>
                        </p:par>
                        <p:par>
                          <p:cTn id="29" fill="hold">
                            <p:stCondLst>
                              <p:cond delay="500"/>
                            </p:stCondLst>
                            <p:childTnLst>
                              <p:par>
                                <p:cTn id="30" presetID="1" presetClass="exit" presetSubtype="0" fill="hold" nodeType="afterEffect">
                                  <p:stCondLst>
                                    <p:cond delay="0"/>
                                  </p:stCondLst>
                                  <p:childTnLst>
                                    <p:set>
                                      <p:cBhvr>
                                        <p:cTn id="31" dur="1" fill="hold">
                                          <p:stCondLst>
                                            <p:cond delay="0"/>
                                          </p:stCondLst>
                                        </p:cTn>
                                        <p:tgtEl>
                                          <p:spTgt spid="29">
                                            <p:txEl>
                                              <p:pRg st="0" end="0"/>
                                            </p:txEl>
                                          </p:spTgt>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8" grpId="0" animBg="1"/>
    </p:bldLst>
  </p:timing>
</p:sld>
</file>

<file path=ppt/theme/theme1.xml><?xml version="1.0" encoding="utf-8"?>
<a:theme xmlns:a="http://schemas.openxmlformats.org/drawingml/2006/main" name="powerpoint_template">
  <a:themeElements>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templat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powerpoint_template</Template>
  <TotalTime>18347</TotalTime>
  <Words>1351</Words>
  <Application>Microsoft Office PowerPoint</Application>
  <PresentationFormat>On-screen Show (4:3)</PresentationFormat>
  <Paragraphs>407</Paragraphs>
  <Slides>31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powerpoint_template</vt:lpstr>
      <vt:lpstr>Microsoft Excel Chart</vt:lpstr>
      <vt:lpstr>Chart</vt:lpstr>
      <vt:lpstr>Symbiotic Scheduling for Shared Caches in Multi-Core Systems Using Memory Footprint Signature</vt:lpstr>
      <vt:lpstr>Cache Interference in “Concurrent Processes”</vt:lpstr>
      <vt:lpstr>Cache Interference Effect (Concurrent Processes)</vt:lpstr>
      <vt:lpstr>Cache Interference in “Shared Cache Multi-Core”</vt:lpstr>
      <vt:lpstr>Cache Interference Effect (Shared Cache Multi-Core)</vt:lpstr>
      <vt:lpstr> Process (In-)Compatibility in Multi-Cores</vt:lpstr>
      <vt:lpstr>PowerPoint Presentation</vt:lpstr>
      <vt:lpstr>Insertion: Counting Bloom Filter</vt:lpstr>
      <vt:lpstr>Insertion: Counting Bloom Filter</vt:lpstr>
      <vt:lpstr>Deletion: Counting Bloom Filter</vt:lpstr>
      <vt:lpstr>Query: Counting Bloom Filter</vt:lpstr>
      <vt:lpstr>Bloom Filter Signatures vs. Cache Footprint</vt:lpstr>
      <vt:lpstr>PowerPoint Presentation</vt:lpstr>
      <vt:lpstr>Bloom Filter Signature Multi-Core Architecture</vt:lpstr>
      <vt:lpstr>Bloom Filter Signature Multi-Core Architecture</vt:lpstr>
      <vt:lpstr>Metric for Execution State</vt:lpstr>
      <vt:lpstr>Interference Metric (Complement of Symbiosis)</vt:lpstr>
      <vt:lpstr>PowerPoint Presentation</vt:lpstr>
      <vt:lpstr>A1: Weight Sorted Algorithm</vt:lpstr>
      <vt:lpstr>A2: Interference Graph Algorithm</vt:lpstr>
      <vt:lpstr>A2: Interference Graph Algorithm</vt:lpstr>
      <vt:lpstr>A2: Interference Graph Algorithm</vt:lpstr>
      <vt:lpstr>A2: Interference Graph Algorithm</vt:lpstr>
      <vt:lpstr>A3: Weighted Interference Graph Algorithm</vt:lpstr>
      <vt:lpstr>PowerPoint Presentation</vt:lpstr>
      <vt:lpstr>Evaluation Methodology</vt:lpstr>
      <vt:lpstr>Performance Results</vt:lpstr>
      <vt:lpstr>Performance of Virtualized Systems</vt:lpstr>
      <vt:lpstr>Performance Sensitivity of 3 Algorithms</vt:lpstr>
      <vt:lpstr>Conclusion</vt:lpstr>
      <vt:lpstr>PowerPoint Presentation</vt:lpstr>
    </vt:vector>
  </TitlesOfParts>
  <Company>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presentation title</dc:title>
  <dc:creator>Hsien-Hsin S. Lee</dc:creator>
  <cp:lastModifiedBy>Hsien-Hsin</cp:lastModifiedBy>
  <cp:revision>1393</cp:revision>
  <dcterms:created xsi:type="dcterms:W3CDTF">2006-05-06T02:01:00Z</dcterms:created>
  <dcterms:modified xsi:type="dcterms:W3CDTF">2011-09-21T17:14:13Z</dcterms:modified>
</cp:coreProperties>
</file>