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50" r:id="rId2"/>
    <p:sldId id="353" r:id="rId3"/>
    <p:sldId id="354" r:id="rId4"/>
    <p:sldId id="355" r:id="rId5"/>
    <p:sldId id="357" r:id="rId6"/>
    <p:sldId id="374" r:id="rId7"/>
    <p:sldId id="366" r:id="rId8"/>
    <p:sldId id="367" r:id="rId9"/>
    <p:sldId id="368" r:id="rId10"/>
    <p:sldId id="359" r:id="rId11"/>
    <p:sldId id="360" r:id="rId12"/>
    <p:sldId id="361" r:id="rId13"/>
    <p:sldId id="371" r:id="rId14"/>
    <p:sldId id="373" r:id="rId15"/>
    <p:sldId id="363" r:id="rId16"/>
    <p:sldId id="365" r:id="rId17"/>
    <p:sldId id="369" r:id="rId18"/>
    <p:sldId id="372" r:id="rId19"/>
    <p:sldId id="362" r:id="rId20"/>
  </p:sldIdLst>
  <p:sldSz cx="9144000" cy="6858000" type="screen4x3"/>
  <p:notesSz cx="7315200" cy="9601200"/>
  <p:defaultTextStyle>
    <a:defPPr>
      <a:defRPr lang="en-US"/>
    </a:defPPr>
    <a:lvl1pPr algn="ct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1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1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1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1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00CC"/>
    <a:srgbClr val="6699FF"/>
    <a:srgbClr val="FF6600"/>
    <a:srgbClr val="003300"/>
    <a:srgbClr val="008000"/>
    <a:srgbClr val="33CC33"/>
    <a:srgbClr val="99FF99"/>
    <a:srgbClr val="FF0000"/>
    <a:srgbClr val="006600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18" autoAdjust="0"/>
    <p:restoredTop sz="99682" autoAdjust="0"/>
  </p:normalViewPr>
  <p:slideViewPr>
    <p:cSldViewPr snapToGrid="0" showGuides="1">
      <p:cViewPr varScale="1">
        <p:scale>
          <a:sx n="78" d="100"/>
          <a:sy n="78" d="100"/>
        </p:scale>
        <p:origin x="-1008" y="-96"/>
      </p:cViewPr>
      <p:guideLst>
        <p:guide orient="horz" pos="2165"/>
        <p:guide orient="horz" pos="3862"/>
        <p:guide pos="1452"/>
        <p:guide pos="43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842"/>
    </p:cViewPr>
  </p:sorterViewPr>
  <p:notesViewPr>
    <p:cSldViewPr snapToGrid="0" showGuides="1">
      <p:cViewPr>
        <p:scale>
          <a:sx n="100" d="100"/>
          <a:sy n="100" d="100"/>
        </p:scale>
        <p:origin x="-3408" y="-60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shine21\My%20Documents\Downloads\3DDRAM_analysis_06102010_ver2003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shine21\My%20Documents\Downloads\3DDRAM_analysis_06102010_ver2003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880932668651319"/>
          <c:y val="3.9387350617297139E-2"/>
          <c:w val="0.85212257863740182"/>
          <c:h val="0.7308541725654025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'[3DDRAM_analysis_06102010_ver2003.xls]Sheet1'!$M$3</c:f>
              <c:strCache>
                <c:ptCount val="1"/>
                <c:pt idx="0">
                  <c:v>DRAM array lookup</c:v>
                </c:pt>
              </c:strCache>
            </c:strRef>
          </c:tx>
          <c:spPr>
            <a:solidFill>
              <a:srgbClr val="FF6600"/>
            </a:solidFill>
            <a:scene3d>
              <a:camera prst="orthographicFront"/>
              <a:lightRig rig="threePt" dir="t"/>
            </a:scene3d>
            <a:sp3d prstMaterial="metal">
              <a:bevelT w="88900" h="88900"/>
            </a:sp3d>
          </c:spPr>
          <c:invertIfNegative val="0"/>
          <c:cat>
            <c:strRef>
              <c:f>'[3DDRAM_analysis_06102010_ver2003.xls]Sheet1'!$L$4:$L$8</c:f>
              <c:strCache>
                <c:ptCount val="5"/>
                <c:pt idx="0">
                  <c:v>DRAM
(open row)</c:v>
                </c:pt>
                <c:pt idx="1">
                  <c:v>DRAM
(closed row)</c:v>
                </c:pt>
                <c:pt idx="2">
                  <c:v>Hetero.
(8-entry)</c:v>
                </c:pt>
                <c:pt idx="3">
                  <c:v>Hetero.
(16-entry)</c:v>
                </c:pt>
                <c:pt idx="4">
                  <c:v>Hetero.
(32-entry)</c:v>
                </c:pt>
              </c:strCache>
            </c:strRef>
          </c:cat>
          <c:val>
            <c:numRef>
              <c:f>'[3DDRAM_analysis_06102010_ver2003.xls]Sheet1'!$M$4:$M$8</c:f>
              <c:numCache>
                <c:formatCode>0.00_ </c:formatCode>
                <c:ptCount val="5"/>
                <c:pt idx="0">
                  <c:v>0.74536777785859254</c:v>
                </c:pt>
                <c:pt idx="1">
                  <c:v>1.2054429022837669</c:v>
                </c:pt>
                <c:pt idx="2">
                  <c:v>0.48243514954310257</c:v>
                </c:pt>
                <c:pt idx="3">
                  <c:v>0.33876013099155083</c:v>
                </c:pt>
                <c:pt idx="4">
                  <c:v>0.25775352578751781</c:v>
                </c:pt>
              </c:numCache>
            </c:numRef>
          </c:val>
        </c:ser>
        <c:ser>
          <c:idx val="1"/>
          <c:order val="1"/>
          <c:tx>
            <c:strRef>
              <c:f>'[3DDRAM_analysis_06102010_ver2003.xls]Sheet1'!$N$3</c:f>
              <c:strCache>
                <c:ptCount val="1"/>
                <c:pt idx="0">
                  <c:v>SRAM</c:v>
                </c:pt>
              </c:strCache>
            </c:strRef>
          </c:tx>
          <c:spPr>
            <a:solidFill>
              <a:srgbClr val="6699FF"/>
            </a:solidFill>
            <a:scene3d>
              <a:camera prst="orthographicFront"/>
              <a:lightRig rig="threePt" dir="t"/>
            </a:scene3d>
            <a:sp3d prstMaterial="metal">
              <a:bevelT w="88900" h="88900"/>
            </a:sp3d>
          </c:spPr>
          <c:invertIfNegative val="0"/>
          <c:cat>
            <c:strRef>
              <c:f>'[3DDRAM_analysis_06102010_ver2003.xls]Sheet1'!$L$4:$L$8</c:f>
              <c:strCache>
                <c:ptCount val="5"/>
                <c:pt idx="0">
                  <c:v>DRAM
(open row)</c:v>
                </c:pt>
                <c:pt idx="1">
                  <c:v>DRAM
(closed row)</c:v>
                </c:pt>
                <c:pt idx="2">
                  <c:v>Hetero.
(8-entry)</c:v>
                </c:pt>
                <c:pt idx="3">
                  <c:v>Hetero.
(16-entry)</c:v>
                </c:pt>
                <c:pt idx="4">
                  <c:v>Hetero.
(32-entry)</c:v>
                </c:pt>
              </c:strCache>
            </c:strRef>
          </c:cat>
          <c:val>
            <c:numRef>
              <c:f>'[3DDRAM_analysis_06102010_ver2003.xls]Sheet1'!$N$4:$N$8</c:f>
              <c:numCache>
                <c:formatCode>0.00_ 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0.21543495460072593</c:v>
                </c:pt>
                <c:pt idx="3">
                  <c:v>0.21531743910363188</c:v>
                </c:pt>
                <c:pt idx="4">
                  <c:v>0.215308419860963</c:v>
                </c:pt>
              </c:numCache>
            </c:numRef>
          </c:val>
        </c:ser>
        <c:ser>
          <c:idx val="2"/>
          <c:order val="2"/>
          <c:tx>
            <c:strRef>
              <c:f>'[3DDRAM_analysis_06102010_ver2003.xls]Sheet1'!$O$3</c:f>
              <c:strCache>
                <c:ptCount val="1"/>
                <c:pt idx="0">
                  <c:v>TSV</c:v>
                </c:pt>
              </c:strCache>
            </c:strRef>
          </c:tx>
          <c:spPr>
            <a:solidFill>
              <a:srgbClr val="CC00CC"/>
            </a:solidFill>
            <a:scene3d>
              <a:camera prst="orthographicFront"/>
              <a:lightRig rig="threePt" dir="t"/>
            </a:scene3d>
            <a:sp3d prstMaterial="metal">
              <a:bevelT w="88900" h="88900"/>
            </a:sp3d>
          </c:spPr>
          <c:invertIfNegative val="0"/>
          <c:cat>
            <c:strRef>
              <c:f>'[3DDRAM_analysis_06102010_ver2003.xls]Sheet1'!$L$4:$L$8</c:f>
              <c:strCache>
                <c:ptCount val="5"/>
                <c:pt idx="0">
                  <c:v>DRAM
(open row)</c:v>
                </c:pt>
                <c:pt idx="1">
                  <c:v>DRAM
(closed row)</c:v>
                </c:pt>
                <c:pt idx="2">
                  <c:v>Hetero.
(8-entry)</c:v>
                </c:pt>
                <c:pt idx="3">
                  <c:v>Hetero.
(16-entry)</c:v>
                </c:pt>
                <c:pt idx="4">
                  <c:v>Hetero.
(32-entry)</c:v>
                </c:pt>
              </c:strCache>
            </c:strRef>
          </c:cat>
          <c:val>
            <c:numRef>
              <c:f>'[3DDRAM_analysis_06102010_ver2003.xls]Sheet1'!$O$4:$O$8</c:f>
              <c:numCache>
                <c:formatCode>0.00_ </c:formatCode>
                <c:ptCount val="5"/>
                <c:pt idx="0">
                  <c:v>0</c:v>
                </c:pt>
                <c:pt idx="1">
                  <c:v>0</c:v>
                </c:pt>
                <c:pt idx="2">
                  <c:v>4.1591549793487607E-2</c:v>
                </c:pt>
                <c:pt idx="3">
                  <c:v>2.0403960593115559E-2</c:v>
                </c:pt>
                <c:pt idx="4">
                  <c:v>1.0760113587857723E-2</c:v>
                </c:pt>
              </c:numCache>
            </c:numRef>
          </c:val>
        </c:ser>
        <c:ser>
          <c:idx val="3"/>
          <c:order val="3"/>
          <c:tx>
            <c:strRef>
              <c:f>'[3DDRAM_analysis_06102010_ver2003.xls]Sheet1'!$Q$3</c:f>
              <c:strCache>
                <c:ptCount val="1"/>
                <c:pt idx="0">
                  <c:v>Refresh</c:v>
                </c:pt>
              </c:strCache>
            </c:strRef>
          </c:tx>
          <c:spPr>
            <a:solidFill>
              <a:schemeClr val="accent3">
                <a:lumMod val="65000"/>
              </a:schemeClr>
            </a:solidFill>
            <a:scene3d>
              <a:camera prst="orthographicFront"/>
              <a:lightRig rig="threePt" dir="t"/>
            </a:scene3d>
            <a:sp3d prstMaterial="metal">
              <a:bevelT w="88900" h="88900"/>
            </a:sp3d>
          </c:spPr>
          <c:invertIfNegative val="0"/>
          <c:cat>
            <c:strRef>
              <c:f>'[3DDRAM_analysis_06102010_ver2003.xls]Sheet1'!$L$4:$L$8</c:f>
              <c:strCache>
                <c:ptCount val="5"/>
                <c:pt idx="0">
                  <c:v>DRAM
(open row)</c:v>
                </c:pt>
                <c:pt idx="1">
                  <c:v>DRAM
(closed row)</c:v>
                </c:pt>
                <c:pt idx="2">
                  <c:v>Hetero.
(8-entry)</c:v>
                </c:pt>
                <c:pt idx="3">
                  <c:v>Hetero.
(16-entry)</c:v>
                </c:pt>
                <c:pt idx="4">
                  <c:v>Hetero.
(32-entry)</c:v>
                </c:pt>
              </c:strCache>
            </c:strRef>
          </c:cat>
          <c:val>
            <c:numRef>
              <c:f>'[3DDRAM_analysis_06102010_ver2003.xls]Sheet1'!$Q$4:$Q$8</c:f>
              <c:numCache>
                <c:formatCode>0.00_ </c:formatCode>
                <c:ptCount val="5"/>
                <c:pt idx="0">
                  <c:v>0.25395177994785528</c:v>
                </c:pt>
                <c:pt idx="1">
                  <c:v>0.31747392109719402</c:v>
                </c:pt>
                <c:pt idx="2">
                  <c:v>0.1871575455487382</c:v>
                </c:pt>
                <c:pt idx="3">
                  <c:v>0.18426845513230061</c:v>
                </c:pt>
                <c:pt idx="4">
                  <c:v>0.18244896143575698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0779136"/>
        <c:axId val="40002304"/>
      </c:barChart>
      <c:catAx>
        <c:axId val="807791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4000230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4000230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Relative Dynamic Energy</a:t>
                </a:r>
              </a:p>
            </c:rich>
          </c:tx>
          <c:layout>
            <c:manualLayout>
              <c:xMode val="edge"/>
              <c:yMode val="edge"/>
              <c:x val="2.267578717533654E-2"/>
              <c:y val="0.19256038079567492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807791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009194323081246"/>
          <c:y val="3.0634606035675555E-2"/>
          <c:w val="0.42857237761386058"/>
          <c:h val="0.2275713591221612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400116189823228"/>
          <c:y val="3.9387350617297139E-2"/>
          <c:w val="0.86686860842209368"/>
          <c:h val="0.661884528482610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'[3DDRAM_analysis_06102010_ver2003.xls]Sheet1'!$B$4</c:f>
              <c:strCache>
                <c:ptCount val="1"/>
                <c:pt idx="0">
                  <c:v>DRAM (open row)</c:v>
                </c:pt>
              </c:strCache>
            </c:strRef>
          </c:tx>
          <c:spPr>
            <a:solidFill>
              <a:srgbClr val="FF6600"/>
            </a:solidFill>
            <a:scene3d>
              <a:camera prst="orthographicFront"/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c:spPr>
          <c:invertIfNegative val="0"/>
          <c:cat>
            <c:strRef>
              <c:f>'[3DDRAM_analysis_06102010_ver2003.xls]Sheet1'!$C$3:$E$3</c:f>
              <c:strCache>
                <c:ptCount val="3"/>
                <c:pt idx="0">
                  <c:v>Speedup</c:v>
                </c:pt>
                <c:pt idx="1">
                  <c:v>Hit rate</c:v>
                </c:pt>
                <c:pt idx="2">
                  <c:v>DRAM array lookup energy</c:v>
                </c:pt>
              </c:strCache>
            </c:strRef>
          </c:cat>
          <c:val>
            <c:numRef>
              <c:f>'[3DDRAM_analysis_06102010_ver2003.xls]Sheet1'!$C$4:$E$4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</c:ser>
        <c:ser>
          <c:idx val="1"/>
          <c:order val="1"/>
          <c:tx>
            <c:strRef>
              <c:f>'[3DDRAM_analysis_06102010_ver2003.xls]Sheet1'!$B$5</c:f>
              <c:strCache>
                <c:ptCount val="1"/>
                <c:pt idx="0">
                  <c:v>DRAM (closed row)</c:v>
                </c:pt>
              </c:strCache>
            </c:strRef>
          </c:tx>
          <c:spPr>
            <a:solidFill>
              <a:srgbClr val="FF0000"/>
            </a:solidFill>
            <a:scene3d>
              <a:camera prst="orthographicFront"/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c:spPr>
          <c:invertIfNegative val="0"/>
          <c:cat>
            <c:strRef>
              <c:f>'[3DDRAM_analysis_06102010_ver2003.xls]Sheet1'!$C$3:$E$3</c:f>
              <c:strCache>
                <c:ptCount val="3"/>
                <c:pt idx="0">
                  <c:v>Speedup</c:v>
                </c:pt>
                <c:pt idx="1">
                  <c:v>Hit rate</c:v>
                </c:pt>
                <c:pt idx="2">
                  <c:v>DRAM array lookup energy</c:v>
                </c:pt>
              </c:strCache>
            </c:strRef>
          </c:cat>
          <c:val>
            <c:numRef>
              <c:f>'[3DDRAM_analysis_06102010_ver2003.xls]Sheet1'!$C$5:$E$5</c:f>
              <c:numCache>
                <c:formatCode>General</c:formatCode>
                <c:ptCount val="3"/>
                <c:pt idx="0">
                  <c:v>0.89782703398880637</c:v>
                </c:pt>
                <c:pt idx="1">
                  <c:v>0</c:v>
                </c:pt>
                <c:pt idx="2">
                  <c:v>1.6172457920665007</c:v>
                </c:pt>
              </c:numCache>
            </c:numRef>
          </c:val>
        </c:ser>
        <c:ser>
          <c:idx val="2"/>
          <c:order val="2"/>
          <c:tx>
            <c:strRef>
              <c:f>'[3DDRAM_analysis_06102010_ver2003.xls]Sheet1'!$B$6</c:f>
              <c:strCache>
                <c:ptCount val="1"/>
                <c:pt idx="0">
                  <c:v>Hetero. (8-entry)</c:v>
                </c:pt>
              </c:strCache>
            </c:strRef>
          </c:tx>
          <c:spPr>
            <a:solidFill>
              <a:srgbClr val="33CC33"/>
            </a:solidFill>
            <a:scene3d>
              <a:camera prst="orthographicFront"/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c:spPr>
          <c:invertIfNegative val="0"/>
          <c:cat>
            <c:strRef>
              <c:f>'[3DDRAM_analysis_06102010_ver2003.xls]Sheet1'!$C$3:$E$3</c:f>
              <c:strCache>
                <c:ptCount val="3"/>
                <c:pt idx="0">
                  <c:v>Speedup</c:v>
                </c:pt>
                <c:pt idx="1">
                  <c:v>Hit rate</c:v>
                </c:pt>
                <c:pt idx="2">
                  <c:v>DRAM array lookup energy</c:v>
                </c:pt>
              </c:strCache>
            </c:strRef>
          </c:cat>
          <c:val>
            <c:numRef>
              <c:f>'[3DDRAM_analysis_06102010_ver2003.xls]Sheet1'!$C$6:$E$6</c:f>
              <c:numCache>
                <c:formatCode>General</c:formatCode>
                <c:ptCount val="3"/>
                <c:pt idx="0">
                  <c:v>1.2811816762364379</c:v>
                </c:pt>
                <c:pt idx="1">
                  <c:v>1.6679305965543187</c:v>
                </c:pt>
                <c:pt idx="2">
                  <c:v>0.64724443942172627</c:v>
                </c:pt>
              </c:numCache>
            </c:numRef>
          </c:val>
        </c:ser>
        <c:ser>
          <c:idx val="3"/>
          <c:order val="3"/>
          <c:tx>
            <c:strRef>
              <c:f>'[3DDRAM_analysis_06102010_ver2003.xls]Sheet1'!$B$7</c:f>
              <c:strCache>
                <c:ptCount val="1"/>
                <c:pt idx="0">
                  <c:v>Hetero. (16-entry)</c:v>
                </c:pt>
              </c:strCache>
            </c:strRef>
          </c:tx>
          <c:spPr>
            <a:solidFill>
              <a:srgbClr val="008000"/>
            </a:solidFill>
            <a:scene3d>
              <a:camera prst="orthographicFront"/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c:spPr>
          <c:invertIfNegative val="0"/>
          <c:cat>
            <c:strRef>
              <c:f>'[3DDRAM_analysis_06102010_ver2003.xls]Sheet1'!$C$3:$E$3</c:f>
              <c:strCache>
                <c:ptCount val="3"/>
                <c:pt idx="0">
                  <c:v>Speedup</c:v>
                </c:pt>
                <c:pt idx="1">
                  <c:v>Hit rate</c:v>
                </c:pt>
                <c:pt idx="2">
                  <c:v>DRAM array lookup energy</c:v>
                </c:pt>
              </c:strCache>
            </c:strRef>
          </c:cat>
          <c:val>
            <c:numRef>
              <c:f>'[3DDRAM_analysis_06102010_ver2003.xls]Sheet1'!$C$7:$E$7</c:f>
              <c:numCache>
                <c:formatCode>General</c:formatCode>
                <c:ptCount val="3"/>
                <c:pt idx="0">
                  <c:v>1.2920909991772722</c:v>
                </c:pt>
                <c:pt idx="1">
                  <c:v>1.7193026369251552</c:v>
                </c:pt>
                <c:pt idx="2">
                  <c:v>0.45448722235457123</c:v>
                </c:pt>
              </c:numCache>
            </c:numRef>
          </c:val>
        </c:ser>
        <c:ser>
          <c:idx val="4"/>
          <c:order val="4"/>
          <c:tx>
            <c:strRef>
              <c:f>'[3DDRAM_analysis_06102010_ver2003.xls]Sheet1'!$B$8</c:f>
              <c:strCache>
                <c:ptCount val="1"/>
                <c:pt idx="0">
                  <c:v>Hetero. (32-entry)</c:v>
                </c:pt>
              </c:strCache>
            </c:strRef>
          </c:tx>
          <c:spPr>
            <a:solidFill>
              <a:srgbClr val="006600"/>
            </a:solidFill>
            <a:scene3d>
              <a:camera prst="orthographicFront"/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c:spPr>
          <c:invertIfNegative val="0"/>
          <c:cat>
            <c:strRef>
              <c:f>'[3DDRAM_analysis_06102010_ver2003.xls]Sheet1'!$C$3:$E$3</c:f>
              <c:strCache>
                <c:ptCount val="3"/>
                <c:pt idx="0">
                  <c:v>Speedup</c:v>
                </c:pt>
                <c:pt idx="1">
                  <c:v>Hit rate</c:v>
                </c:pt>
                <c:pt idx="2">
                  <c:v>DRAM array lookup energy</c:v>
                </c:pt>
              </c:strCache>
            </c:strRef>
          </c:cat>
          <c:val>
            <c:numRef>
              <c:f>'[3DDRAM_analysis_06102010_ver2003.xls]Sheet1'!$C$8:$E$8</c:f>
              <c:numCache>
                <c:formatCode>General</c:formatCode>
                <c:ptCount val="3"/>
                <c:pt idx="0">
                  <c:v>1.3001980300679747</c:v>
                </c:pt>
                <c:pt idx="1">
                  <c:v>1.752906348888795</c:v>
                </c:pt>
                <c:pt idx="2">
                  <c:v>0.34580717525519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062016"/>
        <c:axId val="43063552"/>
      </c:barChart>
      <c:catAx>
        <c:axId val="43062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4306355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43063552"/>
        <c:scaling>
          <c:orientation val="minMax"/>
        </c:scaling>
        <c:delete val="0"/>
        <c:axPos val="l"/>
        <c:majorGridlines>
          <c:spPr>
            <a:ln>
              <a:prstDash val="lgDash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Relative Value</a:t>
                </a:r>
              </a:p>
            </c:rich>
          </c:tx>
          <c:layout>
            <c:manualLayout>
              <c:xMode val="edge"/>
              <c:yMode val="edge"/>
              <c:x val="1.437646817319059E-2"/>
              <c:y val="0.22252106332551205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43062016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spPr>
    <a:noFill/>
    <a:scene3d>
      <a:camera prst="orthographicFront"/>
      <a:lightRig rig="threePt" dir="t"/>
    </a:scene3d>
    <a:sp3d>
      <a:bevelT prst="relaxedInset"/>
    </a:sp3d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C8DA27-B112-4796-A2D4-6A74CA5EB928}" type="doc">
      <dgm:prSet loTypeId="urn:microsoft.com/office/officeart/2005/8/layout/vList2" loCatId="list" qsTypeId="urn:microsoft.com/office/officeart/2005/8/quickstyle/3d1" qsCatId="3D" csTypeId="urn:microsoft.com/office/officeart/2005/8/colors/accent6_2" csCatId="accent6" phldr="1"/>
      <dgm:spPr/>
      <dgm:t>
        <a:bodyPr/>
        <a:lstStyle/>
        <a:p>
          <a:pPr latinLnBrk="1"/>
          <a:endParaRPr lang="ko-KR" altLang="en-US"/>
        </a:p>
      </dgm:t>
    </dgm:pt>
    <dgm:pt modelId="{8FF4B983-BCB3-495C-BC9A-6D3610D678A3}">
      <dgm:prSet custT="1"/>
      <dgm:spPr/>
      <dgm:t>
        <a:bodyPr/>
        <a:lstStyle/>
        <a:p>
          <a:pPr rtl="0" latinLnBrk="1"/>
          <a:r>
            <a:rPr lang="en-US" sz="3600" dirty="0" smtClean="0"/>
            <a:t>3-D stacking </a:t>
          </a:r>
          <a:r>
            <a:rPr lang="en-US" sz="3600" dirty="0" smtClean="0">
              <a:sym typeface="Wingdings" pitchFamily="2" charset="2"/>
            </a:rPr>
            <a:t> </a:t>
          </a:r>
          <a:r>
            <a:rPr lang="en-US" sz="3600" dirty="0" smtClean="0"/>
            <a:t>new light for architects</a:t>
          </a:r>
          <a:endParaRPr lang="ko-KR" sz="3600" dirty="0"/>
        </a:p>
      </dgm:t>
    </dgm:pt>
    <dgm:pt modelId="{B5B637F2-ADE9-4303-8A37-B0312ABA0501}" type="parTrans" cxnId="{A6B71519-3EE9-4548-95DC-A6C717844971}">
      <dgm:prSet/>
      <dgm:spPr/>
      <dgm:t>
        <a:bodyPr/>
        <a:lstStyle/>
        <a:p>
          <a:pPr latinLnBrk="1"/>
          <a:endParaRPr lang="ko-KR" altLang="en-US" sz="1400"/>
        </a:p>
      </dgm:t>
    </dgm:pt>
    <dgm:pt modelId="{D9BDB969-8CC6-4092-A0F3-125DC6BB58CD}" type="sibTrans" cxnId="{A6B71519-3EE9-4548-95DC-A6C717844971}">
      <dgm:prSet/>
      <dgm:spPr/>
      <dgm:t>
        <a:bodyPr/>
        <a:lstStyle/>
        <a:p>
          <a:pPr latinLnBrk="1"/>
          <a:endParaRPr lang="ko-KR" altLang="en-US" sz="1400"/>
        </a:p>
      </dgm:t>
    </dgm:pt>
    <dgm:pt modelId="{2FA005C4-F8A2-4B7A-BFE8-CF99BAF43CA5}">
      <dgm:prSet custT="1"/>
      <dgm:spPr/>
      <dgm:t>
        <a:bodyPr/>
        <a:lstStyle/>
        <a:p>
          <a:pPr rtl="0" latinLnBrk="1"/>
          <a:r>
            <a:rPr lang="en-US" sz="3600" dirty="0" smtClean="0"/>
            <a:t>SRAM row cache for 3-D DRAM</a:t>
          </a:r>
          <a:endParaRPr lang="ko-KR" sz="3600" dirty="0"/>
        </a:p>
      </dgm:t>
    </dgm:pt>
    <dgm:pt modelId="{AA06CDA0-EF06-4339-92E1-F4E485820015}" type="parTrans" cxnId="{966609AF-0B6B-4891-B09C-251BA31CFA99}">
      <dgm:prSet/>
      <dgm:spPr/>
      <dgm:t>
        <a:bodyPr/>
        <a:lstStyle/>
        <a:p>
          <a:pPr latinLnBrk="1"/>
          <a:endParaRPr lang="ko-KR" altLang="en-US" sz="1400"/>
        </a:p>
      </dgm:t>
    </dgm:pt>
    <dgm:pt modelId="{FBC3492F-F575-4E07-AE74-616D787B629D}" type="sibTrans" cxnId="{966609AF-0B6B-4891-B09C-251BA31CFA99}">
      <dgm:prSet/>
      <dgm:spPr/>
      <dgm:t>
        <a:bodyPr/>
        <a:lstStyle/>
        <a:p>
          <a:pPr latinLnBrk="1"/>
          <a:endParaRPr lang="ko-KR" altLang="en-US" sz="1400"/>
        </a:p>
      </dgm:t>
    </dgm:pt>
    <dgm:pt modelId="{4206951F-4C13-4A03-82AE-67EF73E028FB}">
      <dgm:prSet custT="1"/>
      <dgm:spPr/>
      <dgm:t>
        <a:bodyPr/>
        <a:lstStyle/>
        <a:p>
          <a:pPr rtl="0" latinLnBrk="1"/>
          <a:r>
            <a:rPr lang="en-US" sz="3600" dirty="0" smtClean="0"/>
            <a:t>Folded DRAM bank design</a:t>
          </a:r>
          <a:endParaRPr lang="ko-KR" sz="3600" dirty="0"/>
        </a:p>
      </dgm:t>
    </dgm:pt>
    <dgm:pt modelId="{89B66260-635B-4674-A23D-028FF5291DD9}" type="parTrans" cxnId="{A1960442-AB3C-4B08-BA92-C842CAB1EF19}">
      <dgm:prSet/>
      <dgm:spPr/>
      <dgm:t>
        <a:bodyPr/>
        <a:lstStyle/>
        <a:p>
          <a:pPr latinLnBrk="1"/>
          <a:endParaRPr lang="ko-KR" altLang="en-US" sz="1400"/>
        </a:p>
      </dgm:t>
    </dgm:pt>
    <dgm:pt modelId="{7503E036-99DE-4289-BF77-D3E501E5B00D}" type="sibTrans" cxnId="{A1960442-AB3C-4B08-BA92-C842CAB1EF19}">
      <dgm:prSet/>
      <dgm:spPr/>
      <dgm:t>
        <a:bodyPr/>
        <a:lstStyle/>
        <a:p>
          <a:pPr latinLnBrk="1"/>
          <a:endParaRPr lang="ko-KR" altLang="en-US" sz="1400"/>
        </a:p>
      </dgm:t>
    </dgm:pt>
    <dgm:pt modelId="{AF474D05-65C6-4DEB-8FFA-D05412FCAE36}">
      <dgm:prSet custT="1"/>
      <dgm:spPr/>
      <dgm:t>
        <a:bodyPr/>
        <a:lstStyle/>
        <a:p>
          <a:pPr rtl="0" latinLnBrk="1"/>
          <a:r>
            <a:rPr lang="en-US" sz="3600" dirty="0" smtClean="0"/>
            <a:t>Optimize 2-D Traffic</a:t>
          </a:r>
          <a:endParaRPr lang="ko-KR" sz="3600" dirty="0"/>
        </a:p>
      </dgm:t>
    </dgm:pt>
    <dgm:pt modelId="{5CF5D499-D6CC-47B5-9882-F66A4F202C92}" type="parTrans" cxnId="{8D26BD2E-BE49-4141-A983-85158C3A2FC6}">
      <dgm:prSet/>
      <dgm:spPr/>
      <dgm:t>
        <a:bodyPr/>
        <a:lstStyle/>
        <a:p>
          <a:pPr latinLnBrk="1"/>
          <a:endParaRPr lang="ko-KR" altLang="en-US" sz="1400"/>
        </a:p>
      </dgm:t>
    </dgm:pt>
    <dgm:pt modelId="{2DB406EC-60D0-4C78-9D9A-08BABA97BDFE}" type="sibTrans" cxnId="{8D26BD2E-BE49-4141-A983-85158C3A2FC6}">
      <dgm:prSet/>
      <dgm:spPr/>
      <dgm:t>
        <a:bodyPr/>
        <a:lstStyle/>
        <a:p>
          <a:pPr latinLnBrk="1"/>
          <a:endParaRPr lang="ko-KR" altLang="en-US" sz="1400"/>
        </a:p>
      </dgm:t>
    </dgm:pt>
    <dgm:pt modelId="{65CD6908-EDCB-4483-B29B-0846C537C22B}">
      <dgm:prSet custT="1"/>
      <dgm:spPr/>
      <dgm:t>
        <a:bodyPr/>
        <a:lstStyle/>
        <a:p>
          <a:pPr rtl="0" latinLnBrk="1"/>
          <a:r>
            <a:rPr lang="en-US" sz="3600" dirty="0" smtClean="0"/>
            <a:t>Significant energy savings</a:t>
          </a:r>
          <a:endParaRPr lang="ko-KR" sz="3600" dirty="0"/>
        </a:p>
      </dgm:t>
    </dgm:pt>
    <dgm:pt modelId="{4257A319-0003-40BD-B919-BF7B10A8CAC5}" type="parTrans" cxnId="{5F1E460E-2C49-4C36-A399-8F229D53BC87}">
      <dgm:prSet/>
      <dgm:spPr/>
      <dgm:t>
        <a:bodyPr/>
        <a:lstStyle/>
        <a:p>
          <a:pPr latinLnBrk="1"/>
          <a:endParaRPr lang="ko-KR" altLang="en-US" sz="1400"/>
        </a:p>
      </dgm:t>
    </dgm:pt>
    <dgm:pt modelId="{B0F0542E-3BD5-468F-9D2E-D5C100A24970}" type="sibTrans" cxnId="{5F1E460E-2C49-4C36-A399-8F229D53BC87}">
      <dgm:prSet/>
      <dgm:spPr/>
      <dgm:t>
        <a:bodyPr/>
        <a:lstStyle/>
        <a:p>
          <a:pPr latinLnBrk="1"/>
          <a:endParaRPr lang="ko-KR" altLang="en-US" sz="1400"/>
        </a:p>
      </dgm:t>
    </dgm:pt>
    <dgm:pt modelId="{9A25DF70-E527-48DA-8D27-D9249F298F50}" type="pres">
      <dgm:prSet presAssocID="{9DC8DA27-B112-4796-A2D4-6A74CA5EB92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2A67AA9-8EA7-454F-8A29-D7E17AA35E5C}" type="pres">
      <dgm:prSet presAssocID="{8FF4B983-BCB3-495C-BC9A-6D3610D678A3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70D4BC9-41D5-4C62-A42A-84200DC8BE64}" type="pres">
      <dgm:prSet presAssocID="{D9BDB969-8CC6-4092-A0F3-125DC6BB58CD}" presName="spacer" presStyleCnt="0"/>
      <dgm:spPr/>
      <dgm:t>
        <a:bodyPr/>
        <a:lstStyle/>
        <a:p>
          <a:endParaRPr lang="en-US"/>
        </a:p>
      </dgm:t>
    </dgm:pt>
    <dgm:pt modelId="{EDCA6C49-844B-4B9E-B94B-B8F7314E3F3E}" type="pres">
      <dgm:prSet presAssocID="{2FA005C4-F8A2-4B7A-BFE8-CF99BAF43CA5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E70A8A2-A0BE-4AC4-81A3-13CF444DCC6F}" type="pres">
      <dgm:prSet presAssocID="{FBC3492F-F575-4E07-AE74-616D787B629D}" presName="spacer" presStyleCnt="0"/>
      <dgm:spPr/>
      <dgm:t>
        <a:bodyPr/>
        <a:lstStyle/>
        <a:p>
          <a:endParaRPr lang="en-US"/>
        </a:p>
      </dgm:t>
    </dgm:pt>
    <dgm:pt modelId="{D4BA3D87-F55C-4F87-82E2-314D0EC82639}" type="pres">
      <dgm:prSet presAssocID="{4206951F-4C13-4A03-82AE-67EF73E028FB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DA89AB6-D54F-468C-B374-9A6F32F5E186}" type="pres">
      <dgm:prSet presAssocID="{7503E036-99DE-4289-BF77-D3E501E5B00D}" presName="spacer" presStyleCnt="0"/>
      <dgm:spPr/>
      <dgm:t>
        <a:bodyPr/>
        <a:lstStyle/>
        <a:p>
          <a:endParaRPr lang="en-US"/>
        </a:p>
      </dgm:t>
    </dgm:pt>
    <dgm:pt modelId="{745E7A5D-976E-4485-AC66-F4A9F05677EB}" type="pres">
      <dgm:prSet presAssocID="{AF474D05-65C6-4DEB-8FFA-D05412FCAE36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BBD6B53-ED3B-4565-81B8-FA2D5383A372}" type="pres">
      <dgm:prSet presAssocID="{2DB406EC-60D0-4C78-9D9A-08BABA97BDFE}" presName="spacer" presStyleCnt="0"/>
      <dgm:spPr/>
      <dgm:t>
        <a:bodyPr/>
        <a:lstStyle/>
        <a:p>
          <a:endParaRPr lang="en-US"/>
        </a:p>
      </dgm:t>
    </dgm:pt>
    <dgm:pt modelId="{DF0FFAAD-E5B6-4946-A13F-7BEB739F6069}" type="pres">
      <dgm:prSet presAssocID="{65CD6908-EDCB-4483-B29B-0846C537C22B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5F1E460E-2C49-4C36-A399-8F229D53BC87}" srcId="{9DC8DA27-B112-4796-A2D4-6A74CA5EB928}" destId="{65CD6908-EDCB-4483-B29B-0846C537C22B}" srcOrd="4" destOrd="0" parTransId="{4257A319-0003-40BD-B919-BF7B10A8CAC5}" sibTransId="{B0F0542E-3BD5-468F-9D2E-D5C100A24970}"/>
    <dgm:cxn modelId="{966609AF-0B6B-4891-B09C-251BA31CFA99}" srcId="{9DC8DA27-B112-4796-A2D4-6A74CA5EB928}" destId="{2FA005C4-F8A2-4B7A-BFE8-CF99BAF43CA5}" srcOrd="1" destOrd="0" parTransId="{AA06CDA0-EF06-4339-92E1-F4E485820015}" sibTransId="{FBC3492F-F575-4E07-AE74-616D787B629D}"/>
    <dgm:cxn modelId="{19BF6DB6-5928-40E2-9D94-AEA471FAF451}" type="presOf" srcId="{4206951F-4C13-4A03-82AE-67EF73E028FB}" destId="{D4BA3D87-F55C-4F87-82E2-314D0EC82639}" srcOrd="0" destOrd="0" presId="urn:microsoft.com/office/officeart/2005/8/layout/vList2"/>
    <dgm:cxn modelId="{A1960442-AB3C-4B08-BA92-C842CAB1EF19}" srcId="{9DC8DA27-B112-4796-A2D4-6A74CA5EB928}" destId="{4206951F-4C13-4A03-82AE-67EF73E028FB}" srcOrd="2" destOrd="0" parTransId="{89B66260-635B-4674-A23D-028FF5291DD9}" sibTransId="{7503E036-99DE-4289-BF77-D3E501E5B00D}"/>
    <dgm:cxn modelId="{1D6793AE-0BD1-4425-BD82-D7626F603726}" type="presOf" srcId="{8FF4B983-BCB3-495C-BC9A-6D3610D678A3}" destId="{32A67AA9-8EA7-454F-8A29-D7E17AA35E5C}" srcOrd="0" destOrd="0" presId="urn:microsoft.com/office/officeart/2005/8/layout/vList2"/>
    <dgm:cxn modelId="{9246DFC4-6250-4330-A4F0-6C0DF9AD7E98}" type="presOf" srcId="{AF474D05-65C6-4DEB-8FFA-D05412FCAE36}" destId="{745E7A5D-976E-4485-AC66-F4A9F05677EB}" srcOrd="0" destOrd="0" presId="urn:microsoft.com/office/officeart/2005/8/layout/vList2"/>
    <dgm:cxn modelId="{8D26BD2E-BE49-4141-A983-85158C3A2FC6}" srcId="{9DC8DA27-B112-4796-A2D4-6A74CA5EB928}" destId="{AF474D05-65C6-4DEB-8FFA-D05412FCAE36}" srcOrd="3" destOrd="0" parTransId="{5CF5D499-D6CC-47B5-9882-F66A4F202C92}" sibTransId="{2DB406EC-60D0-4C78-9D9A-08BABA97BDFE}"/>
    <dgm:cxn modelId="{5BAB1294-87E2-4A27-95C5-AFEDBA849892}" type="presOf" srcId="{2FA005C4-F8A2-4B7A-BFE8-CF99BAF43CA5}" destId="{EDCA6C49-844B-4B9E-B94B-B8F7314E3F3E}" srcOrd="0" destOrd="0" presId="urn:microsoft.com/office/officeart/2005/8/layout/vList2"/>
    <dgm:cxn modelId="{A6B71519-3EE9-4548-95DC-A6C717844971}" srcId="{9DC8DA27-B112-4796-A2D4-6A74CA5EB928}" destId="{8FF4B983-BCB3-495C-BC9A-6D3610D678A3}" srcOrd="0" destOrd="0" parTransId="{B5B637F2-ADE9-4303-8A37-B0312ABA0501}" sibTransId="{D9BDB969-8CC6-4092-A0F3-125DC6BB58CD}"/>
    <dgm:cxn modelId="{AF43E11F-66A9-4FAC-814E-71E0AA5AE42C}" type="presOf" srcId="{65CD6908-EDCB-4483-B29B-0846C537C22B}" destId="{DF0FFAAD-E5B6-4946-A13F-7BEB739F6069}" srcOrd="0" destOrd="0" presId="urn:microsoft.com/office/officeart/2005/8/layout/vList2"/>
    <dgm:cxn modelId="{5E14AFF7-6BF9-43DC-83A0-C3BDEB3616C7}" type="presOf" srcId="{9DC8DA27-B112-4796-A2D4-6A74CA5EB928}" destId="{9A25DF70-E527-48DA-8D27-D9249F298F50}" srcOrd="0" destOrd="0" presId="urn:microsoft.com/office/officeart/2005/8/layout/vList2"/>
    <dgm:cxn modelId="{5E401FF2-D732-4315-B42A-0F7F366F8464}" type="presParOf" srcId="{9A25DF70-E527-48DA-8D27-D9249F298F50}" destId="{32A67AA9-8EA7-454F-8A29-D7E17AA35E5C}" srcOrd="0" destOrd="0" presId="urn:microsoft.com/office/officeart/2005/8/layout/vList2"/>
    <dgm:cxn modelId="{0854F779-A8BD-408B-8719-902996D69D81}" type="presParOf" srcId="{9A25DF70-E527-48DA-8D27-D9249F298F50}" destId="{A70D4BC9-41D5-4C62-A42A-84200DC8BE64}" srcOrd="1" destOrd="0" presId="urn:microsoft.com/office/officeart/2005/8/layout/vList2"/>
    <dgm:cxn modelId="{2DB8563E-1027-4FFF-AFF2-4FB3EDAED7B4}" type="presParOf" srcId="{9A25DF70-E527-48DA-8D27-D9249F298F50}" destId="{EDCA6C49-844B-4B9E-B94B-B8F7314E3F3E}" srcOrd="2" destOrd="0" presId="urn:microsoft.com/office/officeart/2005/8/layout/vList2"/>
    <dgm:cxn modelId="{A572328E-5A7F-4792-87CD-0B731BAAFFB1}" type="presParOf" srcId="{9A25DF70-E527-48DA-8D27-D9249F298F50}" destId="{EE70A8A2-A0BE-4AC4-81A3-13CF444DCC6F}" srcOrd="3" destOrd="0" presId="urn:microsoft.com/office/officeart/2005/8/layout/vList2"/>
    <dgm:cxn modelId="{5BC17E00-2742-45C6-BA10-D061C9173EA8}" type="presParOf" srcId="{9A25DF70-E527-48DA-8D27-D9249F298F50}" destId="{D4BA3D87-F55C-4F87-82E2-314D0EC82639}" srcOrd="4" destOrd="0" presId="urn:microsoft.com/office/officeart/2005/8/layout/vList2"/>
    <dgm:cxn modelId="{D67AA84E-9D5E-4899-AC57-ED761E2A7A54}" type="presParOf" srcId="{9A25DF70-E527-48DA-8D27-D9249F298F50}" destId="{6DA89AB6-D54F-468C-B374-9A6F32F5E186}" srcOrd="5" destOrd="0" presId="urn:microsoft.com/office/officeart/2005/8/layout/vList2"/>
    <dgm:cxn modelId="{A5120A60-1289-48AF-909C-9A047F3F0CF4}" type="presParOf" srcId="{9A25DF70-E527-48DA-8D27-D9249F298F50}" destId="{745E7A5D-976E-4485-AC66-F4A9F05677EB}" srcOrd="6" destOrd="0" presId="urn:microsoft.com/office/officeart/2005/8/layout/vList2"/>
    <dgm:cxn modelId="{FDFB70F5-6FA2-416E-AE8B-ACC6DAAAB4BC}" type="presParOf" srcId="{9A25DF70-E527-48DA-8D27-D9249F298F50}" destId="{9BBD6B53-ED3B-4565-81B8-FA2D5383A372}" srcOrd="7" destOrd="0" presId="urn:microsoft.com/office/officeart/2005/8/layout/vList2"/>
    <dgm:cxn modelId="{76A36498-6DF3-44D4-ABEF-B178620D889F}" type="presParOf" srcId="{9A25DF70-E527-48DA-8D27-D9249F298F50}" destId="{DF0FFAAD-E5B6-4946-A13F-7BEB739F606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A67AA9-8EA7-454F-8A29-D7E17AA35E5C}">
      <dsp:nvSpPr>
        <dsp:cNvPr id="0" name=""/>
        <dsp:cNvSpPr/>
      </dsp:nvSpPr>
      <dsp:spPr>
        <a:xfrm>
          <a:off x="0" y="2936"/>
          <a:ext cx="8507413" cy="973439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3-D stacking </a:t>
          </a:r>
          <a:r>
            <a:rPr lang="en-US" sz="3600" kern="1200" dirty="0" smtClean="0">
              <a:sym typeface="Wingdings" pitchFamily="2" charset="2"/>
            </a:rPr>
            <a:t> </a:t>
          </a:r>
          <a:r>
            <a:rPr lang="en-US" sz="3600" kern="1200" dirty="0" smtClean="0"/>
            <a:t>new light for architects</a:t>
          </a:r>
          <a:endParaRPr lang="ko-KR" sz="3600" kern="1200" dirty="0"/>
        </a:p>
      </dsp:txBody>
      <dsp:txXfrm>
        <a:off x="47519" y="50455"/>
        <a:ext cx="8412375" cy="878401"/>
      </dsp:txXfrm>
    </dsp:sp>
    <dsp:sp modelId="{EDCA6C49-844B-4B9E-B94B-B8F7314E3F3E}">
      <dsp:nvSpPr>
        <dsp:cNvPr id="0" name=""/>
        <dsp:cNvSpPr/>
      </dsp:nvSpPr>
      <dsp:spPr>
        <a:xfrm>
          <a:off x="0" y="1126136"/>
          <a:ext cx="8507413" cy="973439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SRAM row cache for 3-D DRAM</a:t>
          </a:r>
          <a:endParaRPr lang="ko-KR" sz="3600" kern="1200" dirty="0"/>
        </a:p>
      </dsp:txBody>
      <dsp:txXfrm>
        <a:off x="47519" y="1173655"/>
        <a:ext cx="8412375" cy="878401"/>
      </dsp:txXfrm>
    </dsp:sp>
    <dsp:sp modelId="{D4BA3D87-F55C-4F87-82E2-314D0EC82639}">
      <dsp:nvSpPr>
        <dsp:cNvPr id="0" name=""/>
        <dsp:cNvSpPr/>
      </dsp:nvSpPr>
      <dsp:spPr>
        <a:xfrm>
          <a:off x="0" y="2249336"/>
          <a:ext cx="8507413" cy="973439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Folded DRAM bank design</a:t>
          </a:r>
          <a:endParaRPr lang="ko-KR" sz="3600" kern="1200" dirty="0"/>
        </a:p>
      </dsp:txBody>
      <dsp:txXfrm>
        <a:off x="47519" y="2296855"/>
        <a:ext cx="8412375" cy="878401"/>
      </dsp:txXfrm>
    </dsp:sp>
    <dsp:sp modelId="{745E7A5D-976E-4485-AC66-F4A9F05677EB}">
      <dsp:nvSpPr>
        <dsp:cNvPr id="0" name=""/>
        <dsp:cNvSpPr/>
      </dsp:nvSpPr>
      <dsp:spPr>
        <a:xfrm>
          <a:off x="0" y="3372536"/>
          <a:ext cx="8507413" cy="973439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Optimize 2-D Traffic</a:t>
          </a:r>
          <a:endParaRPr lang="ko-KR" sz="3600" kern="1200" dirty="0"/>
        </a:p>
      </dsp:txBody>
      <dsp:txXfrm>
        <a:off x="47519" y="3420055"/>
        <a:ext cx="8412375" cy="878401"/>
      </dsp:txXfrm>
    </dsp:sp>
    <dsp:sp modelId="{DF0FFAAD-E5B6-4946-A13F-7BEB739F6069}">
      <dsp:nvSpPr>
        <dsp:cNvPr id="0" name=""/>
        <dsp:cNvSpPr/>
      </dsp:nvSpPr>
      <dsp:spPr>
        <a:xfrm>
          <a:off x="0" y="4495735"/>
          <a:ext cx="8507413" cy="973439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Significant energy savings</a:t>
          </a:r>
          <a:endParaRPr lang="ko-KR" sz="3600" kern="1200" dirty="0"/>
        </a:p>
      </dsp:txBody>
      <dsp:txXfrm>
        <a:off x="47519" y="4543254"/>
        <a:ext cx="8412375" cy="8784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 defTabSz="966788">
              <a:spcBef>
                <a:spcPct val="0"/>
              </a:spcBef>
              <a:defRPr sz="1300" b="0">
                <a:ea typeface="굴림" charset="-127"/>
              </a:defRPr>
            </a:lvl1pPr>
          </a:lstStyle>
          <a:p>
            <a:endParaRPr lang="en-US" altLang="ko-KR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spcBef>
                <a:spcPct val="0"/>
              </a:spcBef>
              <a:defRPr sz="1300" b="0">
                <a:ea typeface="굴림" charset="-127"/>
              </a:defRPr>
            </a:lvl1pPr>
          </a:lstStyle>
          <a:p>
            <a:endParaRPr lang="en-US" altLang="ko-KR"/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 defTabSz="966788">
              <a:spcBef>
                <a:spcPct val="0"/>
              </a:spcBef>
              <a:defRPr sz="1300" b="0">
                <a:ea typeface="굴림" charset="-127"/>
              </a:defRPr>
            </a:lvl1pPr>
          </a:lstStyle>
          <a:p>
            <a:endParaRPr lang="en-US" altLang="ko-KR"/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spcBef>
                <a:spcPct val="0"/>
              </a:spcBef>
              <a:defRPr sz="1300" b="0">
                <a:ea typeface="굴림" charset="-127"/>
              </a:defRPr>
            </a:lvl1pPr>
          </a:lstStyle>
          <a:p>
            <a:fld id="{D6C418AA-FE30-47DC-8D1B-D5557B12C939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90738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 defTabSz="966788">
              <a:spcBef>
                <a:spcPct val="0"/>
              </a:spcBef>
              <a:defRPr sz="1300" b="0"/>
            </a:lvl1pPr>
          </a:lstStyle>
          <a:p>
            <a:endParaRPr lang="en-US" altLang="zh-TW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spcBef>
                <a:spcPct val="0"/>
              </a:spcBef>
              <a:defRPr sz="1300" b="0"/>
            </a:lvl1pPr>
          </a:lstStyle>
          <a:p>
            <a:endParaRPr lang="en-US" altLang="zh-TW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 defTabSz="966788">
              <a:spcBef>
                <a:spcPct val="0"/>
              </a:spcBef>
              <a:defRPr sz="1300" b="0"/>
            </a:lvl1pPr>
          </a:lstStyle>
          <a:p>
            <a:endParaRPr lang="en-US" altLang="zh-TW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spcBef>
                <a:spcPct val="0"/>
              </a:spcBef>
              <a:defRPr sz="1300" b="0"/>
            </a:lvl1pPr>
          </a:lstStyle>
          <a:p>
            <a:fld id="{555868FE-A6EA-4A09-AEF5-3C72BD9CF6E7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263830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1DE348-8C2E-4391-BB8B-70B5249720D3}" type="slidenum">
              <a:rPr lang="en-US" altLang="ko-KR"/>
              <a:pPr/>
              <a:t>1</a:t>
            </a:fld>
            <a:endParaRPr lang="en-US" altLang="ko-KR"/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ko-K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5B6E7-9D1C-49F1-AA63-F6AB47DDA05E}" type="slidenum">
              <a:rPr lang="en-US" altLang="ko-KR" smtClean="0"/>
              <a:pPr/>
              <a:t>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0428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5B6E7-9D1C-49F1-AA63-F6AB47DDA05E}" type="slidenum">
              <a:rPr lang="en-US" altLang="ko-KR" smtClean="0"/>
              <a:pPr/>
              <a:t>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0428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916113"/>
            <a:ext cx="9144000" cy="18002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TW" noProof="0" smtClean="0"/>
              <a:t>Click to edit Master title style 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49625" y="3716338"/>
            <a:ext cx="5686425" cy="2233612"/>
          </a:xfrm>
        </p:spPr>
        <p:txBody>
          <a:bodyPr anchor="ctr" anchorCtr="1"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TW" noProof="0" smtClean="0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111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8775" y="60325"/>
            <a:ext cx="2127250" cy="6464300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2263" y="60325"/>
            <a:ext cx="6234112" cy="6464300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389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263" y="60325"/>
            <a:ext cx="8513762" cy="758825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27025" y="1052513"/>
            <a:ext cx="8507413" cy="5472112"/>
          </a:xfr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840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Click to edit Master title style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altLang="ko-KR" dirty="0" smtClean="0"/>
              <a:t>Click to edit Master text styles</a:t>
            </a:r>
          </a:p>
          <a:p>
            <a:pPr lvl="1"/>
            <a:r>
              <a:rPr lang="en-US" altLang="ko-KR" dirty="0" smtClean="0"/>
              <a:t>Second level</a:t>
            </a:r>
          </a:p>
          <a:p>
            <a:pPr lvl="2"/>
            <a:r>
              <a:rPr lang="en-US" altLang="ko-KR" dirty="0" smtClean="0"/>
              <a:t>Third level</a:t>
            </a:r>
          </a:p>
          <a:p>
            <a:pPr lvl="3"/>
            <a:r>
              <a:rPr lang="en-US" altLang="ko-KR" dirty="0" smtClean="0"/>
              <a:t>Fourth level</a:t>
            </a:r>
          </a:p>
          <a:p>
            <a:pPr lvl="4"/>
            <a:r>
              <a:rPr lang="en-US" altLang="ko-KR" dirty="0" smtClean="0"/>
              <a:t>Fifth level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3509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212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7025" y="1052513"/>
            <a:ext cx="4176713" cy="54721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6138" y="1052513"/>
            <a:ext cx="4178300" cy="54721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723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317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106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824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424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159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2263" y="60325"/>
            <a:ext cx="8513762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7025" y="1052513"/>
            <a:ext cx="8507413" cy="547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8633516" y="6627503"/>
            <a:ext cx="46124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299A1921-8D58-49DE-A9AE-BE7C14923B4F}" type="slidenum">
              <a:rPr lang="ko-KR" altLang="en-US" sz="1200" b="0" smtClean="0">
                <a:latin typeface="Arial" pitchFamily="34" charset="0"/>
                <a:cs typeface="Arial" pitchFamily="34" charset="0"/>
              </a:rPr>
              <a:t>‹#›</a:t>
            </a:fld>
            <a:endParaRPr lang="ko-KR" altLang="en-US" sz="1200" b="0" dirty="0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3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microsoft.com/office/2007/relationships/hdphoto" Target="../media/hdphoto1.wdp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68113" y="1612240"/>
            <a:ext cx="7807744" cy="1800225"/>
          </a:xfrm>
        </p:spPr>
        <p:txBody>
          <a:bodyPr/>
          <a:lstStyle/>
          <a:p>
            <a:pPr algn="l"/>
            <a:r>
              <a:rPr lang="en-US" altLang="ko-KR" dirty="0">
                <a:solidFill>
                  <a:schemeClr val="tx1"/>
                </a:solidFill>
                <a:latin typeface="Franklin Gothic Demi" pitchFamily="34" charset="0"/>
                <a:ea typeface="굴림" pitchFamily="50" charset="-127"/>
              </a:rPr>
              <a:t>Heterogeneous Die Stacking </a:t>
            </a:r>
            <a:r>
              <a:rPr lang="en-US" altLang="ko-KR" dirty="0" smtClean="0">
                <a:solidFill>
                  <a:schemeClr val="tx1"/>
                </a:solidFill>
                <a:latin typeface="Franklin Gothic Demi" pitchFamily="34" charset="0"/>
                <a:ea typeface="굴림" pitchFamily="50" charset="-127"/>
              </a:rPr>
              <a:t/>
            </a:r>
            <a:br>
              <a:rPr lang="en-US" altLang="ko-KR" dirty="0" smtClean="0">
                <a:solidFill>
                  <a:schemeClr val="tx1"/>
                </a:solidFill>
                <a:latin typeface="Franklin Gothic Demi" pitchFamily="34" charset="0"/>
                <a:ea typeface="굴림" pitchFamily="50" charset="-127"/>
              </a:rPr>
            </a:br>
            <a:r>
              <a:rPr lang="en-US" altLang="ko-KR" dirty="0" smtClean="0">
                <a:solidFill>
                  <a:schemeClr val="tx1"/>
                </a:solidFill>
                <a:latin typeface="Franklin Gothic Demi" pitchFamily="34" charset="0"/>
                <a:ea typeface="굴림" pitchFamily="50" charset="-127"/>
              </a:rPr>
              <a:t>of SRAM </a:t>
            </a:r>
            <a:r>
              <a:rPr lang="en-US" altLang="ko-KR" dirty="0">
                <a:solidFill>
                  <a:schemeClr val="tx1"/>
                </a:solidFill>
                <a:latin typeface="Franklin Gothic Demi" pitchFamily="34" charset="0"/>
                <a:ea typeface="굴림" pitchFamily="50" charset="-127"/>
              </a:rPr>
              <a:t>Row Cache </a:t>
            </a:r>
            <a:r>
              <a:rPr lang="en-US" altLang="ko-KR" dirty="0" smtClean="0">
                <a:solidFill>
                  <a:schemeClr val="tx1"/>
                </a:solidFill>
                <a:latin typeface="Franklin Gothic Demi" pitchFamily="34" charset="0"/>
                <a:ea typeface="굴림" pitchFamily="50" charset="-127"/>
              </a:rPr>
              <a:t>and </a:t>
            </a:r>
            <a:r>
              <a:rPr lang="en-US" altLang="ko-KR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itchFamily="34" charset="0"/>
                <a:ea typeface="굴림" pitchFamily="50" charset="-127"/>
              </a:rPr>
              <a:t>3-D</a:t>
            </a:r>
            <a:r>
              <a:rPr lang="en-US" altLang="ko-KR" dirty="0" smtClean="0">
                <a:solidFill>
                  <a:schemeClr val="tx1"/>
                </a:solidFill>
                <a:latin typeface="Franklin Gothic Demi" pitchFamily="34" charset="0"/>
                <a:ea typeface="굴림" pitchFamily="50" charset="-127"/>
              </a:rPr>
              <a:t> </a:t>
            </a:r>
            <a:r>
              <a:rPr lang="en-US" altLang="ko-KR" dirty="0">
                <a:solidFill>
                  <a:schemeClr val="tx1"/>
                </a:solidFill>
                <a:latin typeface="Franklin Gothic Demi" pitchFamily="34" charset="0"/>
                <a:ea typeface="굴림" pitchFamily="50" charset="-127"/>
              </a:rPr>
              <a:t>DRAM: </a:t>
            </a:r>
            <a:r>
              <a:rPr lang="en-US" altLang="ko-KR" dirty="0" smtClean="0">
                <a:solidFill>
                  <a:schemeClr val="tx1"/>
                </a:solidFill>
                <a:latin typeface="Franklin Gothic Demi" pitchFamily="34" charset="0"/>
                <a:ea typeface="굴림" pitchFamily="50" charset="-127"/>
              </a:rPr>
              <a:t/>
            </a:r>
            <a:br>
              <a:rPr lang="en-US" altLang="ko-KR" dirty="0" smtClean="0">
                <a:solidFill>
                  <a:schemeClr val="tx1"/>
                </a:solidFill>
                <a:latin typeface="Franklin Gothic Demi" pitchFamily="34" charset="0"/>
                <a:ea typeface="굴림" pitchFamily="50" charset="-127"/>
              </a:rPr>
            </a:br>
            <a:r>
              <a:rPr lang="en-US" altLang="ko-KR" dirty="0" smtClean="0">
                <a:solidFill>
                  <a:schemeClr val="tx1"/>
                </a:solidFill>
                <a:latin typeface="Franklin Gothic Demi" pitchFamily="34" charset="0"/>
                <a:ea typeface="굴림" pitchFamily="50" charset="-127"/>
              </a:rPr>
              <a:t>An </a:t>
            </a:r>
            <a:r>
              <a:rPr lang="en-US" altLang="ko-KR" dirty="0">
                <a:solidFill>
                  <a:schemeClr val="tx1"/>
                </a:solidFill>
                <a:latin typeface="Franklin Gothic Demi" pitchFamily="34" charset="0"/>
                <a:ea typeface="굴림" pitchFamily="50" charset="-127"/>
              </a:rPr>
              <a:t>Empirical Design Evaluation</a:t>
            </a:r>
          </a:p>
        </p:txBody>
      </p:sp>
      <p:sp>
        <p:nvSpPr>
          <p:cNvPr id="324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535183" y="3290668"/>
            <a:ext cx="5299212" cy="1361621"/>
          </a:xfrm>
        </p:spPr>
        <p:txBody>
          <a:bodyPr/>
          <a:lstStyle/>
          <a:p>
            <a:pPr algn="r"/>
            <a:r>
              <a:rPr lang="en-US" altLang="ko-KR" sz="2400" dirty="0" smtClean="0">
                <a:solidFill>
                  <a:schemeClr val="tx1"/>
                </a:solidFill>
                <a:latin typeface="Franklin Gothic Demi" pitchFamily="34" charset="0"/>
                <a:ea typeface="굴림" pitchFamily="50" charset="-127"/>
              </a:rPr>
              <a:t>			Dong </a:t>
            </a:r>
            <a:r>
              <a:rPr lang="en-US" altLang="ko-KR" sz="2400" dirty="0" err="1">
                <a:solidFill>
                  <a:schemeClr val="tx1"/>
                </a:solidFill>
                <a:latin typeface="Franklin Gothic Demi" pitchFamily="34" charset="0"/>
                <a:ea typeface="굴림" pitchFamily="50" charset="-127"/>
              </a:rPr>
              <a:t>Hyuk</a:t>
            </a:r>
            <a:r>
              <a:rPr lang="en-US" altLang="ko-KR" sz="2400" dirty="0">
                <a:solidFill>
                  <a:schemeClr val="tx1"/>
                </a:solidFill>
                <a:latin typeface="Franklin Gothic Demi" pitchFamily="34" charset="0"/>
                <a:ea typeface="굴림" pitchFamily="50" charset="-127"/>
              </a:rPr>
              <a:t> </a:t>
            </a:r>
            <a:r>
              <a:rPr lang="en-US" altLang="ko-KR" sz="2400" dirty="0" smtClean="0">
                <a:solidFill>
                  <a:schemeClr val="tx1"/>
                </a:solidFill>
                <a:latin typeface="Franklin Gothic Demi" pitchFamily="34" charset="0"/>
                <a:ea typeface="굴림" pitchFamily="50" charset="-127"/>
              </a:rPr>
              <a:t>Woo</a:t>
            </a:r>
            <a:r>
              <a:rPr lang="en-US" altLang="ko-KR" sz="2400" baseline="30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Franklin Gothic Demi" pitchFamily="34" charset="0"/>
                <a:ea typeface="굴림" pitchFamily="50" charset="-127"/>
                <a:sym typeface="Symbol"/>
              </a:rPr>
              <a:t></a:t>
            </a:r>
            <a:endParaRPr lang="en-US" altLang="ko-KR" sz="2400" baseline="30000" dirty="0">
              <a:solidFill>
                <a:schemeClr val="accent2">
                  <a:lumMod val="60000"/>
                  <a:lumOff val="40000"/>
                </a:schemeClr>
              </a:solidFill>
              <a:latin typeface="Franklin Gothic Demi" pitchFamily="34" charset="0"/>
              <a:ea typeface="굴림" pitchFamily="50" charset="-127"/>
            </a:endParaRPr>
          </a:p>
          <a:p>
            <a:pPr algn="r"/>
            <a:r>
              <a:rPr lang="en-US" altLang="ko-KR" sz="2400" b="0" dirty="0" err="1">
                <a:solidFill>
                  <a:schemeClr val="tx1"/>
                </a:solidFill>
                <a:latin typeface="Franklin Gothic Demi" pitchFamily="34" charset="0"/>
                <a:ea typeface="굴림" pitchFamily="50" charset="-127"/>
              </a:rPr>
              <a:t>Nak</a:t>
            </a:r>
            <a:r>
              <a:rPr lang="en-US" altLang="ko-KR" sz="2400" b="0" dirty="0">
                <a:solidFill>
                  <a:schemeClr val="tx1"/>
                </a:solidFill>
                <a:latin typeface="Franklin Gothic Demi" pitchFamily="34" charset="0"/>
                <a:ea typeface="굴림" pitchFamily="50" charset="-127"/>
              </a:rPr>
              <a:t> Hee </a:t>
            </a:r>
            <a:r>
              <a:rPr lang="en-US" altLang="ko-KR" sz="2400" b="0" dirty="0" err="1">
                <a:solidFill>
                  <a:schemeClr val="tx1"/>
                </a:solidFill>
                <a:latin typeface="Franklin Gothic Demi" pitchFamily="34" charset="0"/>
                <a:ea typeface="굴림" pitchFamily="50" charset="-127"/>
              </a:rPr>
              <a:t>Seong</a:t>
            </a:r>
            <a:endParaRPr lang="en-US" altLang="ko-KR" sz="2400" b="0" dirty="0">
              <a:solidFill>
                <a:schemeClr val="tx1"/>
              </a:solidFill>
              <a:latin typeface="Franklin Gothic Demi" pitchFamily="34" charset="0"/>
              <a:ea typeface="굴림" pitchFamily="50" charset="-127"/>
            </a:endParaRPr>
          </a:p>
          <a:p>
            <a:pPr algn="r"/>
            <a:r>
              <a:rPr lang="en-US" altLang="ko-KR" sz="2400" b="1" dirty="0">
                <a:solidFill>
                  <a:schemeClr val="tx1"/>
                </a:solidFill>
                <a:latin typeface="Franklin Gothic Demi" pitchFamily="34" charset="0"/>
                <a:ea typeface="굴림" pitchFamily="50" charset="-127"/>
              </a:rPr>
              <a:t>Hsien-Hsin S. </a:t>
            </a:r>
            <a:r>
              <a:rPr lang="en-US" altLang="ko-KR" sz="2400" b="1" dirty="0" smtClean="0">
                <a:solidFill>
                  <a:schemeClr val="tx1"/>
                </a:solidFill>
                <a:latin typeface="Franklin Gothic Demi" pitchFamily="34" charset="0"/>
                <a:ea typeface="굴림" pitchFamily="50" charset="-127"/>
              </a:rPr>
              <a:t>Lee</a:t>
            </a:r>
          </a:p>
        </p:txBody>
      </p:sp>
      <p:pic>
        <p:nvPicPr>
          <p:cNvPr id="4" name="Picture 4" descr="MARS_LOGO_white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363" y="6400800"/>
            <a:ext cx="154463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069" y="6452100"/>
            <a:ext cx="7385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1600" b="0" dirty="0" smtClean="0">
                <a:latin typeface="Tahoma" pitchFamily="34" charset="0"/>
                <a:ea typeface="굴림" pitchFamily="50" charset="-127"/>
              </a:rPr>
              <a:t>The </a:t>
            </a:r>
            <a:r>
              <a:rPr lang="en-US" altLang="ko-KR" sz="1600" b="0" dirty="0">
                <a:latin typeface="Tahoma" pitchFamily="34" charset="0"/>
                <a:ea typeface="굴림" pitchFamily="50" charset="-127"/>
              </a:rPr>
              <a:t>54th IEEE International Midwest Symposium on Circuits and Systems</a:t>
            </a:r>
            <a:endParaRPr lang="ko-KR" altLang="en-US" sz="1600" b="0" dirty="0">
              <a:latin typeface="Tahoma" pitchFamily="34" charset="0"/>
              <a:ea typeface="굴림" pitchFamily="50" charset="-127"/>
            </a:endParaRPr>
          </a:p>
        </p:txBody>
      </p:sp>
      <p:pic>
        <p:nvPicPr>
          <p:cNvPr id="6" name="Picture 13" descr="CMC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685" y="19277"/>
            <a:ext cx="3124200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2" descr="1st cop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572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3" descr="2nd copy"/>
          <p:cNvPicPr preferRelativeResize="0"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04800"/>
            <a:ext cx="1300163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5" descr="4th cop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74638"/>
            <a:ext cx="1511300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4" descr="3rd copy"/>
          <p:cNvPicPr preferRelativeResize="0"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65138"/>
            <a:ext cx="1146175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http://www.reed-electronics.com/articles/images/SI/20050601/sixse0506con1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56" y="3693004"/>
            <a:ext cx="671284" cy="948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3" y="4774666"/>
            <a:ext cx="2289562" cy="1451848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535183" y="4926863"/>
            <a:ext cx="5299212" cy="1361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FontTx/>
              <a:buNone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endParaRPr lang="en-US" altLang="ko-KR" sz="2400" b="0" dirty="0" smtClean="0">
              <a:solidFill>
                <a:schemeClr val="tx1"/>
              </a:solidFill>
              <a:latin typeface="Franklin Gothic Demi" pitchFamily="34" charset="0"/>
              <a:ea typeface="굴림" pitchFamily="50" charset="-127"/>
            </a:endParaRPr>
          </a:p>
          <a:p>
            <a:pPr algn="r"/>
            <a:r>
              <a:rPr lang="en-US" altLang="ko-KR" sz="2400" b="0" dirty="0" smtClean="0">
                <a:solidFill>
                  <a:schemeClr val="tx1"/>
                </a:solidFill>
                <a:latin typeface="Franklin Gothic Demi" pitchFamily="34" charset="0"/>
                <a:ea typeface="굴림" pitchFamily="50" charset="-127"/>
              </a:rPr>
              <a:t>Electrical and Computer </a:t>
            </a:r>
            <a:r>
              <a:rPr lang="en-US" altLang="ko-KR" sz="2400" b="0" dirty="0" smtClean="0">
                <a:solidFill>
                  <a:schemeClr val="tx1"/>
                </a:solidFill>
                <a:latin typeface="Franklin Gothic Demi" pitchFamily="34" charset="0"/>
                <a:ea typeface="굴림" pitchFamily="50" charset="-127"/>
              </a:rPr>
              <a:t>Engineering</a:t>
            </a:r>
          </a:p>
          <a:p>
            <a:pPr algn="r"/>
            <a:r>
              <a:rPr lang="en-US" altLang="ko-KR" sz="2400" b="0" dirty="0" smtClean="0">
                <a:solidFill>
                  <a:schemeClr val="tx1"/>
                </a:solidFill>
                <a:latin typeface="Franklin Gothic Demi" pitchFamily="34" charset="0"/>
                <a:ea typeface="굴림" pitchFamily="50" charset="-127"/>
              </a:rPr>
              <a:t>Georgia Tech</a:t>
            </a:r>
            <a:endParaRPr lang="en-US" altLang="ko-KR" sz="2400" b="0" dirty="0" smtClean="0">
              <a:solidFill>
                <a:schemeClr val="accent2">
                  <a:lumMod val="60000"/>
                  <a:lumOff val="40000"/>
                </a:schemeClr>
              </a:solidFill>
              <a:latin typeface="Franklin Gothic Demi" pitchFamily="34" charset="0"/>
              <a:ea typeface="굴림" pitchFamily="50" charset="-127"/>
            </a:endParaRPr>
          </a:p>
          <a:p>
            <a:pPr algn="r"/>
            <a:r>
              <a:rPr lang="en-US" altLang="ko-KR" sz="2400" b="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Franklin Gothic Demi" pitchFamily="34" charset="0"/>
                <a:ea typeface="굴림" pitchFamily="50" charset="-127"/>
              </a:rPr>
              <a:t>Intel Labs</a:t>
            </a:r>
            <a:r>
              <a:rPr lang="en-US" altLang="ko-KR" sz="2400" baseline="30000" dirty="0">
                <a:solidFill>
                  <a:schemeClr val="accent2">
                    <a:lumMod val="60000"/>
                    <a:lumOff val="40000"/>
                  </a:schemeClr>
                </a:solidFill>
                <a:latin typeface="Franklin Gothic Demi" pitchFamily="34" charset="0"/>
                <a:ea typeface="굴림" pitchFamily="50" charset="-127"/>
                <a:sym typeface="Symbol"/>
              </a:rPr>
              <a:t></a:t>
            </a:r>
            <a:endParaRPr lang="en-US" altLang="ko-KR" sz="2400" baseline="30000" dirty="0">
              <a:solidFill>
                <a:schemeClr val="accent2">
                  <a:lumMod val="60000"/>
                  <a:lumOff val="40000"/>
                </a:schemeClr>
              </a:solidFill>
              <a:latin typeface="Franklin Gothic Demi" pitchFamily="34" charset="0"/>
              <a:ea typeface="굴림" pitchFamily="50" charset="-127"/>
            </a:endParaRPr>
          </a:p>
          <a:p>
            <a:pPr algn="r"/>
            <a:endParaRPr lang="en-US" altLang="ko-KR" sz="2400" b="0" dirty="0">
              <a:solidFill>
                <a:schemeClr val="tx1"/>
              </a:solidFill>
              <a:latin typeface="Franklin Gothic Demi" pitchFamily="34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8012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Conventional DRAM Bank </a:t>
            </a:r>
            <a:r>
              <a:rPr lang="en-US" altLang="ko-KR" dirty="0"/>
              <a:t>Structure</a:t>
            </a:r>
            <a:endParaRPr lang="ko-KR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00" y="1638000"/>
            <a:ext cx="4255108" cy="4305600"/>
          </a:xfrm>
          <a:prstGeom prst="rect">
            <a:avLst/>
          </a:prstGeom>
        </p:spPr>
      </p:pic>
      <p:sp>
        <p:nvSpPr>
          <p:cNvPr id="6" name="Up-Down Arrow 5"/>
          <p:cNvSpPr/>
          <p:nvPr/>
        </p:nvSpPr>
        <p:spPr bwMode="auto">
          <a:xfrm>
            <a:off x="1605640" y="2604404"/>
            <a:ext cx="1665518" cy="2628000"/>
          </a:xfrm>
          <a:prstGeom prst="upDownArrow">
            <a:avLst>
              <a:gd name="adj1" fmla="val 50000"/>
              <a:gd name="adj2" fmla="val 32308"/>
            </a:avLst>
          </a:prstGeom>
          <a:ln>
            <a:noFill/>
            <a:headEnd type="none" w="med" len="med"/>
            <a:tailEnd type="none" w="med" len="med"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6900000">
              <a:rot lat="2801125" lon="18986763" rev="8667467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 smtClean="0"/>
              <a:t>2-D transfer is still energy hungry</a:t>
            </a:r>
            <a:r>
              <a:rPr lang="en-US" altLang="ko-KR" dirty="0" smtClean="0"/>
              <a:t>!</a:t>
            </a:r>
          </a:p>
          <a:p>
            <a:pPr marL="0" indent="0">
              <a:buNone/>
            </a:pPr>
            <a:r>
              <a:rPr lang="en-US" altLang="ko-KR" dirty="0" smtClean="0"/>
              <a:t>Large area overhead of TSV </a:t>
            </a:r>
            <a:endParaRPr lang="ko-KR" altLang="en-US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 flipV="1">
            <a:off x="3829049" y="3680582"/>
            <a:ext cx="1200150" cy="220436"/>
          </a:xfrm>
          <a:prstGeom prst="straightConnector1">
            <a:avLst/>
          </a:prstGeom>
          <a:solidFill>
            <a:srgbClr val="99CC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5029199" y="3711500"/>
            <a:ext cx="1036864" cy="413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TSVs</a:t>
            </a:r>
            <a:endParaRPr lang="ko-KR" altLang="en-US" dirty="0"/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 flipV="1">
            <a:off x="3151414" y="5086350"/>
            <a:ext cx="1344387" cy="461134"/>
          </a:xfrm>
          <a:prstGeom prst="straightConnector1">
            <a:avLst/>
          </a:prstGeom>
          <a:solidFill>
            <a:srgbClr val="99CC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4495799" y="5357965"/>
            <a:ext cx="2492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One bank per die</a:t>
            </a:r>
            <a:endParaRPr lang="ko-KR" altLang="en-US" dirty="0"/>
          </a:p>
        </p:txBody>
      </p:sp>
      <p:cxnSp>
        <p:nvCxnSpPr>
          <p:cNvPr id="13" name="Straight Arrow Connector 12"/>
          <p:cNvCxnSpPr>
            <a:stCxn id="12" idx="1"/>
          </p:cNvCxnSpPr>
          <p:nvPr/>
        </p:nvCxnSpPr>
        <p:spPr bwMode="auto">
          <a:xfrm flipH="1" flipV="1">
            <a:off x="3151414" y="5304670"/>
            <a:ext cx="1344385" cy="253350"/>
          </a:xfrm>
          <a:prstGeom prst="straightConnector1">
            <a:avLst/>
          </a:prstGeom>
          <a:solidFill>
            <a:srgbClr val="99CC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>
            <a:stCxn id="12" idx="1"/>
          </p:cNvCxnSpPr>
          <p:nvPr/>
        </p:nvCxnSpPr>
        <p:spPr bwMode="auto">
          <a:xfrm flipH="1" flipV="1">
            <a:off x="3151414" y="5476616"/>
            <a:ext cx="1344385" cy="81404"/>
          </a:xfrm>
          <a:prstGeom prst="straightConnector1">
            <a:avLst/>
          </a:prstGeom>
          <a:solidFill>
            <a:srgbClr val="99CC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>
            <a:stCxn id="12" idx="1"/>
          </p:cNvCxnSpPr>
          <p:nvPr/>
        </p:nvCxnSpPr>
        <p:spPr bwMode="auto">
          <a:xfrm flipH="1">
            <a:off x="3151414" y="5558020"/>
            <a:ext cx="1344385" cy="113113"/>
          </a:xfrm>
          <a:prstGeom prst="straightConnector1">
            <a:avLst/>
          </a:prstGeom>
          <a:solidFill>
            <a:srgbClr val="99CC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2"/>
          <p:cNvSpPr txBox="1"/>
          <p:nvPr/>
        </p:nvSpPr>
        <p:spPr>
          <a:xfrm>
            <a:off x="893463" y="6193536"/>
            <a:ext cx="2462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Not drawn to scale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20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Folded, Scalable DRAM Bank </a:t>
            </a:r>
            <a:r>
              <a:rPr lang="en-US" altLang="ko-KR" dirty="0"/>
              <a:t>Structure</a:t>
            </a:r>
            <a:endParaRPr lang="ko-KR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132" y="1638000"/>
            <a:ext cx="4255108" cy="4305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00" y="1638000"/>
            <a:ext cx="4255108" cy="4305600"/>
          </a:xfrm>
          <a:prstGeom prst="rect">
            <a:avLst/>
          </a:prstGeom>
        </p:spPr>
      </p:pic>
      <p:sp>
        <p:nvSpPr>
          <p:cNvPr id="6" name="Up-Down Arrow 5"/>
          <p:cNvSpPr/>
          <p:nvPr/>
        </p:nvSpPr>
        <p:spPr bwMode="auto">
          <a:xfrm>
            <a:off x="1605640" y="2604404"/>
            <a:ext cx="1665518" cy="2628000"/>
          </a:xfrm>
          <a:prstGeom prst="upDownArrow">
            <a:avLst>
              <a:gd name="adj1" fmla="val 50000"/>
              <a:gd name="adj2" fmla="val 32308"/>
            </a:avLst>
          </a:prstGeom>
          <a:ln>
            <a:noFill/>
            <a:headEnd type="none" w="med" len="med"/>
            <a:tailEnd type="none" w="med" len="med"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6900000">
              <a:rot lat="2801125" lon="18986763" rev="8667467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Up-Down Arrow 6"/>
          <p:cNvSpPr/>
          <p:nvPr/>
        </p:nvSpPr>
        <p:spPr bwMode="auto">
          <a:xfrm>
            <a:off x="6403519" y="4275254"/>
            <a:ext cx="1665518" cy="900000"/>
          </a:xfrm>
          <a:prstGeom prst="upDownArrow">
            <a:avLst>
              <a:gd name="adj1" fmla="val 50000"/>
              <a:gd name="adj2" fmla="val 32308"/>
            </a:avLst>
          </a:prstGeom>
          <a:ln>
            <a:noFill/>
            <a:headEnd type="none" w="med" len="med"/>
            <a:tailEnd type="none" w="med" len="med"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6900000">
              <a:rot lat="2771104" lon="1943598" rev="12346447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Content Placeholder 6"/>
          <p:cNvSpPr txBox="1">
            <a:spLocks/>
          </p:cNvSpPr>
          <p:nvPr/>
        </p:nvSpPr>
        <p:spPr bwMode="auto">
          <a:xfrm>
            <a:off x="327025" y="1052513"/>
            <a:ext cx="8507413" cy="547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altLang="ko-KR" b="0" i="1" dirty="0">
                <a:solidFill>
                  <a:srgbClr val="FF0000"/>
                </a:solidFill>
              </a:rPr>
              <a:t>Short</a:t>
            </a:r>
            <a:r>
              <a:rPr lang="en-US" altLang="ko-KR" b="0" dirty="0"/>
              <a:t> </a:t>
            </a:r>
            <a:r>
              <a:rPr lang="en-US" altLang="ko-KR" b="0" dirty="0" smtClean="0"/>
              <a:t>transfer of </a:t>
            </a:r>
            <a:r>
              <a:rPr lang="en-US" altLang="ko-KR" b="0" i="1" dirty="0" smtClean="0">
                <a:solidFill>
                  <a:srgbClr val="FF0000"/>
                </a:solidFill>
              </a:rPr>
              <a:t>large</a:t>
            </a:r>
            <a:r>
              <a:rPr lang="en-US" altLang="ko-KR" b="0" dirty="0" smtClean="0"/>
              <a:t> </a:t>
            </a:r>
            <a:r>
              <a:rPr lang="en-US" altLang="ko-KR" b="0" dirty="0"/>
              <a:t>data (a row)</a:t>
            </a:r>
          </a:p>
          <a:p>
            <a:pPr marL="0" indent="0" algn="r">
              <a:buNone/>
            </a:pPr>
            <a:r>
              <a:rPr lang="en-US" altLang="ko-KR" b="0" i="1" dirty="0">
                <a:solidFill>
                  <a:srgbClr val="FF0000"/>
                </a:solidFill>
              </a:rPr>
              <a:t>Long</a:t>
            </a:r>
            <a:r>
              <a:rPr lang="en-US" altLang="ko-KR" b="0" dirty="0"/>
              <a:t> transfer of </a:t>
            </a:r>
            <a:r>
              <a:rPr lang="en-US" altLang="ko-KR" b="0" i="1" dirty="0">
                <a:solidFill>
                  <a:srgbClr val="FF0000"/>
                </a:solidFill>
              </a:rPr>
              <a:t>small</a:t>
            </a:r>
            <a:r>
              <a:rPr lang="en-US" altLang="ko-KR" b="0" dirty="0"/>
              <a:t> data (a cache line)</a:t>
            </a:r>
            <a:endParaRPr lang="ko-KR" altLang="en-US" b="0" dirty="0"/>
          </a:p>
        </p:txBody>
      </p:sp>
      <p:sp>
        <p:nvSpPr>
          <p:cNvPr id="9" name="TextBox 8"/>
          <p:cNvSpPr txBox="1"/>
          <p:nvPr/>
        </p:nvSpPr>
        <p:spPr>
          <a:xfrm>
            <a:off x="1087208" y="2814049"/>
            <a:ext cx="103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64x64TSVs</a:t>
            </a:r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714328" y="4467368"/>
            <a:ext cx="103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64x16TSVs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20936" y="6102036"/>
            <a:ext cx="34788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One half-row = 4Kb (64x64)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80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800" dirty="0" smtClean="0"/>
              <a:t>Final Design: SRAM Row Cache + 3-D DRAM</a:t>
            </a:r>
            <a:endParaRPr lang="ko-KR" altLang="en-US" sz="2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25" y="1636478"/>
            <a:ext cx="8507413" cy="4304181"/>
          </a:xfrm>
        </p:spPr>
      </p:pic>
      <p:cxnSp>
        <p:nvCxnSpPr>
          <p:cNvPr id="7" name="Straight Arrow Connector 6"/>
          <p:cNvCxnSpPr>
            <a:stCxn id="8" idx="2"/>
          </p:cNvCxnSpPr>
          <p:nvPr/>
        </p:nvCxnSpPr>
        <p:spPr bwMode="auto">
          <a:xfrm flipH="1">
            <a:off x="971550" y="1937443"/>
            <a:ext cx="975631" cy="2405957"/>
          </a:xfrm>
          <a:prstGeom prst="straightConnector1">
            <a:avLst/>
          </a:prstGeom>
          <a:solidFill>
            <a:srgbClr val="99CC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375555" y="1229557"/>
            <a:ext cx="3143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One SRAM cache bank per DRAM bank</a:t>
            </a:r>
            <a:endParaRPr lang="ko-KR" altLang="en-US" dirty="0"/>
          </a:p>
        </p:txBody>
      </p:sp>
      <p:cxnSp>
        <p:nvCxnSpPr>
          <p:cNvPr id="12" name="Straight Arrow Connector 11"/>
          <p:cNvCxnSpPr>
            <a:stCxn id="8" idx="2"/>
          </p:cNvCxnSpPr>
          <p:nvPr/>
        </p:nvCxnSpPr>
        <p:spPr bwMode="auto">
          <a:xfrm flipH="1">
            <a:off x="1698171" y="1937443"/>
            <a:ext cx="249010" cy="1687500"/>
          </a:xfrm>
          <a:prstGeom prst="straightConnector1">
            <a:avLst/>
          </a:prstGeom>
          <a:solidFill>
            <a:srgbClr val="99CC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1947181" y="1937443"/>
            <a:ext cx="232683" cy="1202978"/>
          </a:xfrm>
          <a:prstGeom prst="straightConnector1">
            <a:avLst/>
          </a:prstGeom>
          <a:solidFill>
            <a:srgbClr val="99CC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1947181" y="1937443"/>
            <a:ext cx="583748" cy="843750"/>
          </a:xfrm>
          <a:prstGeom prst="straightConnector1">
            <a:avLst/>
          </a:prstGeom>
          <a:solidFill>
            <a:srgbClr val="99CC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443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Results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16" y="1229461"/>
            <a:ext cx="8510016" cy="1932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03855" y="956254"/>
            <a:ext cx="39308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Performance: Overall Speedup</a:t>
            </a:r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48" y="3980606"/>
            <a:ext cx="8558784" cy="1882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877472" y="3629264"/>
            <a:ext cx="3488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Performance: Row Hit Rate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78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Results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48" y="2526376"/>
            <a:ext cx="8713470" cy="1912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13732" y="2126266"/>
            <a:ext cx="49744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Energy: Relative DRAM Lookup Energy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60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Energy Breakdown</a:t>
            </a:r>
            <a:endParaRPr lang="ko-KR" alt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3061037"/>
              </p:ext>
            </p:extLst>
          </p:nvPr>
        </p:nvGraphicFramePr>
        <p:xfrm>
          <a:off x="326571" y="1061357"/>
          <a:ext cx="8515350" cy="5478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0216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Conclusion</a:t>
            </a:r>
            <a:endParaRPr lang="en-US" sz="3600" dirty="0"/>
          </a:p>
        </p:txBody>
      </p:sp>
      <p:graphicFrame>
        <p:nvGraphicFramePr>
          <p:cNvPr id="4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809435"/>
              </p:ext>
            </p:extLst>
          </p:nvPr>
        </p:nvGraphicFramePr>
        <p:xfrm>
          <a:off x="327025" y="881825"/>
          <a:ext cx="8507413" cy="5472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0430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2A67AA9-8EA7-454F-8A29-D7E17AA35E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dgm id="{32A67AA9-8EA7-454F-8A29-D7E17AA35E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dgm id="{32A67AA9-8EA7-454F-8A29-D7E17AA35E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graphicEl>
                                              <a:dgm id="{32A67AA9-8EA7-454F-8A29-D7E17AA35E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DCA6C49-844B-4B9E-B94B-B8F7314E3F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graphicEl>
                                              <a:dgm id="{EDCA6C49-844B-4B9E-B94B-B8F7314E3F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graphicEl>
                                              <a:dgm id="{EDCA6C49-844B-4B9E-B94B-B8F7314E3F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graphicEl>
                                              <a:dgm id="{EDCA6C49-844B-4B9E-B94B-B8F7314E3F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4BA3D87-F55C-4F87-82E2-314D0EC826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graphicEl>
                                              <a:dgm id="{D4BA3D87-F55C-4F87-82E2-314D0EC826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graphicEl>
                                              <a:dgm id="{D4BA3D87-F55C-4F87-82E2-314D0EC826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graphicEl>
                                              <a:dgm id="{D4BA3D87-F55C-4F87-82E2-314D0EC826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45E7A5D-976E-4485-AC66-F4A9F05677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graphicEl>
                                              <a:dgm id="{745E7A5D-976E-4485-AC66-F4A9F05677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graphicEl>
                                              <a:dgm id="{745E7A5D-976E-4485-AC66-F4A9F05677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graphicEl>
                                              <a:dgm id="{745E7A5D-976E-4485-AC66-F4A9F05677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F0FFAAD-E5B6-4946-A13F-7BEB739F60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graphicEl>
                                              <a:dgm id="{DF0FFAAD-E5B6-4946-A13F-7BEB739F60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graphicEl>
                                              <a:dgm id="{DF0FFAAD-E5B6-4946-A13F-7BEB739F60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graphicEl>
                                              <a:dgm id="{DF0FFAAD-E5B6-4946-A13F-7BEB739F60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>
              <a:tabLst>
                <a:tab pos="3200400" algn="l"/>
              </a:tabLst>
            </a:pPr>
            <a:endParaRPr lang="en-US" sz="4000" b="1">
              <a:solidFill>
                <a:schemeClr val="tx2"/>
              </a:solidFill>
              <a:latin typeface="Franklin Gothic Demi" pitchFamily="34" charset="0"/>
            </a:endParaRPr>
          </a:p>
        </p:txBody>
      </p:sp>
      <p:sp>
        <p:nvSpPr>
          <p:cNvPr id="5" name="Text Placeholder 2"/>
          <p:cNvSpPr>
            <a:spLocks/>
          </p:cNvSpPr>
          <p:nvPr/>
        </p:nvSpPr>
        <p:spPr bwMode="auto">
          <a:xfrm>
            <a:off x="722313" y="914400"/>
            <a:ext cx="77724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l">
              <a:spcBef>
                <a:spcPct val="20000"/>
              </a:spcBef>
              <a:buClr>
                <a:schemeClr val="tx1"/>
              </a:buClr>
            </a:pPr>
            <a:r>
              <a:rPr lang="en-US" sz="4400" dirty="0">
                <a:solidFill>
                  <a:schemeClr val="bg1"/>
                </a:solidFill>
                <a:latin typeface="Copperplate Gothic Bold" pitchFamily="34" charset="0"/>
              </a:rPr>
              <a:t>That’s All, Folks</a:t>
            </a:r>
            <a:r>
              <a:rPr lang="en-US" sz="4000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7" name="Picture 5" descr="buzz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614" y="3906837"/>
            <a:ext cx="10001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120896" y="5042118"/>
            <a:ext cx="4885944" cy="138499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l">
              <a:spcBef>
                <a:spcPts val="0"/>
              </a:spcBef>
              <a:defRPr/>
            </a:pPr>
            <a:r>
              <a:rPr lang="en-US" sz="2800" b="1" dirty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ea typeface="新細明體" pitchFamily="18" charset="-120"/>
                <a:cs typeface="Arial" charset="0"/>
              </a:rPr>
              <a:t>Georgia Tech</a:t>
            </a:r>
          </a:p>
          <a:p>
            <a:pPr algn="l">
              <a:spcBef>
                <a:spcPts val="0"/>
              </a:spcBef>
              <a:defRPr/>
            </a:pPr>
            <a:r>
              <a:rPr lang="en-US" sz="2800" b="1" dirty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ea typeface="新細明體" pitchFamily="18" charset="-120"/>
                <a:cs typeface="Arial" charset="0"/>
              </a:rPr>
              <a:t>ECE MARS Lab</a:t>
            </a:r>
          </a:p>
          <a:p>
            <a:pPr algn="l">
              <a:spcBef>
                <a:spcPts val="0"/>
              </a:spcBef>
              <a:defRPr/>
            </a:pPr>
            <a:r>
              <a:rPr lang="en-US" sz="2800" b="1" dirty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ea typeface="新細明體" pitchFamily="18" charset="-120"/>
                <a:cs typeface="Arial" charset="0"/>
              </a:rPr>
              <a:t>http://arch.ece.gatech.edu</a:t>
            </a:r>
          </a:p>
        </p:txBody>
      </p:sp>
    </p:spTree>
    <p:extLst>
      <p:ext uri="{BB962C8B-B14F-4D97-AF65-F5344CB8AC3E}">
        <p14:creationId xmlns:p14="http://schemas.microsoft.com/office/powerpoint/2010/main" val="297303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BACKUP FOILS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Simulation Results</a:t>
            </a:r>
            <a:endParaRPr lang="ko-KR" alt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6007132"/>
              </p:ext>
            </p:extLst>
          </p:nvPr>
        </p:nvGraphicFramePr>
        <p:xfrm>
          <a:off x="326571" y="1061358"/>
          <a:ext cx="8507186" cy="5461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5875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Modern DRAM Design Challenges</a:t>
            </a:r>
            <a:endParaRPr lang="ko-KR" altLang="en-US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554476" y="1186769"/>
            <a:ext cx="1440000" cy="1440000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554476" y="3065832"/>
            <a:ext cx="1440000" cy="1440000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554476" y="4944895"/>
            <a:ext cx="1440000" cy="144000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08570" y="1429715"/>
            <a:ext cx="5252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en-US" altLang="ko-KR" sz="2400" dirty="0" smtClean="0"/>
              <a:t>Scaling challenge</a:t>
            </a:r>
          </a:p>
          <a:p>
            <a:pPr marL="800100" lvl="1" indent="-342900" algn="l">
              <a:spcBef>
                <a:spcPts val="0"/>
              </a:spcBef>
              <a:buFont typeface="Wingdings" pitchFamily="2" charset="2"/>
              <a:buChar char="§"/>
            </a:pPr>
            <a:r>
              <a:rPr lang="en-US" altLang="ko-KR" dirty="0"/>
              <a:t>Less capacity</a:t>
            </a:r>
          </a:p>
          <a:p>
            <a:pPr marL="800100" lvl="1" indent="-342900" algn="l">
              <a:spcBef>
                <a:spcPts val="0"/>
              </a:spcBef>
              <a:buFont typeface="Wingdings" pitchFamily="2" charset="2"/>
              <a:buChar char="§"/>
            </a:pPr>
            <a:r>
              <a:rPr lang="en-US" altLang="ko-KR" dirty="0"/>
              <a:t>Higher leakage</a:t>
            </a:r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908570" y="3552726"/>
            <a:ext cx="5252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en-US" altLang="ko-KR" sz="2400" dirty="0" smtClean="0"/>
              <a:t>Increasing manufacturing cost</a:t>
            </a:r>
            <a:endParaRPr lang="ko-KR" alt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908570" y="5099705"/>
            <a:ext cx="5252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en-US" altLang="ko-KR" sz="2400" dirty="0" smtClean="0"/>
              <a:t>Energy efficiency pressure</a:t>
            </a:r>
          </a:p>
          <a:p>
            <a:pPr marL="800100" lvl="1" indent="-342900" algn="l">
              <a:spcBef>
                <a:spcPts val="0"/>
              </a:spcBef>
              <a:buFont typeface="Wingdings" pitchFamily="2" charset="2"/>
              <a:buChar char="§"/>
            </a:pPr>
            <a:r>
              <a:rPr lang="en-US" altLang="ko-KR" dirty="0" smtClean="0"/>
              <a:t>Smart phone / tablet</a:t>
            </a:r>
          </a:p>
          <a:p>
            <a:pPr marL="800100" lvl="1" indent="-342900" algn="l">
              <a:spcBef>
                <a:spcPts val="0"/>
              </a:spcBef>
              <a:buFont typeface="Wingdings" pitchFamily="2" charset="2"/>
              <a:buChar char="§"/>
            </a:pPr>
            <a:r>
              <a:rPr lang="en-US" altLang="ko-KR" dirty="0" smtClean="0"/>
              <a:t>Cloud / </a:t>
            </a:r>
            <a:r>
              <a:rPr lang="en-US" altLang="ko-KR" dirty="0" err="1" smtClean="0"/>
              <a:t>Exa</a:t>
            </a:r>
            <a:r>
              <a:rPr lang="en-US" altLang="ko-KR" dirty="0" smtClean="0"/>
              <a:t>-scale </a:t>
            </a:r>
            <a:r>
              <a:rPr lang="en-US" altLang="ko-KR" dirty="0"/>
              <a:t>computing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8765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Future Solutions</a:t>
            </a:r>
            <a:endParaRPr lang="ko-KR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24" y="1636477"/>
            <a:ext cx="8510218" cy="4305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24" y="1636477"/>
            <a:ext cx="8510217" cy="4305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24" y="1636477"/>
            <a:ext cx="8510217" cy="4305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4174" y="5380252"/>
            <a:ext cx="8453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dirty="0" smtClean="0"/>
              <a:t>Homogeneous stacking </a:t>
            </a:r>
            <a:r>
              <a:rPr lang="en-US" altLang="ko-KR" dirty="0"/>
              <a:t>[Kang </a:t>
            </a:r>
            <a:r>
              <a:rPr lang="en-US" altLang="ko-KR" i="1" dirty="0"/>
              <a:t>et al.</a:t>
            </a:r>
            <a:r>
              <a:rPr lang="en-US" altLang="ko-KR" dirty="0"/>
              <a:t>, </a:t>
            </a:r>
            <a:r>
              <a:rPr lang="en-US" altLang="ko-KR" dirty="0" smtClean="0"/>
              <a:t>JSSC 2010]</a:t>
            </a:r>
          </a:p>
          <a:p>
            <a:pPr marL="180000" algn="l"/>
            <a:r>
              <a:rPr lang="en-US" altLang="ko-KR" sz="1600" dirty="0"/>
              <a:t>Increasing density without scaling </a:t>
            </a:r>
            <a:r>
              <a:rPr lang="en-US" altLang="ko-KR" sz="1600" dirty="0" smtClean="0"/>
              <a:t>the </a:t>
            </a:r>
            <a:r>
              <a:rPr lang="en-US" altLang="ko-KR" sz="1600" dirty="0"/>
              <a:t>device</a:t>
            </a:r>
            <a:endParaRPr lang="ko-KR" alt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384174" y="985234"/>
            <a:ext cx="673508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dirty="0" smtClean="0"/>
              <a:t>Heterogeneous stacking [Kawano </a:t>
            </a:r>
            <a:r>
              <a:rPr lang="en-US" altLang="ko-KR" i="1" dirty="0" smtClean="0"/>
              <a:t>et al.</a:t>
            </a:r>
            <a:r>
              <a:rPr lang="en-US" altLang="ko-KR" dirty="0" smtClean="0"/>
              <a:t>, IEDM 2006]</a:t>
            </a:r>
          </a:p>
          <a:p>
            <a:pPr marL="180000" algn="l"/>
            <a:r>
              <a:rPr lang="en-US" altLang="ko-KR" sz="1600" dirty="0"/>
              <a:t>Dedicating a logic layer for I/O circuit</a:t>
            </a:r>
          </a:p>
          <a:p>
            <a:pPr marL="180000" algn="l"/>
            <a:r>
              <a:rPr lang="en-US" altLang="ko-KR" sz="1600" dirty="0"/>
              <a:t>Better performance, lower energy consumption </a:t>
            </a:r>
          </a:p>
          <a:p>
            <a:pPr algn="l"/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82426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New Opportunity for Processor Architects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24" y="1636477"/>
            <a:ext cx="8510217" cy="43056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02429" y="1791371"/>
            <a:ext cx="2106386" cy="1563924"/>
            <a:chOff x="1902279" y="1660969"/>
            <a:chExt cx="2106386" cy="1563924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ContrastingLeftFacing" fov="1200000">
              <a:rot lat="2185357" lon="20184230" rev="21394716"/>
            </a:camera>
            <a:lightRig rig="threePt" dir="t"/>
          </a:scene3d>
        </p:grpSpPr>
        <p:sp>
          <p:nvSpPr>
            <p:cNvPr id="5" name="Rounded Rectangle 4"/>
            <p:cNvSpPr/>
            <p:nvPr/>
          </p:nvSpPr>
          <p:spPr bwMode="auto">
            <a:xfrm>
              <a:off x="1902279" y="1660969"/>
              <a:ext cx="2106386" cy="1114886"/>
            </a:xfrm>
            <a:prstGeom prst="roundRect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0" tIns="0" rIns="0" bIns="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ts val="12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ko-KR" dirty="0" smtClean="0">
                  <a:solidFill>
                    <a:srgbClr val="FF0000"/>
                  </a:solidFill>
                </a:rPr>
                <a:t>SPACE</a:t>
              </a:r>
            </a:p>
            <a:p>
              <a:pPr marL="0" marR="0" indent="0" algn="ctr" defTabSz="914400" rtl="0" eaLnBrk="1" fontAlgn="base" latinLnBrk="0" hangingPunct="1">
                <a:lnSpc>
                  <a:spcPts val="12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ko-KR" dirty="0" smtClean="0">
                  <a:solidFill>
                    <a:srgbClr val="FF0000"/>
                  </a:solidFill>
                </a:rPr>
                <a:t>AVAILABLE</a:t>
              </a:r>
            </a:p>
            <a:p>
              <a:pPr marL="0" marR="0" indent="0" algn="ctr" defTabSz="914400" rtl="0" eaLnBrk="1" fontAlgn="base" latinLnBrk="0" hangingPunct="1">
                <a:lnSpc>
                  <a:spcPts val="12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200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</a:rPr>
                <a:t>(404) 894-9483</a:t>
              </a:r>
              <a:endParaRPr kumimoji="0" lang="ko-KR" altLang="en-US" sz="20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endParaRPr>
            </a:p>
          </p:txBody>
        </p:sp>
        <p:cxnSp>
          <p:nvCxnSpPr>
            <p:cNvPr id="7" name="Straight Connector 6"/>
            <p:cNvCxnSpPr>
              <a:stCxn id="5" idx="2"/>
            </p:cNvCxnSpPr>
            <p:nvPr/>
          </p:nvCxnSpPr>
          <p:spPr bwMode="auto">
            <a:xfrm>
              <a:off x="2955472" y="2775855"/>
              <a:ext cx="0" cy="449038"/>
            </a:xfrm>
            <a:prstGeom prst="line">
              <a:avLst/>
            </a:prstGeom>
            <a:solidFill>
              <a:srgbClr val="99CCF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17448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SRAM Row Cache?</a:t>
            </a:r>
            <a:endParaRPr lang="ko-KR" alt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25" y="1636478"/>
            <a:ext cx="8507413" cy="4304181"/>
          </a:xfrm>
        </p:spPr>
      </p:pic>
    </p:spTree>
    <p:extLst>
      <p:ext uri="{BB962C8B-B14F-4D97-AF65-F5344CB8AC3E}">
        <p14:creationId xmlns:p14="http://schemas.microsoft.com/office/powerpoint/2010/main" val="361876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291513" y="6616700"/>
            <a:ext cx="606425" cy="1524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 algn="ctr" eaLnBrk="0" hangingPunct="0">
              <a:defRPr sz="1600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 algn="ctr" eaLnBrk="0" hangingPunct="0">
              <a:defRPr sz="1600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 algn="ctr" eaLnBrk="0" hangingPunct="0">
              <a:defRPr sz="1600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 algn="ctr" eaLnBrk="0" hangingPunct="0">
              <a:defRPr sz="1600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algn="r" eaLnBrk="1" hangingPunct="1"/>
            <a:fld id="{B8657DE3-7492-4AEB-A7E6-5BDC4E8F7706}" type="slidenum">
              <a:rPr lang="en-US" altLang="zh-TW" sz="800" smtClean="0">
                <a:solidFill>
                  <a:schemeClr val="bg2"/>
                </a:solidFill>
                <a:latin typeface="Franklin Gothic Book" pitchFamily="34" charset="0"/>
              </a:rPr>
              <a:pPr algn="r" eaLnBrk="1" hangingPunct="1"/>
              <a:t>6</a:t>
            </a:fld>
            <a:endParaRPr lang="en-US" altLang="zh-TW" sz="800" smtClean="0">
              <a:solidFill>
                <a:schemeClr val="bg2"/>
              </a:solidFill>
              <a:latin typeface="Franklin Gothic Book" pitchFamily="34" charset="0"/>
            </a:endParaRP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10896" y="3063875"/>
            <a:ext cx="8503920" cy="1470025"/>
          </a:xfrm>
        </p:spPr>
        <p:txBody>
          <a:bodyPr/>
          <a:lstStyle/>
          <a:p>
            <a:pPr algn="l"/>
            <a:r>
              <a:rPr lang="en-US" dirty="0" smtClean="0"/>
              <a:t>An Optimized 3D-Stacked Memory Architecture by Exploiting Excessive, High-Density TSV Bandwidth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by D. H. Woo, N. H. </a:t>
            </a:r>
            <a:r>
              <a:rPr lang="en-US" sz="2000" dirty="0" err="1" smtClean="0"/>
              <a:t>Seong</a:t>
            </a:r>
            <a:r>
              <a:rPr lang="en-US" sz="2000" dirty="0" smtClean="0"/>
              <a:t>, D. L. Lewis and H.-H. S. Lee in IEEE International Symposium on High-Performance Computer Architecture (HPCA-16), 2010.</a:t>
            </a:r>
          </a:p>
        </p:txBody>
      </p:sp>
      <p:sp>
        <p:nvSpPr>
          <p:cNvPr id="3" name="Rectangle 2"/>
          <p:cNvSpPr/>
          <p:nvPr/>
        </p:nvSpPr>
        <p:spPr>
          <a:xfrm>
            <a:off x="318104" y="764226"/>
            <a:ext cx="29482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u="sng" dirty="0" smtClean="0">
                <a:solidFill>
                  <a:srgbClr val="FFC000"/>
                </a:solidFill>
                <a:latin typeface="Tahoma" pitchFamily="34" charset="0"/>
                <a:ea typeface="Gulim" pitchFamily="34" charset="-127"/>
              </a:rPr>
              <a:t>Motivation</a:t>
            </a:r>
            <a:endParaRPr lang="en-US" altLang="ko-KR" sz="4000" u="sng" dirty="0">
              <a:solidFill>
                <a:srgbClr val="FFC000"/>
              </a:solidFill>
              <a:latin typeface="Tahoma" pitchFamily="34" charset="0"/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1550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 bwMode="auto">
          <a:xfrm>
            <a:off x="3131840" y="4341726"/>
            <a:ext cx="2880000" cy="18000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Row Buffer Conflicts in a Multi-core</a:t>
            </a:r>
            <a:endParaRPr lang="ko-KR" alt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3131840" y="1292992"/>
            <a:ext cx="2880000" cy="2880000"/>
          </a:xfrm>
          <a:prstGeom prst="rect">
            <a:avLst/>
          </a:prstGeom>
          <a:gradFill flip="none" rotWithShape="1">
            <a:gsLst>
              <a:gs pos="50000">
                <a:srgbClr val="0070C0">
                  <a:alpha val="65000"/>
                </a:srgbClr>
              </a:gs>
              <a:gs pos="0">
                <a:srgbClr val="0070C0"/>
              </a:gs>
              <a:gs pos="100000">
                <a:srgbClr val="0070C0"/>
              </a:gs>
            </a:gsLst>
            <a:lin ang="27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Conventional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b="1" dirty="0" smtClean="0">
                <a:solidFill>
                  <a:schemeClr val="bg1"/>
                </a:solidFill>
              </a:rPr>
              <a:t>3D </a:t>
            </a:r>
            <a:r>
              <a:rPr kumimoji="0" lang="en-US" altLang="ko-KR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DRAM</a:t>
            </a:r>
            <a:endParaRPr kumimoji="0" lang="ko-KR" altLang="en-US" sz="1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6" name="Trapezoid 5"/>
          <p:cNvSpPr/>
          <p:nvPr/>
        </p:nvSpPr>
        <p:spPr bwMode="auto">
          <a:xfrm rot="16200000">
            <a:off x="1367816" y="2516968"/>
            <a:ext cx="2880000" cy="432048"/>
          </a:xfrm>
          <a:prstGeom prst="trapezoid">
            <a:avLst>
              <a:gd name="adj" fmla="val 53456"/>
            </a:avLst>
          </a:prstGeom>
          <a:solidFill>
            <a:srgbClr val="0070C0">
              <a:alpha val="4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rapezoid 6"/>
          <p:cNvSpPr/>
          <p:nvPr/>
        </p:nvSpPr>
        <p:spPr bwMode="auto">
          <a:xfrm rot="10800000">
            <a:off x="3131840" y="4665741"/>
            <a:ext cx="2880000" cy="432048"/>
          </a:xfrm>
          <a:prstGeom prst="trapezoid">
            <a:avLst>
              <a:gd name="adj" fmla="val 53456"/>
            </a:avLst>
          </a:prstGeom>
          <a:solidFill>
            <a:srgbClr val="0070C0">
              <a:alpha val="4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3131839" y="4341726"/>
            <a:ext cx="2880000" cy="1800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3131840" y="4341706"/>
            <a:ext cx="360000" cy="1800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3491840" y="4341706"/>
            <a:ext cx="360000" cy="1800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3851840" y="4341726"/>
            <a:ext cx="360000" cy="1800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4211840" y="4341706"/>
            <a:ext cx="360000" cy="1800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3131680" y="4341726"/>
            <a:ext cx="2880000" cy="180000"/>
          </a:xfrm>
          <a:prstGeom prst="roundRect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3131681" y="4341706"/>
            <a:ext cx="360000" cy="180000"/>
          </a:xfrm>
          <a:prstGeom prst="roundRect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3491681" y="4341706"/>
            <a:ext cx="360000" cy="180000"/>
          </a:xfrm>
          <a:prstGeom prst="roundRect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6239070" y="2353055"/>
            <a:ext cx="2843969" cy="2025561"/>
            <a:chOff x="6300191" y="3681027"/>
            <a:chExt cx="2700300" cy="2844292"/>
          </a:xfrm>
        </p:grpSpPr>
        <p:sp>
          <p:nvSpPr>
            <p:cNvPr id="20" name="Right Arrow 19"/>
            <p:cNvSpPr/>
            <p:nvPr/>
          </p:nvSpPr>
          <p:spPr bwMode="auto">
            <a:xfrm rot="10800000">
              <a:off x="6300191" y="3681027"/>
              <a:ext cx="2700300" cy="2844292"/>
            </a:xfrm>
            <a:prstGeom prst="rightArrow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0070C0">
                    <a:alpha val="50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797869" y="4458381"/>
              <a:ext cx="219624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altLang="ko-KR" sz="2000" b="1" dirty="0" smtClean="0">
                  <a:solidFill>
                    <a:srgbClr val="00206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Row Buffer</a:t>
              </a:r>
            </a:p>
            <a:p>
              <a:pPr>
                <a:spcBef>
                  <a:spcPts val="0"/>
                </a:spcBef>
              </a:pPr>
              <a:r>
                <a:rPr lang="en-US" altLang="ko-KR" sz="2000" b="1" dirty="0" smtClean="0">
                  <a:solidFill>
                    <a:srgbClr val="00206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Hit rate ~ 50%</a:t>
              </a:r>
            </a:p>
            <a:p>
              <a:pPr>
                <a:spcBef>
                  <a:spcPts val="0"/>
                </a:spcBef>
              </a:pPr>
              <a:r>
                <a:rPr lang="en-US" altLang="ko-KR" dirty="0" smtClean="0">
                  <a:solidFill>
                    <a:srgbClr val="00206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One entry / bank</a:t>
              </a:r>
              <a:endParaRPr lang="ko-KR" altLang="en-US" sz="20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22" name="Rounded Rectangle 21"/>
          <p:cNvSpPr/>
          <p:nvPr/>
        </p:nvSpPr>
        <p:spPr bwMode="auto">
          <a:xfrm>
            <a:off x="402249" y="6214164"/>
            <a:ext cx="360000" cy="180000"/>
          </a:xfrm>
          <a:prstGeom prst="round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4793" y="6104109"/>
            <a:ext cx="2016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One cache line</a:t>
            </a:r>
            <a:endParaRPr lang="ko-KR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43067" y="1116886"/>
            <a:ext cx="1728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ko-KR" dirty="0" smtClean="0">
                <a:solidFill>
                  <a:srgbClr val="00B050"/>
                </a:solidFill>
              </a:rPr>
              <a:t>0x0000 0000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3067" y="1332231"/>
            <a:ext cx="1728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ko-KR" dirty="0" smtClean="0">
                <a:solidFill>
                  <a:srgbClr val="00B050"/>
                </a:solidFill>
              </a:rPr>
              <a:t>0x0000 0040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3067" y="1547576"/>
            <a:ext cx="1728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ko-KR" dirty="0" smtClean="0">
                <a:solidFill>
                  <a:srgbClr val="7030A0"/>
                </a:solidFill>
              </a:rPr>
              <a:t>0x1000 0000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43067" y="1762921"/>
            <a:ext cx="1728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ko-KR" dirty="0" smtClean="0">
                <a:solidFill>
                  <a:srgbClr val="7030A0"/>
                </a:solidFill>
              </a:rPr>
              <a:t>0x1000 0040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43067" y="1978266"/>
            <a:ext cx="1728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ko-KR" dirty="0" smtClean="0">
                <a:solidFill>
                  <a:srgbClr val="00B050"/>
                </a:solidFill>
              </a:rPr>
              <a:t>0x0000 0080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43067" y="2193613"/>
            <a:ext cx="1728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ko-KR" dirty="0" smtClean="0">
                <a:solidFill>
                  <a:srgbClr val="00B050"/>
                </a:solidFill>
              </a:rPr>
              <a:t>0x0000 00c0</a:t>
            </a:r>
          </a:p>
        </p:txBody>
      </p:sp>
      <p:sp>
        <p:nvSpPr>
          <p:cNvPr id="17" name="Right Arrow 16"/>
          <p:cNvSpPr/>
          <p:nvPr/>
        </p:nvSpPr>
        <p:spPr bwMode="auto">
          <a:xfrm>
            <a:off x="300191" y="1218969"/>
            <a:ext cx="204109" cy="195943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Right Arrow 27"/>
          <p:cNvSpPr/>
          <p:nvPr/>
        </p:nvSpPr>
        <p:spPr bwMode="auto">
          <a:xfrm>
            <a:off x="300191" y="2295696"/>
            <a:ext cx="204109" cy="195943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Right Arrow 28"/>
          <p:cNvSpPr/>
          <p:nvPr/>
        </p:nvSpPr>
        <p:spPr bwMode="auto">
          <a:xfrm>
            <a:off x="300191" y="1434314"/>
            <a:ext cx="204109" cy="195943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Right Arrow 29"/>
          <p:cNvSpPr/>
          <p:nvPr/>
        </p:nvSpPr>
        <p:spPr bwMode="auto">
          <a:xfrm>
            <a:off x="300191" y="1649659"/>
            <a:ext cx="204109" cy="195943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Right Arrow 30"/>
          <p:cNvSpPr/>
          <p:nvPr/>
        </p:nvSpPr>
        <p:spPr bwMode="auto">
          <a:xfrm>
            <a:off x="300191" y="1865004"/>
            <a:ext cx="204109" cy="195943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Right Arrow 31"/>
          <p:cNvSpPr/>
          <p:nvPr/>
        </p:nvSpPr>
        <p:spPr bwMode="auto">
          <a:xfrm>
            <a:off x="300191" y="2080349"/>
            <a:ext cx="204109" cy="195943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4209" y="844113"/>
            <a:ext cx="1757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Address Stream</a:t>
            </a:r>
            <a:endParaRPr lang="en-US" sz="1600" dirty="0"/>
          </a:p>
        </p:txBody>
      </p:sp>
      <p:sp>
        <p:nvSpPr>
          <p:cNvPr id="34" name="TextBox 33"/>
          <p:cNvSpPr txBox="1"/>
          <p:nvPr/>
        </p:nvSpPr>
        <p:spPr>
          <a:xfrm>
            <a:off x="6462561" y="4802142"/>
            <a:ext cx="2059647" cy="861774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3</a:t>
            </a:r>
            <a:r>
              <a:rPr lang="en-US" dirty="0" smtClean="0">
                <a:latin typeface="+mj-lt"/>
              </a:rPr>
              <a:t> row misses</a:t>
            </a:r>
          </a:p>
          <a:p>
            <a:r>
              <a:rPr lang="en-US" dirty="0">
                <a:latin typeface="+mj-lt"/>
              </a:rPr>
              <a:t>3</a:t>
            </a:r>
            <a:r>
              <a:rPr lang="en-US" dirty="0" smtClean="0">
                <a:latin typeface="+mj-lt"/>
              </a:rPr>
              <a:t> row hits</a:t>
            </a:r>
            <a:endParaRPr lang="en-US" dirty="0">
              <a:latin typeface="+mj-lt"/>
            </a:endParaRPr>
          </a:p>
        </p:txBody>
      </p:sp>
      <p:sp>
        <p:nvSpPr>
          <p:cNvPr id="35" name="Content Placeholder 3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5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25011 L 3.88889E-6 -1.52244E-6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81481E-6 L 0.00035 0.27408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81481E-6 L 0.00018 0.27408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25011 L 3.88889E-6 -1.52244E-6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81481E-6 L 0.07882 0.27408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1" y="1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81481E-6 L 0.07882 0.27408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1" y="1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64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24919 L 0 0.00092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81481E-6 L 0.07951 0.27408 " pathEditMode="relative" rAng="0" ptsTypes="AA">
                                      <p:cBhvr>
                                        <p:cTn id="8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76" y="1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81481E-6 L 0.07917 0.27408 " pathEditMode="relative" rAng="0" ptsTypes="AA">
                                      <p:cBhvr>
                                        <p:cTn id="9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1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8" grpId="3" animBg="1"/>
      <p:bldP spid="8" grpId="4" animBg="1"/>
      <p:bldP spid="8" grpId="5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3" grpId="2" animBg="1"/>
      <p:bldP spid="13" grpId="3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28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821" y="843620"/>
            <a:ext cx="3016405" cy="1526099"/>
          </a:xfrm>
        </p:spPr>
      </p:pic>
      <p:sp>
        <p:nvSpPr>
          <p:cNvPr id="9" name="Rounded Rectangle 8"/>
          <p:cNvSpPr/>
          <p:nvPr/>
        </p:nvSpPr>
        <p:spPr bwMode="auto">
          <a:xfrm>
            <a:off x="3132000" y="4341726"/>
            <a:ext cx="2880000" cy="18000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Eliminating Redundant Array Lookup</a:t>
            </a:r>
            <a:endParaRPr lang="ko-KR" alt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3132000" y="1292992"/>
            <a:ext cx="2880000" cy="2880000"/>
          </a:xfrm>
          <a:prstGeom prst="rect">
            <a:avLst/>
          </a:prstGeom>
          <a:gradFill flip="none" rotWithShape="1">
            <a:gsLst>
              <a:gs pos="50000">
                <a:srgbClr val="0070C0">
                  <a:alpha val="65000"/>
                </a:srgbClr>
              </a:gs>
              <a:gs pos="0">
                <a:srgbClr val="0070C0"/>
              </a:gs>
              <a:gs pos="100000">
                <a:srgbClr val="0070C0"/>
              </a:gs>
            </a:gsLst>
            <a:lin ang="27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Heterogeneous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dirty="0" smtClean="0">
                <a:solidFill>
                  <a:schemeClr val="bg1"/>
                </a:solidFill>
              </a:rPr>
              <a:t>SRAM row cache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+</a:t>
            </a:r>
            <a:r>
              <a:rPr kumimoji="0" lang="en-US" altLang="ko-KR" sz="20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3D DRAM</a:t>
            </a:r>
            <a:endParaRPr kumimoji="0" lang="ko-KR" altLang="en-US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Trapezoid 5"/>
          <p:cNvSpPr/>
          <p:nvPr/>
        </p:nvSpPr>
        <p:spPr bwMode="auto">
          <a:xfrm rot="16200000">
            <a:off x="1367976" y="2516968"/>
            <a:ext cx="2880000" cy="432048"/>
          </a:xfrm>
          <a:prstGeom prst="trapezoid">
            <a:avLst>
              <a:gd name="adj" fmla="val 53456"/>
            </a:avLst>
          </a:prstGeom>
          <a:solidFill>
            <a:srgbClr val="0070C0">
              <a:alpha val="4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3131999" y="4341726"/>
            <a:ext cx="2880000" cy="1800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3131840" y="4341726"/>
            <a:ext cx="2880000" cy="180000"/>
          </a:xfrm>
          <a:prstGeom prst="roundRect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3067" y="1116886"/>
            <a:ext cx="1728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ko-KR" dirty="0" smtClean="0">
                <a:solidFill>
                  <a:srgbClr val="00B050"/>
                </a:solidFill>
              </a:rPr>
              <a:t>0x0000 0000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3067" y="1332231"/>
            <a:ext cx="1728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ko-KR" dirty="0" smtClean="0">
                <a:solidFill>
                  <a:srgbClr val="00B050"/>
                </a:solidFill>
              </a:rPr>
              <a:t>0x0000 0040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3067" y="1547576"/>
            <a:ext cx="1728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ko-KR" dirty="0" smtClean="0">
                <a:solidFill>
                  <a:srgbClr val="7030A0"/>
                </a:solidFill>
              </a:rPr>
              <a:t>0x1000 0000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3067" y="1762921"/>
            <a:ext cx="1728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ko-KR" dirty="0" smtClean="0">
                <a:solidFill>
                  <a:srgbClr val="7030A0"/>
                </a:solidFill>
              </a:rPr>
              <a:t>0x1000 0040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3067" y="1978266"/>
            <a:ext cx="1728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ko-KR" dirty="0" smtClean="0">
                <a:solidFill>
                  <a:srgbClr val="00B050"/>
                </a:solidFill>
              </a:rPr>
              <a:t>0x0000 0080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3067" y="2193613"/>
            <a:ext cx="1728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ko-KR" dirty="0" smtClean="0">
                <a:solidFill>
                  <a:srgbClr val="00B050"/>
                </a:solidFill>
              </a:rPr>
              <a:t>0x0000 00c0</a:t>
            </a:r>
          </a:p>
        </p:txBody>
      </p:sp>
      <p:sp>
        <p:nvSpPr>
          <p:cNvPr id="17" name="Right Arrow 16"/>
          <p:cNvSpPr/>
          <p:nvPr/>
        </p:nvSpPr>
        <p:spPr bwMode="auto">
          <a:xfrm>
            <a:off x="300191" y="1218969"/>
            <a:ext cx="204109" cy="195943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>
            <a:off x="300191" y="2295696"/>
            <a:ext cx="204109" cy="195943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Right Arrow 18"/>
          <p:cNvSpPr/>
          <p:nvPr/>
        </p:nvSpPr>
        <p:spPr bwMode="auto">
          <a:xfrm>
            <a:off x="300191" y="1434314"/>
            <a:ext cx="204109" cy="195943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Right Arrow 19"/>
          <p:cNvSpPr/>
          <p:nvPr/>
        </p:nvSpPr>
        <p:spPr bwMode="auto">
          <a:xfrm>
            <a:off x="300191" y="1649659"/>
            <a:ext cx="204109" cy="195943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Right Arrow 20"/>
          <p:cNvSpPr/>
          <p:nvPr/>
        </p:nvSpPr>
        <p:spPr bwMode="auto">
          <a:xfrm>
            <a:off x="300191" y="1865004"/>
            <a:ext cx="204109" cy="195943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Right Arrow 21"/>
          <p:cNvSpPr/>
          <p:nvPr/>
        </p:nvSpPr>
        <p:spPr bwMode="auto">
          <a:xfrm>
            <a:off x="300191" y="2080349"/>
            <a:ext cx="204109" cy="195943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402249" y="6214164"/>
            <a:ext cx="360000" cy="180000"/>
          </a:xfrm>
          <a:prstGeom prst="round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4793" y="6104109"/>
            <a:ext cx="2016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One </a:t>
            </a:r>
            <a:r>
              <a:rPr lang="en-US" altLang="ko-KR" sz="1600" dirty="0"/>
              <a:t>r</a:t>
            </a:r>
            <a:r>
              <a:rPr lang="en-US" altLang="ko-KR" sz="1600" dirty="0" smtClean="0"/>
              <a:t>ow cache line</a:t>
            </a:r>
            <a:endParaRPr lang="ko-KR" alt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91021" y="2830419"/>
            <a:ext cx="2500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rgbClr val="FF0000"/>
                </a:solidFill>
              </a:rPr>
              <a:t>Row cache Hits</a:t>
            </a:r>
            <a:endParaRPr lang="ko-KR" altLang="en-US" sz="24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4209" y="844113"/>
            <a:ext cx="1757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Address Stream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6103022" y="6103782"/>
            <a:ext cx="15680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Row Cache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62561" y="4802142"/>
            <a:ext cx="2059647" cy="861774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2 row misses</a:t>
            </a:r>
          </a:p>
          <a:p>
            <a:r>
              <a:rPr lang="en-US" dirty="0" smtClean="0">
                <a:latin typeface="+mj-lt"/>
              </a:rPr>
              <a:t>4 cache hits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7758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25011 L 3.88889E-6 -1.52244E-6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0 0.2740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25011 L 3.88889E-6 -1.52244E-6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9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0 0.2479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13" grpId="0" animBg="1"/>
      <p:bldP spid="13" grpId="1" animBg="1"/>
      <p:bldP spid="13" grpId="2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3" grpId="0"/>
      <p:bldP spid="3" grpId="1"/>
      <p:bldP spid="3" grpId="2"/>
      <p:bldP spid="5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SRAM Row Cache Stacking</a:t>
            </a:r>
            <a:endParaRPr lang="ko-KR" alt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25" y="1636478"/>
            <a:ext cx="8507413" cy="4304181"/>
          </a:xfrm>
        </p:spPr>
      </p:pic>
      <p:sp>
        <p:nvSpPr>
          <p:cNvPr id="9" name="Up-Down Arrow 8"/>
          <p:cNvSpPr/>
          <p:nvPr/>
        </p:nvSpPr>
        <p:spPr bwMode="auto">
          <a:xfrm>
            <a:off x="2784019" y="3641270"/>
            <a:ext cx="1665518" cy="1281793"/>
          </a:xfrm>
          <a:prstGeom prst="upDownArrow">
            <a:avLst>
              <a:gd name="adj1" fmla="val 50000"/>
              <a:gd name="adj2" fmla="val 32308"/>
            </a:avLst>
          </a:prstGeom>
          <a:ln>
            <a:noFill/>
            <a:headEnd type="none" w="med" len="med"/>
            <a:tailEnd type="none" w="med" len="med"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0" lon="2700000" rev="0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1887" y="5012871"/>
            <a:ext cx="25799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i="1" dirty="0">
                <a:solidFill>
                  <a:srgbClr val="FF0000"/>
                </a:solidFill>
              </a:rPr>
              <a:t>High bandwidth</a:t>
            </a:r>
            <a:r>
              <a:rPr lang="en-US" altLang="ko-KR" dirty="0" smtClean="0"/>
              <a:t>, </a:t>
            </a:r>
            <a:r>
              <a:rPr lang="en-US" altLang="ko-KR" i="1" dirty="0">
                <a:solidFill>
                  <a:srgbClr val="FF0000"/>
                </a:solidFill>
              </a:rPr>
              <a:t>low energy</a:t>
            </a:r>
            <a:r>
              <a:rPr lang="en-US" altLang="ko-KR" dirty="0" smtClean="0"/>
              <a:t> communication through TSVs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20884" y="1189258"/>
            <a:ext cx="49230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dirty="0" smtClean="0"/>
              <a:t>Large </a:t>
            </a:r>
            <a:r>
              <a:rPr lang="en-US" altLang="ko-KR" i="1" dirty="0">
                <a:solidFill>
                  <a:srgbClr val="FF0000"/>
                </a:solidFill>
              </a:rPr>
              <a:t>set-associative</a:t>
            </a:r>
            <a:r>
              <a:rPr lang="en-US" altLang="ko-KR" dirty="0" smtClean="0"/>
              <a:t> SRAM row cache</a:t>
            </a:r>
          </a:p>
          <a:p>
            <a:pPr marL="180000" algn="l"/>
            <a:r>
              <a:rPr lang="en-US" altLang="ko-KR" sz="1600" dirty="0" smtClean="0"/>
              <a:t>Eliminating </a:t>
            </a:r>
            <a:r>
              <a:rPr lang="en-US" altLang="ko-KR" sz="1600" i="1" dirty="0">
                <a:solidFill>
                  <a:srgbClr val="FF0000"/>
                </a:solidFill>
              </a:rPr>
              <a:t>redundant</a:t>
            </a:r>
            <a:r>
              <a:rPr lang="en-US" altLang="ko-KR" sz="1600" dirty="0" smtClean="0"/>
              <a:t> DRAM look-ups </a:t>
            </a:r>
          </a:p>
          <a:p>
            <a:pPr marL="180000" algn="l">
              <a:spcBef>
                <a:spcPts val="0"/>
              </a:spcBef>
            </a:pPr>
            <a:r>
              <a:rPr lang="en-US" altLang="ko-KR" sz="1600" dirty="0" smtClean="0"/>
              <a:t>caused by </a:t>
            </a:r>
            <a:r>
              <a:rPr lang="en-US" altLang="ko-KR" sz="1600" i="1" dirty="0" smtClean="0">
                <a:solidFill>
                  <a:srgbClr val="FF0000"/>
                </a:solidFill>
              </a:rPr>
              <a:t>conflict misses </a:t>
            </a:r>
            <a:r>
              <a:rPr lang="en-US" altLang="ko-KR" sz="1600" dirty="0" smtClean="0"/>
              <a:t>in row buffers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79247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</p:bldLst>
  </p:timing>
</p:sld>
</file>

<file path=ppt/theme/theme1.xml><?xml version="1.0" encoding="utf-8"?>
<a:theme xmlns:a="http://schemas.openxmlformats.org/drawingml/2006/main" name="powerpoint_template">
  <a:themeElements>
    <a:clrScheme name="powerpoin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CC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CC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powerpoint_template</Template>
  <TotalTime>20639</TotalTime>
  <Words>372</Words>
  <Application>Microsoft Office PowerPoint</Application>
  <PresentationFormat>On-screen Show (4:3)</PresentationFormat>
  <Paragraphs>105</Paragraphs>
  <Slides>19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powerpoint_template</vt:lpstr>
      <vt:lpstr>Heterogeneous Die Stacking  of SRAM Row Cache and 3-D DRAM:  An Empirical Design Evaluation</vt:lpstr>
      <vt:lpstr>Modern DRAM Design Challenges</vt:lpstr>
      <vt:lpstr>Future Solutions</vt:lpstr>
      <vt:lpstr>New Opportunity for Processor Architects</vt:lpstr>
      <vt:lpstr>SRAM Row Cache?</vt:lpstr>
      <vt:lpstr>An Optimized 3D-Stacked Memory Architecture by Exploiting Excessive, High-Density TSV Bandwidth  by D. H. Woo, N. H. Seong, D. L. Lewis and H.-H. S. Lee in IEEE International Symposium on High-Performance Computer Architecture (HPCA-16), 2010.</vt:lpstr>
      <vt:lpstr>Row Buffer Conflicts in a Multi-core</vt:lpstr>
      <vt:lpstr>Eliminating Redundant Array Lookup</vt:lpstr>
      <vt:lpstr>SRAM Row Cache Stacking</vt:lpstr>
      <vt:lpstr>Conventional DRAM Bank Structure</vt:lpstr>
      <vt:lpstr>Folded, Scalable DRAM Bank Structure</vt:lpstr>
      <vt:lpstr>Final Design: SRAM Row Cache + 3-D DRAM</vt:lpstr>
      <vt:lpstr>Performance Results</vt:lpstr>
      <vt:lpstr>Energy Results</vt:lpstr>
      <vt:lpstr>Energy Breakdown</vt:lpstr>
      <vt:lpstr>Conclusion</vt:lpstr>
      <vt:lpstr>PowerPoint Presentation</vt:lpstr>
      <vt:lpstr>BACKUP FOILS</vt:lpstr>
      <vt:lpstr>Simulation Results</vt:lpstr>
    </vt:vector>
  </TitlesOfParts>
  <Company>GT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my presentation title</dc:title>
  <dc:creator>DWoo</dc:creator>
  <cp:lastModifiedBy>Hsien-Hsin</cp:lastModifiedBy>
  <cp:revision>1311</cp:revision>
  <dcterms:created xsi:type="dcterms:W3CDTF">2006-05-06T02:01:00Z</dcterms:created>
  <dcterms:modified xsi:type="dcterms:W3CDTF">2011-08-09T01:47:44Z</dcterms:modified>
</cp:coreProperties>
</file>