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7"/>
  </p:notesMasterIdLst>
  <p:sldIdLst>
    <p:sldId id="256" r:id="rId2"/>
    <p:sldId id="609" r:id="rId3"/>
    <p:sldId id="588" r:id="rId4"/>
    <p:sldId id="603" r:id="rId5"/>
    <p:sldId id="605" r:id="rId6"/>
    <p:sldId id="604" r:id="rId7"/>
    <p:sldId id="614" r:id="rId8"/>
    <p:sldId id="606" r:id="rId9"/>
    <p:sldId id="607" r:id="rId10"/>
    <p:sldId id="608" r:id="rId11"/>
    <p:sldId id="587" r:id="rId12"/>
    <p:sldId id="589" r:id="rId13"/>
    <p:sldId id="613" r:id="rId14"/>
    <p:sldId id="611" r:id="rId15"/>
    <p:sldId id="612" r:id="rId16"/>
    <p:sldId id="590" r:id="rId17"/>
    <p:sldId id="591" r:id="rId18"/>
    <p:sldId id="592" r:id="rId19"/>
    <p:sldId id="574" r:id="rId20"/>
    <p:sldId id="575" r:id="rId21"/>
    <p:sldId id="576" r:id="rId22"/>
    <p:sldId id="593" r:id="rId23"/>
    <p:sldId id="577" r:id="rId24"/>
    <p:sldId id="615" r:id="rId25"/>
    <p:sldId id="579" r:id="rId26"/>
    <p:sldId id="601" r:id="rId27"/>
    <p:sldId id="620" r:id="rId28"/>
    <p:sldId id="594" r:id="rId29"/>
    <p:sldId id="580" r:id="rId30"/>
    <p:sldId id="595" r:id="rId31"/>
    <p:sldId id="582" r:id="rId32"/>
    <p:sldId id="583" r:id="rId33"/>
    <p:sldId id="597" r:id="rId34"/>
    <p:sldId id="585" r:id="rId35"/>
    <p:sldId id="494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9900"/>
    <a:srgbClr val="0000FF"/>
    <a:srgbClr val="CC0000"/>
    <a:srgbClr val="FFCCCC"/>
    <a:srgbClr val="33CC33"/>
    <a:srgbClr val="FFCC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82890" autoAdjust="0"/>
  </p:normalViewPr>
  <p:slideViewPr>
    <p:cSldViewPr>
      <p:cViewPr>
        <p:scale>
          <a:sx n="60" d="100"/>
          <a:sy n="60" d="100"/>
        </p:scale>
        <p:origin x="-15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\Cloud\SVN\2012\IEEE_Computer_Yeo\office%20files\figu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\Cloud\SVN\2013\ISCA_Yeo_Hossain\xlsx\figures-intro-motivati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\Cloud\SVN\2012\IEEE_Computer_Yeo\office%20files\figur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\Cloud\SVN\2013\ISCA_Yeo_Hossain\xlsx\figures-intro-motivatio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gkap\Cloud\SVN\2013\ISCA_Yeo_Hossain\xlsx\figures-intro-motiv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53237546337637"/>
          <c:y val="4.0458301661074496E-2"/>
          <c:w val="0.79247936791406226"/>
          <c:h val="0.69507052100554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 air travel time'!$B$1</c:f>
              <c:strCache>
                <c:ptCount val="1"/>
                <c:pt idx="0">
                  <c:v>Instant delivery of cool air is assumed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'by air travel time'!$A$10:$A$27</c:f>
              <c:numCache>
                <c:formatCode>General</c:formatCode>
                <c:ptCount val="1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</c:numCache>
            </c:numRef>
          </c:cat>
          <c:val>
            <c:numRef>
              <c:f>'by air travel time'!$B$10:$B$27</c:f>
              <c:numCache>
                <c:formatCode>General</c:formatCode>
                <c:ptCount val="18"/>
                <c:pt idx="0">
                  <c:v>1145585830</c:v>
                </c:pt>
                <c:pt idx="1">
                  <c:v>834500070</c:v>
                </c:pt>
                <c:pt idx="2">
                  <c:v>1070927560</c:v>
                </c:pt>
                <c:pt idx="3">
                  <c:v>1324083300</c:v>
                </c:pt>
                <c:pt idx="4">
                  <c:v>1359561840</c:v>
                </c:pt>
                <c:pt idx="5">
                  <c:v>1173640620</c:v>
                </c:pt>
                <c:pt idx="6">
                  <c:v>2690665860</c:v>
                </c:pt>
                <c:pt idx="7">
                  <c:v>1978013150</c:v>
                </c:pt>
                <c:pt idx="8">
                  <c:v>983819610</c:v>
                </c:pt>
                <c:pt idx="9">
                  <c:v>866710160</c:v>
                </c:pt>
                <c:pt idx="10">
                  <c:v>1476423870</c:v>
                </c:pt>
                <c:pt idx="11">
                  <c:v>2162613130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'by air travel time'!$C$1</c:f>
              <c:strCache>
                <c:ptCount val="1"/>
                <c:pt idx="0">
                  <c:v>Non-zero delivery of cool air is assumed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'by air travel time'!$A$10:$A$27</c:f>
              <c:numCache>
                <c:formatCode>General</c:formatCode>
                <c:ptCount val="1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</c:numCache>
            </c:numRef>
          </c:cat>
          <c:val>
            <c:numRef>
              <c:f>'by air travel time'!$C$10:$C$27</c:f>
              <c:numCache>
                <c:formatCode>General</c:formatCode>
                <c:ptCount val="18"/>
                <c:pt idx="0">
                  <c:v>1141489550</c:v>
                </c:pt>
                <c:pt idx="1">
                  <c:v>838428310</c:v>
                </c:pt>
                <c:pt idx="2">
                  <c:v>1091846190</c:v>
                </c:pt>
                <c:pt idx="3">
                  <c:v>1312287900</c:v>
                </c:pt>
                <c:pt idx="4">
                  <c:v>1349099830</c:v>
                </c:pt>
                <c:pt idx="5">
                  <c:v>1174027970</c:v>
                </c:pt>
                <c:pt idx="6">
                  <c:v>2696601990</c:v>
                </c:pt>
                <c:pt idx="7">
                  <c:v>1972724760</c:v>
                </c:pt>
                <c:pt idx="8">
                  <c:v>984124010</c:v>
                </c:pt>
                <c:pt idx="9">
                  <c:v>909794860</c:v>
                </c:pt>
                <c:pt idx="10">
                  <c:v>1421874820</c:v>
                </c:pt>
                <c:pt idx="11">
                  <c:v>2004672800</c:v>
                </c:pt>
                <c:pt idx="12">
                  <c:v>169140110</c:v>
                </c:pt>
                <c:pt idx="13">
                  <c:v>80560</c:v>
                </c:pt>
                <c:pt idx="14">
                  <c:v>26110</c:v>
                </c:pt>
                <c:pt idx="15">
                  <c:v>13560</c:v>
                </c:pt>
                <c:pt idx="16">
                  <c:v>4800</c:v>
                </c:pt>
                <c:pt idx="17">
                  <c:v>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958912"/>
        <c:axId val="77280000"/>
      </c:barChart>
      <c:catAx>
        <c:axId val="75958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Inlet Temperature (°C)</a:t>
                </a:r>
              </a:p>
            </c:rich>
          </c:tx>
          <c:layout>
            <c:manualLayout>
              <c:xMode val="edge"/>
              <c:yMode val="edge"/>
              <c:x val="0.40233487566631498"/>
              <c:y val="0.888207619640579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77280000"/>
        <c:crossesAt val="1.0000000000000005E-8"/>
        <c:auto val="1"/>
        <c:lblAlgn val="ctr"/>
        <c:lblOffset val="100"/>
        <c:tickLblSkip val="1"/>
        <c:tickMarkSkip val="1"/>
        <c:noMultiLvlLbl val="0"/>
      </c:catAx>
      <c:valAx>
        <c:axId val="77280000"/>
        <c:scaling>
          <c:logBase val="10"/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Time (seconds)</a:t>
                </a:r>
              </a:p>
            </c:rich>
          </c:tx>
          <c:layout>
            <c:manualLayout>
              <c:xMode val="edge"/>
              <c:yMode val="edge"/>
              <c:x val="0"/>
              <c:y val="0.12681207997693703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958912"/>
        <c:crosses val="autoZero"/>
        <c:crossBetween val="between"/>
      </c:valAx>
      <c:spPr>
        <a:noFill/>
        <a:ln w="12700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3496360635332958"/>
          <c:y val="0.29768605018496991"/>
          <c:w val="0.33148009849284321"/>
          <c:h val="0.379165992941857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90234299980798"/>
          <c:y val="6.0241200117658579E-2"/>
          <c:w val="0.7719169707445106"/>
          <c:h val="0.710846161388371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height'!$C$20:$G$20</c:f>
              <c:numCache>
                <c:formatCode>General</c:formatCode>
                <c:ptCount val="5"/>
                <c:pt idx="0">
                  <c:v>15.977</c:v>
                </c:pt>
                <c:pt idx="1">
                  <c:v>17.702399999999997</c:v>
                </c:pt>
                <c:pt idx="2">
                  <c:v>19.8475</c:v>
                </c:pt>
                <c:pt idx="3">
                  <c:v>27.702000000000002</c:v>
                </c:pt>
                <c:pt idx="4">
                  <c:v>33.172500000000007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height'!$C$21:$G$21</c:f>
              <c:numCache>
                <c:formatCode>General</c:formatCode>
                <c:ptCount val="5"/>
                <c:pt idx="0">
                  <c:v>15.273100000000001</c:v>
                </c:pt>
                <c:pt idx="1">
                  <c:v>17.398</c:v>
                </c:pt>
                <c:pt idx="2">
                  <c:v>22.127199999999995</c:v>
                </c:pt>
                <c:pt idx="3">
                  <c:v>27.263499999999997</c:v>
                </c:pt>
                <c:pt idx="4">
                  <c:v>34.554399999999994</c:v>
                </c:pt>
              </c:numCache>
            </c:numRef>
          </c:val>
        </c:ser>
        <c:ser>
          <c:idx val="2"/>
          <c:order val="2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height'!$C$22:$G$22</c:f>
              <c:numCache>
                <c:formatCode>General</c:formatCode>
                <c:ptCount val="5"/>
                <c:pt idx="0">
                  <c:v>16.190100000000001</c:v>
                </c:pt>
                <c:pt idx="1">
                  <c:v>18.255499999999998</c:v>
                </c:pt>
                <c:pt idx="2">
                  <c:v>21.955199999999998</c:v>
                </c:pt>
                <c:pt idx="3">
                  <c:v>31.197600000000001</c:v>
                </c:pt>
                <c:pt idx="4">
                  <c:v>35.182600000000001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height'!$C$23:$G$23</c:f>
              <c:numCache>
                <c:formatCode>General</c:formatCode>
                <c:ptCount val="5"/>
                <c:pt idx="0">
                  <c:v>15.255800000000002</c:v>
                </c:pt>
                <c:pt idx="1">
                  <c:v>15.817400000000001</c:v>
                </c:pt>
                <c:pt idx="2">
                  <c:v>18.467499999999998</c:v>
                </c:pt>
                <c:pt idx="3">
                  <c:v>20.2958</c:v>
                </c:pt>
                <c:pt idx="4">
                  <c:v>30.679500000000001</c:v>
                </c:pt>
              </c:numCache>
            </c:numRef>
          </c:val>
        </c:ser>
        <c:ser>
          <c:idx val="4"/>
          <c:order val="4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height'!$C$24:$G$24</c:f>
              <c:numCache>
                <c:formatCode>General</c:formatCode>
                <c:ptCount val="5"/>
                <c:pt idx="0">
                  <c:v>15.232200000000001</c:v>
                </c:pt>
                <c:pt idx="1">
                  <c:v>15.168800000000001</c:v>
                </c:pt>
                <c:pt idx="2">
                  <c:v>16.278699999999997</c:v>
                </c:pt>
                <c:pt idx="3">
                  <c:v>20.901</c:v>
                </c:pt>
                <c:pt idx="4">
                  <c:v>32.198700000000009</c:v>
                </c:pt>
              </c:numCache>
            </c:numRef>
          </c:val>
        </c:ser>
        <c:ser>
          <c:idx val="5"/>
          <c:order val="5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height'!$C$25:$G$25</c:f>
              <c:numCache>
                <c:formatCode>General</c:formatCode>
                <c:ptCount val="5"/>
                <c:pt idx="0">
                  <c:v>15.242199999999999</c:v>
                </c:pt>
                <c:pt idx="1">
                  <c:v>15.1869</c:v>
                </c:pt>
                <c:pt idx="2">
                  <c:v>16.343800000000005</c:v>
                </c:pt>
                <c:pt idx="3">
                  <c:v>21.255499999999998</c:v>
                </c:pt>
                <c:pt idx="4">
                  <c:v>32.951899999999995</c:v>
                </c:pt>
              </c:numCache>
            </c:numRef>
          </c:val>
        </c:ser>
        <c:ser>
          <c:idx val="6"/>
          <c:order val="6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height'!$C$26:$G$26</c:f>
              <c:numCache>
                <c:formatCode>General</c:formatCode>
                <c:ptCount val="5"/>
                <c:pt idx="0">
                  <c:v>15.2774</c:v>
                </c:pt>
                <c:pt idx="1">
                  <c:v>15.769</c:v>
                </c:pt>
                <c:pt idx="2">
                  <c:v>18.310600000000001</c:v>
                </c:pt>
                <c:pt idx="3">
                  <c:v>22.694400000000005</c:v>
                </c:pt>
                <c:pt idx="4">
                  <c:v>33.684000000000005</c:v>
                </c:pt>
              </c:numCache>
            </c:numRef>
          </c:val>
        </c:ser>
        <c:ser>
          <c:idx val="7"/>
          <c:order val="7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height'!$C$27:$G$27</c:f>
              <c:numCache>
                <c:formatCode>General</c:formatCode>
                <c:ptCount val="5"/>
                <c:pt idx="0">
                  <c:v>16.193300000000001</c:v>
                </c:pt>
                <c:pt idx="1">
                  <c:v>17.7744</c:v>
                </c:pt>
                <c:pt idx="2">
                  <c:v>20.138999999999999</c:v>
                </c:pt>
                <c:pt idx="3">
                  <c:v>27.921299999999995</c:v>
                </c:pt>
                <c:pt idx="4">
                  <c:v>33.405800000000006</c:v>
                </c:pt>
              </c:numCache>
            </c:numRef>
          </c:val>
        </c:ser>
        <c:ser>
          <c:idx val="8"/>
          <c:order val="8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height'!$C$28:$G$28</c:f>
              <c:numCache>
                <c:formatCode>General</c:formatCode>
                <c:ptCount val="5"/>
                <c:pt idx="0">
                  <c:v>15.2508</c:v>
                </c:pt>
                <c:pt idx="1">
                  <c:v>17.165400000000002</c:v>
                </c:pt>
                <c:pt idx="2">
                  <c:v>21.657699999999995</c:v>
                </c:pt>
                <c:pt idx="3">
                  <c:v>25.668900000000001</c:v>
                </c:pt>
                <c:pt idx="4">
                  <c:v>32.6828</c:v>
                </c:pt>
              </c:numCache>
            </c:numRef>
          </c:val>
        </c:ser>
        <c:ser>
          <c:idx val="9"/>
          <c:order val="9"/>
          <c:spPr>
            <a:solidFill>
              <a:srgbClr val="BFBFB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'by height'!$C$19:$G$19</c:f>
              <c:strCache>
                <c:ptCount val="5"/>
                <c:pt idx="0">
                  <c:v>Lowest</c:v>
                </c:pt>
                <c:pt idx="1">
                  <c:v>Lower</c:v>
                </c:pt>
                <c:pt idx="2">
                  <c:v>Middle</c:v>
                </c:pt>
                <c:pt idx="3">
                  <c:v>Higher</c:v>
                </c:pt>
                <c:pt idx="4">
                  <c:v>Highest</c:v>
                </c:pt>
              </c:strCache>
            </c:strRef>
          </c:cat>
          <c:val>
            <c:numRef>
              <c:f>'by height'!$C$29:$G$29</c:f>
              <c:numCache>
                <c:formatCode>General</c:formatCode>
                <c:ptCount val="5"/>
                <c:pt idx="0">
                  <c:v>16.069699999999997</c:v>
                </c:pt>
                <c:pt idx="1">
                  <c:v>17.676100000000005</c:v>
                </c:pt>
                <c:pt idx="2">
                  <c:v>19.414300000000001</c:v>
                </c:pt>
                <c:pt idx="3">
                  <c:v>26.769399999999997</c:v>
                </c:pt>
                <c:pt idx="4">
                  <c:v>32.552100000000003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77568"/>
        <c:axId val="76479488"/>
      </c:barChart>
      <c:catAx>
        <c:axId val="7647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Height of Server Chassis in Racks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6479488"/>
        <c:crosses val="autoZero"/>
        <c:auto val="1"/>
        <c:lblAlgn val="ctr"/>
        <c:lblOffset val="100"/>
        <c:noMultiLvlLbl val="0"/>
      </c:catAx>
      <c:valAx>
        <c:axId val="76479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Inlet Air Temperature (˚C)</a:t>
                </a:r>
              </a:p>
            </c:rich>
          </c:tx>
          <c:layout>
            <c:manualLayout>
              <c:xMode val="edge"/>
              <c:yMode val="edge"/>
              <c:x val="1.0000000000000002E-2"/>
              <c:y val="4.016064257028111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6477568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5849038315459"/>
          <c:y val="7.1428571428571425E-2"/>
          <c:w val="0.77384207049351539"/>
          <c:h val="0.684210526315789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'Measured Data'!$P$1</c:f>
              <c:strCache>
                <c:ptCount val="1"/>
                <c:pt idx="0">
                  <c:v>Other Parts (W)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_ 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'Measured Data'!$B$2:$B$12</c:f>
              <c:numCache>
                <c:formatCode>General</c:formatCode>
                <c:ptCount val="11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</c:numCache>
            </c:numRef>
          </c:cat>
          <c:val>
            <c:numRef>
              <c:f>'Measured Data'!$P$2:$P$12</c:f>
              <c:numCache>
                <c:formatCode>General</c:formatCode>
                <c:ptCount val="11"/>
                <c:pt idx="0">
                  <c:v>202.61884315119622</c:v>
                </c:pt>
                <c:pt idx="1">
                  <c:v>203.65498165307091</c:v>
                </c:pt>
                <c:pt idx="2">
                  <c:v>203.13818066299967</c:v>
                </c:pt>
                <c:pt idx="3">
                  <c:v>204.26470367024581</c:v>
                </c:pt>
                <c:pt idx="4">
                  <c:v>203.15200420071022</c:v>
                </c:pt>
                <c:pt idx="5">
                  <c:v>202.73896175304318</c:v>
                </c:pt>
                <c:pt idx="6">
                  <c:v>203.75546108632702</c:v>
                </c:pt>
                <c:pt idx="7">
                  <c:v>204.25546108632702</c:v>
                </c:pt>
                <c:pt idx="8">
                  <c:v>204.25546108632702</c:v>
                </c:pt>
                <c:pt idx="9">
                  <c:v>205.25546108632702</c:v>
                </c:pt>
                <c:pt idx="10">
                  <c:v>205.25546108632702</c:v>
                </c:pt>
              </c:numCache>
            </c:numRef>
          </c:val>
        </c:ser>
        <c:ser>
          <c:idx val="0"/>
          <c:order val="1"/>
          <c:tx>
            <c:strRef>
              <c:f>'Measured Data'!$O$1</c:f>
              <c:strCache>
                <c:ptCount val="1"/>
                <c:pt idx="0">
                  <c:v>Fans (W)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_ 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'Measured Data'!$B$2:$B$12</c:f>
              <c:numCache>
                <c:formatCode>General</c:formatCode>
                <c:ptCount val="11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</c:numCache>
            </c:numRef>
          </c:cat>
          <c:val>
            <c:numRef>
              <c:f>'Measured Data'!$O$2:$O$12</c:f>
              <c:numCache>
                <c:formatCode>General</c:formatCode>
                <c:ptCount val="11"/>
                <c:pt idx="0">
                  <c:v>11.381156848803775</c:v>
                </c:pt>
                <c:pt idx="1">
                  <c:v>13.345018346929098</c:v>
                </c:pt>
                <c:pt idx="2">
                  <c:v>16.36181933700033</c:v>
                </c:pt>
                <c:pt idx="3">
                  <c:v>18.735296329754124</c:v>
                </c:pt>
                <c:pt idx="4">
                  <c:v>21.847995799289787</c:v>
                </c:pt>
                <c:pt idx="5">
                  <c:v>25.261038246956822</c:v>
                </c:pt>
                <c:pt idx="6">
                  <c:v>28.74453891367299</c:v>
                </c:pt>
                <c:pt idx="7">
                  <c:v>28.74453891367299</c:v>
                </c:pt>
                <c:pt idx="8">
                  <c:v>28.74453891367299</c:v>
                </c:pt>
                <c:pt idx="9">
                  <c:v>28.74453891367299</c:v>
                </c:pt>
                <c:pt idx="10">
                  <c:v>28.74453891367299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6536064"/>
        <c:axId val="76616064"/>
      </c:barChart>
      <c:catAx>
        <c:axId val="7653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Inlet Air Temperature (°F)</a:t>
                </a:r>
              </a:p>
            </c:rich>
          </c:tx>
          <c:layout>
            <c:manualLayout>
              <c:xMode val="edge"/>
              <c:yMode val="edge"/>
              <c:x val="0.32402278830796694"/>
              <c:y val="0.875939849624060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6616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6160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System Power (W)</a:t>
                </a:r>
              </a:p>
            </c:rich>
          </c:tx>
          <c:layout>
            <c:manualLayout>
              <c:xMode val="edge"/>
              <c:yMode val="edge"/>
              <c:x val="4.6518598158916706E-3"/>
              <c:y val="0.191089518065560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6536064"/>
        <c:crosses val="autoZero"/>
        <c:crossBetween val="between"/>
        <c:majorUnit val="1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658459631980393"/>
          <c:y val="3.5204110124532314E-3"/>
          <c:w val="0.37071479981604294"/>
          <c:h val="0.1665674308193993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06966269574595"/>
          <c:y val="4.8076923076923087E-2"/>
          <c:w val="0.76075419580821468"/>
          <c:h val="0.756410256410256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measured!$A$30:$A$42</c:f>
              <c:strCache>
                <c:ptCount val="1"/>
                <c:pt idx="0">
                  <c:v>3.1Ghz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measured!$D$30:$D$42</c:f>
              <c:numCache>
                <c:formatCode>General</c:formatCode>
                <c:ptCount val="1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</c:numCache>
            </c:numRef>
          </c:xVal>
          <c:yVal>
            <c:numRef>
              <c:f>measured!$E$30:$E$42</c:f>
              <c:numCache>
                <c:formatCode>General</c:formatCode>
                <c:ptCount val="13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73</c:v>
                </c:pt>
                <c:pt idx="8">
                  <c:v>74</c:v>
                </c:pt>
                <c:pt idx="9">
                  <c:v>75</c:v>
                </c:pt>
                <c:pt idx="10">
                  <c:v>76</c:v>
                </c:pt>
                <c:pt idx="11">
                  <c:v>77</c:v>
                </c:pt>
                <c:pt idx="12">
                  <c:v>78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measured!$A$16</c:f>
              <c:strCache>
                <c:ptCount val="1"/>
                <c:pt idx="0">
                  <c:v>2.9Ghz</c:v>
                </c:pt>
              </c:strCache>
            </c:strRef>
          </c:tx>
          <c:spPr>
            <a:ln w="127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measured!$D$16:$D$28</c:f>
              <c:numCache>
                <c:formatCode>General</c:formatCode>
                <c:ptCount val="1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</c:numCache>
            </c:numRef>
          </c:xVal>
          <c:yVal>
            <c:numRef>
              <c:f>measured!$E$16:$E$28</c:f>
              <c:numCache>
                <c:formatCode>General</c:formatCode>
                <c:ptCount val="13"/>
                <c:pt idx="0">
                  <c:v>71</c:v>
                </c:pt>
                <c:pt idx="1">
                  <c:v>71</c:v>
                </c:pt>
                <c:pt idx="2">
                  <c:v>70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70</c:v>
                </c:pt>
                <c:pt idx="7">
                  <c:v>70</c:v>
                </c:pt>
                <c:pt idx="8">
                  <c:v>71</c:v>
                </c:pt>
                <c:pt idx="9">
                  <c:v>72</c:v>
                </c:pt>
                <c:pt idx="10">
                  <c:v>73</c:v>
                </c:pt>
                <c:pt idx="11">
                  <c:v>74</c:v>
                </c:pt>
                <c:pt idx="12">
                  <c:v>75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measured!$A$2</c:f>
              <c:strCache>
                <c:ptCount val="1"/>
                <c:pt idx="0">
                  <c:v>2.7Ghz</c:v>
                </c:pt>
              </c:strCache>
            </c:strRef>
          </c:tx>
          <c:spPr>
            <a:ln w="127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measured!$D$2:$D$14</c:f>
              <c:numCache>
                <c:formatCode>General</c:formatCode>
                <c:ptCount val="1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</c:numCache>
            </c:numRef>
          </c:xVal>
          <c:yVal>
            <c:numRef>
              <c:f>measured!$E$2:$E$14</c:f>
              <c:numCache>
                <c:formatCode>General</c:formatCode>
                <c:ptCount val="13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71</c:v>
                </c:pt>
                <c:pt idx="8">
                  <c:v>70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88288"/>
        <c:axId val="81390592"/>
      </c:scatterChart>
      <c:valAx>
        <c:axId val="81388288"/>
        <c:scaling>
          <c:orientation val="minMax"/>
          <c:max val="39"/>
          <c:min val="27"/>
        </c:scaling>
        <c:delete val="0"/>
        <c:axPos val="b"/>
        <c:majorGridlines>
          <c:spPr>
            <a:ln w="3175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Inlet Air Temperature (˚C)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81390592"/>
        <c:crosses val="autoZero"/>
        <c:crossBetween val="midCat"/>
        <c:majorUnit val="1"/>
      </c:valAx>
      <c:valAx>
        <c:axId val="81390592"/>
        <c:scaling>
          <c:orientation val="minMax"/>
          <c:min val="6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Core Temperature (˚C)</a:t>
                </a:r>
              </a:p>
            </c:rich>
          </c:tx>
          <c:layout>
            <c:manualLayout>
              <c:xMode val="edge"/>
              <c:yMode val="edge"/>
              <c:x val="0"/>
              <c:y val="0.104632020997375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1388288"/>
        <c:crosses val="autoZero"/>
        <c:crossBetween val="midCat"/>
        <c:majorUnit val="4"/>
      </c:valAx>
      <c:spPr>
        <a:noFill/>
        <a:ln w="12700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588684717244588"/>
          <c:y val="0.56564094488188987"/>
          <c:w val="0.32421609558732639"/>
          <c:h val="0.21794871794871795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71971515230847"/>
          <c:y val="4.9833887043189383E-2"/>
          <c:w val="0.75877512146898984"/>
          <c:h val="0.7441860465116279"/>
        </c:manualLayout>
      </c:layout>
      <c:lineChart>
        <c:grouping val="standard"/>
        <c:varyColors val="0"/>
        <c:ser>
          <c:idx val="2"/>
          <c:order val="0"/>
          <c:tx>
            <c:strRef>
              <c:f>measured!$A$30:$A$42</c:f>
              <c:strCache>
                <c:ptCount val="1"/>
                <c:pt idx="0">
                  <c:v>3.1Ghz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measured!$D$30:$D$42</c:f>
              <c:numCache>
                <c:formatCode>General</c:formatCode>
                <c:ptCount val="1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</c:numCache>
            </c:numRef>
          </c:cat>
          <c:val>
            <c:numRef>
              <c:f>measured!$F$30:$F$42</c:f>
              <c:numCache>
                <c:formatCode>General</c:formatCode>
                <c:ptCount val="13"/>
                <c:pt idx="0">
                  <c:v>214</c:v>
                </c:pt>
                <c:pt idx="1">
                  <c:v>217</c:v>
                </c:pt>
                <c:pt idx="2">
                  <c:v>219.5</c:v>
                </c:pt>
                <c:pt idx="3">
                  <c:v>223</c:v>
                </c:pt>
                <c:pt idx="4">
                  <c:v>225</c:v>
                </c:pt>
                <c:pt idx="5">
                  <c:v>228</c:v>
                </c:pt>
                <c:pt idx="6">
                  <c:v>232.5</c:v>
                </c:pt>
                <c:pt idx="7">
                  <c:v>233</c:v>
                </c:pt>
                <c:pt idx="8">
                  <c:v>233</c:v>
                </c:pt>
                <c:pt idx="9">
                  <c:v>234</c:v>
                </c:pt>
                <c:pt idx="10">
                  <c:v>234</c:v>
                </c:pt>
                <c:pt idx="11">
                  <c:v>234</c:v>
                </c:pt>
                <c:pt idx="12">
                  <c:v>235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measured!$A$16</c:f>
              <c:strCache>
                <c:ptCount val="1"/>
                <c:pt idx="0">
                  <c:v>2.9Ghz</c:v>
                </c:pt>
              </c:strCache>
            </c:strRef>
          </c:tx>
          <c:spPr>
            <a:ln w="127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measured!$D$16:$D$28</c:f>
              <c:numCache>
                <c:formatCode>General</c:formatCode>
                <c:ptCount val="1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</c:numCache>
            </c:numRef>
          </c:cat>
          <c:val>
            <c:numRef>
              <c:f>measured!$F$16:$F$28</c:f>
              <c:numCache>
                <c:formatCode>General</c:formatCode>
                <c:ptCount val="13"/>
                <c:pt idx="0">
                  <c:v>202</c:v>
                </c:pt>
                <c:pt idx="1">
                  <c:v>204</c:v>
                </c:pt>
                <c:pt idx="2">
                  <c:v>206</c:v>
                </c:pt>
                <c:pt idx="3">
                  <c:v>210</c:v>
                </c:pt>
                <c:pt idx="4">
                  <c:v>213</c:v>
                </c:pt>
                <c:pt idx="5">
                  <c:v>216</c:v>
                </c:pt>
                <c:pt idx="6">
                  <c:v>218.5</c:v>
                </c:pt>
                <c:pt idx="7">
                  <c:v>224</c:v>
                </c:pt>
                <c:pt idx="8">
                  <c:v>228</c:v>
                </c:pt>
                <c:pt idx="9">
                  <c:v>229.5</c:v>
                </c:pt>
                <c:pt idx="10">
                  <c:v>230</c:v>
                </c:pt>
                <c:pt idx="11">
                  <c:v>230</c:v>
                </c:pt>
                <c:pt idx="12">
                  <c:v>231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measured!$A$2</c:f>
              <c:strCache>
                <c:ptCount val="1"/>
                <c:pt idx="0">
                  <c:v>2.7Ghz</c:v>
                </c:pt>
              </c:strCache>
            </c:strRef>
          </c:tx>
          <c:spPr>
            <a:ln w="127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measured!$D$2:$D$14</c:f>
              <c:numCache>
                <c:formatCode>General</c:formatCode>
                <c:ptCount val="1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</c:numCache>
            </c:numRef>
          </c:cat>
          <c:val>
            <c:numRef>
              <c:f>measured!$F$2:$F$14</c:f>
              <c:numCache>
                <c:formatCode>General</c:formatCode>
                <c:ptCount val="13"/>
                <c:pt idx="0">
                  <c:v>201</c:v>
                </c:pt>
                <c:pt idx="1">
                  <c:v>205</c:v>
                </c:pt>
                <c:pt idx="2">
                  <c:v>206</c:v>
                </c:pt>
                <c:pt idx="3">
                  <c:v>208</c:v>
                </c:pt>
                <c:pt idx="4">
                  <c:v>210</c:v>
                </c:pt>
                <c:pt idx="5">
                  <c:v>212</c:v>
                </c:pt>
                <c:pt idx="6">
                  <c:v>214</c:v>
                </c:pt>
                <c:pt idx="7">
                  <c:v>217</c:v>
                </c:pt>
                <c:pt idx="8">
                  <c:v>222</c:v>
                </c:pt>
                <c:pt idx="9">
                  <c:v>223.5</c:v>
                </c:pt>
                <c:pt idx="10">
                  <c:v>223.5</c:v>
                </c:pt>
                <c:pt idx="11">
                  <c:v>224</c:v>
                </c:pt>
                <c:pt idx="12">
                  <c:v>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37056"/>
        <c:axId val="81439360"/>
      </c:lineChart>
      <c:catAx>
        <c:axId val="8143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Inlet Air Temperature (˚C)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8143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439360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Draw (W)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1437056"/>
        <c:crosses val="autoZero"/>
        <c:crossBetween val="between"/>
      </c:valAx>
      <c:spPr>
        <a:noFill/>
        <a:ln w="12700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027760680858314"/>
          <c:y val="0.58028792912513827"/>
          <c:w val="0.29639175257731959"/>
          <c:h val="0.19933554817275748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103ED158-141C-47EB-B44B-11F3377B9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9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FEC7FDEA-8498-4A19-B404-DE9F7335DA2E}" type="slidenum">
              <a:rPr lang="en-US" altLang="en-US" smtClean="0"/>
              <a:pPr algn="r"/>
              <a:t>1</a:t>
            </a:fld>
            <a:endParaRPr lang="en-US" alt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Presentation performed by Sungka</a:t>
            </a:r>
            <a:r>
              <a:rPr lang="en-US" altLang="en-US" baseline="0" dirty="0" smtClean="0"/>
              <a:t>p Yeo on </a:t>
            </a:r>
            <a:r>
              <a:rPr lang="en-US" altLang="en-US" dirty="0" smtClean="0"/>
              <a:t>Tuesday</a:t>
            </a:r>
            <a:r>
              <a:rPr lang="en-US" altLang="en-US" dirty="0" smtClean="0"/>
              <a:t>, Nov,</a:t>
            </a:r>
            <a:r>
              <a:rPr lang="en-US" altLang="en-US" baseline="0" dirty="0" smtClean="0"/>
              <a:t> 4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2014</a:t>
            </a:r>
            <a:r>
              <a:rPr lang="en-US" altLang="en-US" baseline="0" dirty="0" smtClean="0"/>
              <a:t> 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dirty="0" smtClean="0"/>
              <a:t>09:50am-11:30am 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F842790-3569-49CF-9AD0-1A091BF63B8D}" type="slidenum">
              <a:rPr lang="en-US" altLang="zh-TW" sz="1200"/>
              <a:pPr algn="r"/>
              <a:t>28</a:t>
            </a:fld>
            <a:endParaRPr lang="en-US" altLang="zh-TW" sz="120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83487024-1FCD-4937-B5E7-D72BD3AE197B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28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543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F46015-BC3F-4278-A065-5134F3F0CEE5}" type="slidenum">
              <a:rPr lang="en-US" altLang="en-US" smtClean="0"/>
              <a:pPr algn="r"/>
              <a:t>35</a:t>
            </a:fld>
            <a:endParaRPr lang="en-US" altLang="en-US" smtClean="0"/>
          </a:p>
        </p:txBody>
      </p:sp>
      <p:sp>
        <p:nvSpPr>
          <p:cNvPr id="51405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B28E58E6-FC8F-4102-94CF-2C9F7AC5F7E8}" type="slidenum">
              <a:rPr lang="ko-KR" altLang="en-US" sz="1200">
                <a:ea typeface="굴림" pitchFamily="50" charset="-127"/>
              </a:rPr>
              <a:pPr algn="r"/>
              <a:t>35</a:t>
            </a:fld>
            <a:endParaRPr lang="en-US" altLang="ko-KR" sz="1200">
              <a:ea typeface="굴림" pitchFamily="50" charset="-127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4532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11857C1F-1E57-457C-8CDB-3EE4CA2467B6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34532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11857C1F-1E57-457C-8CDB-3EE4CA2467B6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34532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11857C1F-1E57-457C-8CDB-3EE4CA2467B6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34532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11857C1F-1E57-457C-8CDB-3EE4CA2467B6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34532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11857C1F-1E57-457C-8CDB-3EE4CA2467B6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8754C05-500C-4D6A-BF85-99C85227C2F9}" type="slidenum">
              <a:rPr lang="en-US" altLang="zh-TW" sz="1200"/>
              <a:pPr algn="r"/>
              <a:t>11</a:t>
            </a:fld>
            <a:endParaRPr lang="en-US" altLang="zh-TW" sz="120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7326025C-2852-4D1C-86DD-2FC4833BDFDF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11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532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879802EE-F94C-4C99-902D-934C8BE2EC81}" type="slidenum">
              <a:rPr lang="en-US" altLang="zh-TW" sz="1200"/>
              <a:pPr algn="r"/>
              <a:t>18</a:t>
            </a:fld>
            <a:endParaRPr lang="en-US" altLang="zh-TW" sz="120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0C47F335-E77D-41C9-B825-4BCAAE59FE50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18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539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9A7876E4-6343-4A00-B3FD-004053D07760}" type="slidenum">
              <a:rPr lang="en-US" altLang="zh-TW" sz="1200"/>
              <a:pPr algn="r"/>
              <a:t>22</a:t>
            </a:fld>
            <a:endParaRPr lang="en-US" altLang="zh-TW" sz="120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>
              <a:defRPr/>
            </a:pPr>
            <a:fld id="{6F938083-437B-4B04-A4F5-E05BEEC99290}" type="slidenum">
              <a:rPr lang="ko-KR" altLang="en-US" sz="1200">
                <a:ea typeface="굴림" pitchFamily="50" charset="-127"/>
                <a:cs typeface="+mn-cs"/>
              </a:rPr>
              <a:pPr algn="r">
                <a:defRPr/>
              </a:pPr>
              <a:t>22</a:t>
            </a:fld>
            <a:endParaRPr lang="en-US" altLang="ko-KR" sz="1200" dirty="0">
              <a:ea typeface="굴림" pitchFamily="50" charset="-127"/>
              <a:cs typeface="+mn-cs"/>
            </a:endParaRPr>
          </a:p>
        </p:txBody>
      </p:sp>
      <p:sp>
        <p:nvSpPr>
          <p:cNvPr id="541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20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idx="11"/>
          </p:nvPr>
        </p:nvSpPr>
        <p:spPr>
          <a:xfrm>
            <a:off x="762000" y="4495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6FA4-1BB1-4FAB-BF1C-DB5DA33A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314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885F-26ED-43FF-868A-3316522A5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56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F491F-E5AC-44AB-872B-DF4A413E7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55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97338" cy="26590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863975"/>
            <a:ext cx="4097338" cy="2660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712E-3EAE-458C-AE1F-2C0D72868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18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22F-A560-4904-A9C5-4725796F2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605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98463" y="1052513"/>
            <a:ext cx="8347075" cy="54721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C656-B21D-46A9-8E41-938F2BFA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36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66800"/>
            <a:ext cx="6781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5562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0684917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0EC50-8A85-4D4B-9EDD-FB6A7F4E0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626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8240-18D7-416C-AD46-B689A9188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2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8418-801A-4862-B83D-2A93D6971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38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E7B5-AB8C-4A03-A88B-B25A84EA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4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E1EB-CB7F-4341-9B2C-28CA6494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0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C8A4-27BA-42E8-89A9-B141BDE91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09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0733-0F89-4CB6-AEA0-018691E22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03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3200"/>
            <a:ext cx="533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A2391984-F5E8-45EC-BECE-BC2FBD17E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534400" cy="27432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ATAC: Ambient Temperature-Aware Capping</a:t>
            </a:r>
            <a:r>
              <a:rPr lang="en-US" altLang="ko-KR" sz="4000" smtClean="0">
                <a:ea typeface="굴림" pitchFamily="50" charset="-127"/>
              </a:rPr>
              <a:t/>
            </a:r>
            <a:br>
              <a:rPr lang="en-US" altLang="ko-KR" sz="4000" smtClean="0">
                <a:ea typeface="굴림" pitchFamily="50" charset="-127"/>
              </a:rPr>
            </a:br>
            <a:r>
              <a:rPr lang="en-US" altLang="en-US" sz="4000" smtClean="0"/>
              <a:t>for Power Efficient Datacenters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721678"/>
            <a:ext cx="277399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Georgia Tech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MARS Lab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826000"/>
            <a:ext cx="8636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81600" y="4419600"/>
            <a:ext cx="3505200" cy="1752600"/>
          </a:xfrm>
          <a:prstGeom prst="rect">
            <a:avLst/>
          </a:prstGeom>
        </p:spPr>
        <p:txBody>
          <a:bodyPr/>
          <a:lstStyle>
            <a:lvl1pPr marL="342900" indent="-3429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Sungkap </a:t>
            </a:r>
            <a:r>
              <a:rPr lang="en-US" alt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Yeo</a:t>
            </a:r>
            <a:endParaRPr lang="en-US" altLang="en-US" sz="2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</a:pP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Mohammad M. Hossain</a:t>
            </a:r>
          </a:p>
          <a:p>
            <a:pPr algn="l">
              <a:spcBef>
                <a:spcPct val="20000"/>
              </a:spcBef>
            </a:pP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Jen-</a:t>
            </a:r>
            <a:r>
              <a:rPr lang="en-US" altLang="ko-KR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cheng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Huang</a:t>
            </a:r>
          </a:p>
          <a:p>
            <a:pPr algn="l">
              <a:spcBef>
                <a:spcPct val="20000"/>
              </a:spcBef>
            </a:pP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Hsien-Hsin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.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400" kern="0" dirty="0" smtClean="0"/>
              <a:t>Datacenters: Majority</a:t>
            </a:r>
            <a:endParaRPr lang="en-US" sz="44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133600"/>
            <a:ext cx="8686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kern="0" dirty="0" smtClean="0">
                <a:solidFill>
                  <a:schemeClr val="tx2"/>
                </a:solidFill>
              </a:rPr>
              <a:t>Small to medium datacenters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kern="0" dirty="0" smtClean="0">
                <a:solidFill>
                  <a:schemeClr val="tx2"/>
                </a:solidFill>
              </a:rPr>
              <a:t>Responsible for more than 70% of the entire electrical power used by datacenters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Still labor under heavy cooling overhead about 50%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kern="0" dirty="0" smtClean="0">
                <a:solidFill>
                  <a:schemeClr val="tx2"/>
                </a:solidFill>
              </a:rPr>
              <a:t>More demand: private cloud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 kern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1"/>
          <p:cNvSpPr>
            <a:spLocks noChangeArrowheads="1"/>
          </p:cNvSpPr>
          <p:nvPr/>
        </p:nvSpPr>
        <p:spPr bwMode="auto">
          <a:xfrm>
            <a:off x="-20638" y="0"/>
            <a:ext cx="2459038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1459" name="Slide Number Placeholder 1"/>
          <p:cNvSpPr txBox="1">
            <a:spLocks noGrp="1"/>
          </p:cNvSpPr>
          <p:nvPr/>
        </p:nvSpPr>
        <p:spPr bwMode="auto">
          <a:xfrm>
            <a:off x="8458200" y="6553200"/>
            <a:ext cx="533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293E5AB2-03F3-41F4-ABE8-26468222C5F8}" type="slidenum">
              <a:rPr lang="en-US" altLang="zh-TW" sz="1100">
                <a:ea typeface="PMingLiU" pitchFamily="18" charset="-120"/>
              </a:rPr>
              <a:pPr algn="r"/>
              <a:t>11</a:t>
            </a:fld>
            <a:endParaRPr lang="en-US" altLang="zh-TW" sz="1100">
              <a:ea typeface="PMingLiU" pitchFamily="18" charset="-120"/>
            </a:endParaRPr>
          </a:p>
        </p:txBody>
      </p:sp>
      <p:sp>
        <p:nvSpPr>
          <p:cNvPr id="531460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8C8EA8A-13DF-45A6-996D-0E54F7DEE997}" type="slidenum">
              <a:rPr lang="en-US" altLang="zh-TW" sz="900">
                <a:solidFill>
                  <a:schemeClr val="bg2"/>
                </a:solidFill>
                <a:latin typeface="Franklin Gothic Book"/>
                <a:ea typeface="PMingLiU" pitchFamily="18" charset="-120"/>
              </a:rPr>
              <a:pPr algn="r"/>
              <a:t>11</a:t>
            </a:fld>
            <a:endParaRPr lang="en-US" altLang="zh-TW" sz="900">
              <a:solidFill>
                <a:schemeClr val="bg2"/>
              </a:solidFill>
              <a:latin typeface="Franklin Gothic Book"/>
              <a:ea typeface="PMingLiU" pitchFamily="18" charset="-12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lvl1pPr marL="7429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2001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FF9900"/>
                </a:solidFill>
                <a:ea typeface="굴림" pitchFamily="50" charset="-127"/>
              </a:rPr>
              <a:t>Datacenter Cooling Essentials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Motivation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Our Approach: ATAC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463" y="1904999"/>
            <a:ext cx="8347075" cy="4619625"/>
          </a:xfrm>
        </p:spPr>
        <p:txBody>
          <a:bodyPr/>
          <a:lstStyle/>
          <a:p>
            <a:pPr marL="469900" indent="-469900" eaLnBrk="1" hangingPunct="1"/>
            <a:r>
              <a:rPr lang="en-US" altLang="ko-KR" sz="3200" dirty="0" smtClean="0">
                <a:ea typeface="굴림" pitchFamily="50" charset="-127"/>
                <a:cs typeface="Arial" pitchFamily="34" charset="0"/>
              </a:rPr>
              <a:t>Two things</a:t>
            </a:r>
          </a:p>
          <a:p>
            <a:pPr marL="869950" lvl="1" indent="-469900" eaLnBrk="1" hangingPunct="1"/>
            <a:r>
              <a:rPr lang="en-US" altLang="ko-KR" sz="3200" dirty="0" smtClean="0">
                <a:ea typeface="굴림" pitchFamily="50" charset="-127"/>
                <a:cs typeface="Arial" pitchFamily="34" charset="0"/>
              </a:rPr>
              <a:t>Control algorithms for cooling units</a:t>
            </a:r>
          </a:p>
          <a:p>
            <a:pPr marL="869950" lvl="1" indent="-469900" eaLnBrk="1" hangingPunct="1"/>
            <a:r>
              <a:rPr lang="en-US" altLang="ko-KR" sz="3200" dirty="0" smtClean="0">
                <a:ea typeface="굴림" pitchFamily="50" charset="-127"/>
                <a:cs typeface="Arial" pitchFamily="34" charset="0"/>
              </a:rPr>
              <a:t>Cool air delivery time</a:t>
            </a:r>
          </a:p>
        </p:txBody>
      </p:sp>
      <p:sp>
        <p:nvSpPr>
          <p:cNvPr id="535610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63B7B1F3-DD33-4BF6-AF16-92B2E8694BFC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12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5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938" y="304800"/>
            <a:ext cx="8493125" cy="762000"/>
          </a:xfrm>
        </p:spPr>
        <p:txBody>
          <a:bodyPr anchor="b"/>
          <a:lstStyle/>
          <a:p>
            <a:pPr eaLnBrk="1" hangingPunct="1"/>
            <a:r>
              <a:rPr lang="en-US" altLang="ko-KR" smtClean="0">
                <a:ea typeface="굴림" pitchFamily="50" charset="-127"/>
                <a:cs typeface="Arial" pitchFamily="34" charset="0"/>
              </a:rPr>
              <a:t>Datacenter Cooling 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10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63B7B1F3-DD33-4BF6-AF16-92B2E8694BFC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13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5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938" y="304800"/>
            <a:ext cx="8493125" cy="762000"/>
          </a:xfrm>
        </p:spPr>
        <p:txBody>
          <a:bodyPr anchor="b"/>
          <a:lstStyle/>
          <a:p>
            <a:pPr eaLnBrk="1" hangingPunct="1"/>
            <a:r>
              <a:rPr lang="en-US" altLang="ko-KR" dirty="0" smtClean="0">
                <a:ea typeface="굴림" pitchFamily="50" charset="-127"/>
                <a:cs typeface="Arial" pitchFamily="34" charset="0"/>
              </a:rPr>
              <a:t>Datacenter Cooling Essentials (1)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69913" y="1447799"/>
            <a:ext cx="8077200" cy="47974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469900" indent="-469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ko-KR" sz="2800" kern="0" dirty="0" smtClean="0">
                <a:latin typeface="Arial" pitchFamily="34" charset="0"/>
                <a:cs typeface="Arial" pitchFamily="34" charset="0"/>
              </a:rPr>
              <a:t>Static control algorithm</a:t>
            </a:r>
          </a:p>
          <a:p>
            <a:pPr lvl="1">
              <a:defRPr/>
            </a:pPr>
            <a:r>
              <a:rPr lang="en-US" altLang="ko-KR" sz="2400" kern="0" dirty="0" smtClean="0">
                <a:latin typeface="Arial" pitchFamily="34" charset="0"/>
                <a:cs typeface="Arial" pitchFamily="34" charset="0"/>
              </a:rPr>
              <a:t>Always supplies cool air based on worst case scenario</a:t>
            </a:r>
          </a:p>
          <a:p>
            <a:pPr lvl="1">
              <a:defRPr/>
            </a:pPr>
            <a:r>
              <a:rPr lang="en-US" altLang="ko-KR" sz="2400" kern="0" dirty="0" smtClean="0">
                <a:latin typeface="Arial" pitchFamily="34" charset="0"/>
                <a:cs typeface="Arial" pitchFamily="34" charset="0"/>
              </a:rPr>
              <a:t>Not efficient</a:t>
            </a:r>
          </a:p>
          <a:p>
            <a:pPr>
              <a:defRPr/>
            </a:pPr>
            <a:r>
              <a:rPr lang="en-US" altLang="ko-KR" sz="2800" kern="0" dirty="0" smtClean="0">
                <a:latin typeface="Arial" pitchFamily="34" charset="0"/>
                <a:cs typeface="Arial" pitchFamily="34" charset="0"/>
              </a:rPr>
              <a:t>Dynamic control algorithm</a:t>
            </a:r>
            <a:endParaRPr lang="en-US" altLang="ko-KR" sz="2800" kern="0" baseline="30000" dirty="0" smtClean="0">
              <a:latin typeface="Arial" pitchFamily="34" charset="0"/>
              <a:cs typeface="Arial" pitchFamily="34" charset="0"/>
            </a:endParaRPr>
          </a:p>
          <a:p>
            <a:pPr marL="969962" lvl="1" indent="-457200">
              <a:buFont typeface="Wingdings" pitchFamily="2" charset="2"/>
              <a:buAutoNum type="arabicParenBoth"/>
              <a:defRPr/>
            </a:pPr>
            <a:r>
              <a:rPr lang="en-US" altLang="ko-KR" sz="2400" kern="0" dirty="0" smtClean="0">
                <a:latin typeface="Arial" pitchFamily="34" charset="0"/>
                <a:cs typeface="Arial" pitchFamily="34" charset="0"/>
              </a:rPr>
              <a:t>Starts from static control algorithm</a:t>
            </a:r>
            <a:endParaRPr lang="en-US" altLang="ko-KR" sz="2400" kern="0" baseline="-25000" dirty="0" smtClean="0">
              <a:latin typeface="Arial" pitchFamily="34" charset="0"/>
              <a:cs typeface="Arial" pitchFamily="34" charset="0"/>
            </a:endParaRPr>
          </a:p>
          <a:p>
            <a:pPr marL="969962" lvl="1" indent="-457200">
              <a:buFont typeface="Wingdings" pitchFamily="2" charset="2"/>
              <a:buAutoNum type="arabicParenBoth"/>
              <a:defRPr/>
            </a:pPr>
            <a:r>
              <a:rPr lang="en-US" altLang="ko-KR" sz="2400" kern="0" dirty="0" smtClean="0">
                <a:latin typeface="Arial" pitchFamily="34" charset="0"/>
                <a:cs typeface="Arial" pitchFamily="34" charset="0"/>
              </a:rPr>
              <a:t>While all servers are under </a:t>
            </a:r>
            <a:r>
              <a:rPr lang="en-US" altLang="ko-KR" sz="2400" kern="0" dirty="0" smtClean="0">
                <a:latin typeface="Arial" pitchFamily="34" charset="0"/>
              </a:rPr>
              <a:t>emergency temperature, raises room temperature</a:t>
            </a:r>
            <a:endParaRPr lang="en-US" altLang="ko-KR" sz="2400" kern="0" baseline="-25000" dirty="0" smtClean="0">
              <a:latin typeface="Arial" pitchFamily="34" charset="0"/>
              <a:cs typeface="Arial" pitchFamily="34" charset="0"/>
            </a:endParaRPr>
          </a:p>
          <a:p>
            <a:pPr marL="969962" lvl="1" indent="-457200">
              <a:buFont typeface="Wingdings" pitchFamily="2" charset="2"/>
              <a:buAutoNum type="arabicParenBoth"/>
              <a:defRPr/>
            </a:pPr>
            <a:r>
              <a:rPr lang="en-US" altLang="ko-KR" sz="2400" kern="0" dirty="0" smtClean="0">
                <a:latin typeface="Arial" pitchFamily="34" charset="0"/>
                <a:cs typeface="Arial" pitchFamily="34" charset="0"/>
              </a:rPr>
              <a:t>When any server experiences</a:t>
            </a:r>
            <a:r>
              <a:rPr lang="en-US" altLang="ko-KR" sz="2400" kern="0" dirty="0" smtClean="0">
                <a:latin typeface="Arial" pitchFamily="34" charset="0"/>
              </a:rPr>
              <a:t> emergency temperature, lower room temperature</a:t>
            </a:r>
            <a:endParaRPr lang="en-US" altLang="ko-KR" sz="2400" kern="0" baseline="-25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69900" indent="-469900" eaLnBrk="1" hangingPunct="1"/>
            <a:r>
              <a:rPr lang="en-US" altLang="ko-KR" sz="2800" dirty="0" smtClean="0">
                <a:ea typeface="굴림" pitchFamily="50" charset="-127"/>
                <a:cs typeface="Arial" pitchFamily="34" charset="0"/>
              </a:rPr>
              <a:t>Cool air delivery time</a:t>
            </a:r>
          </a:p>
          <a:p>
            <a:pPr marL="908050" lvl="1" indent="-436563" eaLnBrk="1" hangingPunct="1"/>
            <a:r>
              <a:rPr lang="en-US" altLang="ko-KR" sz="2800" dirty="0" smtClean="0">
                <a:ea typeface="굴림" pitchFamily="50" charset="-127"/>
                <a:cs typeface="Arial" pitchFamily="34" charset="0"/>
              </a:rPr>
              <a:t>Why is it important?</a:t>
            </a:r>
          </a:p>
        </p:txBody>
      </p:sp>
      <p:sp>
        <p:nvSpPr>
          <p:cNvPr id="535610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63B7B1F3-DD33-4BF6-AF16-92B2E8694BFC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14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5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938" y="304800"/>
            <a:ext cx="8493125" cy="762000"/>
          </a:xfrm>
        </p:spPr>
        <p:txBody>
          <a:bodyPr anchor="b"/>
          <a:lstStyle/>
          <a:p>
            <a:pPr eaLnBrk="1" hangingPunct="1"/>
            <a:r>
              <a:rPr lang="en-US" altLang="ko-KR" dirty="0" smtClean="0">
                <a:ea typeface="굴림" pitchFamily="50" charset="-127"/>
                <a:cs typeface="Arial" pitchFamily="34" charset="0"/>
              </a:rPr>
              <a:t>Datacenter Cooling Essentials (2)</a:t>
            </a:r>
          </a:p>
        </p:txBody>
      </p:sp>
      <p:sp>
        <p:nvSpPr>
          <p:cNvPr id="2" name="Flowchart: Alternate Process 1"/>
          <p:cNvSpPr/>
          <p:nvPr/>
        </p:nvSpPr>
        <p:spPr bwMode="auto">
          <a:xfrm>
            <a:off x="1905000" y="3048000"/>
            <a:ext cx="1752600" cy="1219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Feeling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Hungry</a:t>
            </a:r>
          </a:p>
        </p:txBody>
      </p:sp>
      <p:sp>
        <p:nvSpPr>
          <p:cNvPr id="62" name="Flowchart: Alternate Process 61"/>
          <p:cNvSpPr/>
          <p:nvPr/>
        </p:nvSpPr>
        <p:spPr bwMode="auto">
          <a:xfrm>
            <a:off x="5334000" y="3048000"/>
            <a:ext cx="1752600" cy="12192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Order a Pizza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Flowchart: Alternate Process 78"/>
          <p:cNvSpPr/>
          <p:nvPr/>
        </p:nvSpPr>
        <p:spPr bwMode="auto">
          <a:xfrm>
            <a:off x="2781300" y="4572000"/>
            <a:ext cx="3423745" cy="625366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Remain hungry!</a:t>
            </a:r>
          </a:p>
        </p:txBody>
      </p:sp>
      <p:cxnSp>
        <p:nvCxnSpPr>
          <p:cNvPr id="4" name="Straight Arrow Connector 3"/>
          <p:cNvCxnSpPr>
            <a:endCxn id="62" idx="1"/>
          </p:cNvCxnSpPr>
          <p:nvPr/>
        </p:nvCxnSpPr>
        <p:spPr bwMode="auto">
          <a:xfrm>
            <a:off x="3657600" y="3657600"/>
            <a:ext cx="1676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5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55" name="Group 61"/>
          <p:cNvGrpSpPr>
            <a:grpSpLocks/>
          </p:cNvGrpSpPr>
          <p:nvPr/>
        </p:nvGrpSpPr>
        <p:grpSpPr bwMode="auto">
          <a:xfrm>
            <a:off x="1295400" y="2724150"/>
            <a:ext cx="6858000" cy="3448050"/>
            <a:chOff x="1295399" y="2724809"/>
            <a:chExt cx="6858000" cy="3447391"/>
          </a:xfrm>
        </p:grpSpPr>
        <p:sp>
          <p:nvSpPr>
            <p:cNvPr id="63" name="Parallelogram 62"/>
            <p:cNvSpPr/>
            <p:nvPr/>
          </p:nvSpPr>
          <p:spPr bwMode="auto">
            <a:xfrm>
              <a:off x="1295399" y="5181789"/>
              <a:ext cx="6858000" cy="990411"/>
            </a:xfrm>
            <a:prstGeom prst="parallelogram">
              <a:avLst>
                <a:gd name="adj" fmla="val 954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4" name="Parallelogram 63"/>
            <p:cNvSpPr/>
            <p:nvPr/>
          </p:nvSpPr>
          <p:spPr bwMode="auto">
            <a:xfrm>
              <a:off x="1295399" y="4502469"/>
              <a:ext cx="6858000" cy="1060247"/>
            </a:xfrm>
            <a:prstGeom prst="parallelogram">
              <a:avLst>
                <a:gd name="adj" fmla="val 954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5" name="Cube 64"/>
            <p:cNvSpPr/>
            <p:nvPr/>
          </p:nvSpPr>
          <p:spPr bwMode="auto">
            <a:xfrm>
              <a:off x="5743574" y="4348512"/>
              <a:ext cx="566738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6" name="Cube 65"/>
            <p:cNvSpPr/>
            <p:nvPr/>
          </p:nvSpPr>
          <p:spPr bwMode="auto">
            <a:xfrm>
              <a:off x="5743574" y="3940602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7" name="Cube 66"/>
            <p:cNvSpPr/>
            <p:nvPr/>
          </p:nvSpPr>
          <p:spPr bwMode="auto">
            <a:xfrm>
              <a:off x="5743574" y="3535867"/>
              <a:ext cx="566738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8" name="Cube 67"/>
            <p:cNvSpPr/>
            <p:nvPr/>
          </p:nvSpPr>
          <p:spPr bwMode="auto">
            <a:xfrm>
              <a:off x="5743574" y="3129545"/>
              <a:ext cx="566738" cy="54917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9" name="Cube 68"/>
            <p:cNvSpPr/>
            <p:nvPr/>
          </p:nvSpPr>
          <p:spPr bwMode="auto">
            <a:xfrm>
              <a:off x="5599112" y="4486597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0" name="Cube 69"/>
            <p:cNvSpPr/>
            <p:nvPr/>
          </p:nvSpPr>
          <p:spPr bwMode="auto">
            <a:xfrm>
              <a:off x="5599112" y="4078688"/>
              <a:ext cx="566737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1" name="Cube 70"/>
            <p:cNvSpPr/>
            <p:nvPr/>
          </p:nvSpPr>
          <p:spPr bwMode="auto">
            <a:xfrm>
              <a:off x="5599112" y="3673953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2" name="Cube 71"/>
            <p:cNvSpPr/>
            <p:nvPr/>
          </p:nvSpPr>
          <p:spPr bwMode="auto">
            <a:xfrm>
              <a:off x="5599112" y="3267630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3" name="Cube 72"/>
            <p:cNvSpPr/>
            <p:nvPr/>
          </p:nvSpPr>
          <p:spPr bwMode="auto">
            <a:xfrm>
              <a:off x="5457824" y="4626271"/>
              <a:ext cx="568325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4" name="Cube 73"/>
            <p:cNvSpPr/>
            <p:nvPr/>
          </p:nvSpPr>
          <p:spPr bwMode="auto">
            <a:xfrm>
              <a:off x="5457824" y="4219948"/>
              <a:ext cx="568325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5" name="Cube 74"/>
            <p:cNvSpPr/>
            <p:nvPr/>
          </p:nvSpPr>
          <p:spPr bwMode="auto">
            <a:xfrm>
              <a:off x="5457824" y="3815214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6" name="Cube 75"/>
            <p:cNvSpPr/>
            <p:nvPr/>
          </p:nvSpPr>
          <p:spPr bwMode="auto">
            <a:xfrm>
              <a:off x="5457824" y="3408891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7" name="Cube 76"/>
            <p:cNvSpPr/>
            <p:nvPr/>
          </p:nvSpPr>
          <p:spPr bwMode="auto">
            <a:xfrm>
              <a:off x="5314949" y="4767532"/>
              <a:ext cx="566738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8" name="Cube 77"/>
            <p:cNvSpPr/>
            <p:nvPr/>
          </p:nvSpPr>
          <p:spPr bwMode="auto">
            <a:xfrm>
              <a:off x="5314949" y="4361209"/>
              <a:ext cx="566738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30" name="Cube 129"/>
            <p:cNvSpPr/>
            <p:nvPr/>
          </p:nvSpPr>
          <p:spPr bwMode="auto">
            <a:xfrm>
              <a:off x="5314949" y="3954887"/>
              <a:ext cx="566738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31" name="Cube 130"/>
            <p:cNvSpPr/>
            <p:nvPr/>
          </p:nvSpPr>
          <p:spPr bwMode="auto">
            <a:xfrm>
              <a:off x="5314949" y="3550151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33" name="Cube 132"/>
            <p:cNvSpPr/>
            <p:nvPr/>
          </p:nvSpPr>
          <p:spPr bwMode="auto">
            <a:xfrm>
              <a:off x="5176837" y="4908792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4" name="Cube 133"/>
            <p:cNvSpPr/>
            <p:nvPr/>
          </p:nvSpPr>
          <p:spPr bwMode="auto">
            <a:xfrm>
              <a:off x="5176837" y="4502469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5" name="Cube 134"/>
            <p:cNvSpPr/>
            <p:nvPr/>
          </p:nvSpPr>
          <p:spPr bwMode="auto">
            <a:xfrm>
              <a:off x="5176837" y="4096147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6" name="Cube 135"/>
            <p:cNvSpPr/>
            <p:nvPr/>
          </p:nvSpPr>
          <p:spPr bwMode="auto">
            <a:xfrm>
              <a:off x="5176837" y="3691412"/>
              <a:ext cx="566737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7" name="Cube 136"/>
            <p:cNvSpPr/>
            <p:nvPr/>
          </p:nvSpPr>
          <p:spPr bwMode="auto">
            <a:xfrm>
              <a:off x="6938962" y="4351686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38" name="Cube 137"/>
            <p:cNvSpPr/>
            <p:nvPr/>
          </p:nvSpPr>
          <p:spPr bwMode="auto">
            <a:xfrm>
              <a:off x="6938962" y="3945364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39" name="Cube 138"/>
            <p:cNvSpPr/>
            <p:nvPr/>
          </p:nvSpPr>
          <p:spPr bwMode="auto">
            <a:xfrm>
              <a:off x="6938962" y="3540628"/>
              <a:ext cx="568325" cy="54917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0" name="Cube 139"/>
            <p:cNvSpPr/>
            <p:nvPr/>
          </p:nvSpPr>
          <p:spPr bwMode="auto">
            <a:xfrm>
              <a:off x="6938962" y="3135893"/>
              <a:ext cx="568325" cy="545996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1" name="Cube 140"/>
            <p:cNvSpPr/>
            <p:nvPr/>
          </p:nvSpPr>
          <p:spPr bwMode="auto">
            <a:xfrm>
              <a:off x="6804024" y="4489772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2" name="Cube 141"/>
            <p:cNvSpPr/>
            <p:nvPr/>
          </p:nvSpPr>
          <p:spPr bwMode="auto">
            <a:xfrm>
              <a:off x="6804024" y="4083449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3" name="Cube 142"/>
            <p:cNvSpPr/>
            <p:nvPr/>
          </p:nvSpPr>
          <p:spPr bwMode="auto">
            <a:xfrm>
              <a:off x="6804024" y="3678715"/>
              <a:ext cx="566738" cy="54917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4" name="Cube 143"/>
            <p:cNvSpPr/>
            <p:nvPr/>
          </p:nvSpPr>
          <p:spPr bwMode="auto">
            <a:xfrm>
              <a:off x="6804024" y="3273979"/>
              <a:ext cx="566738" cy="545996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7" name="Cube 146"/>
            <p:cNvSpPr/>
            <p:nvPr/>
          </p:nvSpPr>
          <p:spPr bwMode="auto">
            <a:xfrm>
              <a:off x="6662737" y="4624684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8" name="Cube 147"/>
            <p:cNvSpPr/>
            <p:nvPr/>
          </p:nvSpPr>
          <p:spPr bwMode="auto">
            <a:xfrm>
              <a:off x="6662737" y="4216774"/>
              <a:ext cx="568325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9" name="Cube 148"/>
            <p:cNvSpPr/>
            <p:nvPr/>
          </p:nvSpPr>
          <p:spPr bwMode="auto">
            <a:xfrm>
              <a:off x="6662737" y="3812039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0" name="Cube 149"/>
            <p:cNvSpPr/>
            <p:nvPr/>
          </p:nvSpPr>
          <p:spPr bwMode="auto">
            <a:xfrm>
              <a:off x="6662737" y="3405717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1" name="Cube 150"/>
            <p:cNvSpPr/>
            <p:nvPr/>
          </p:nvSpPr>
          <p:spPr bwMode="auto">
            <a:xfrm>
              <a:off x="6519862" y="4764357"/>
              <a:ext cx="566737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2" name="Cube 151"/>
            <p:cNvSpPr/>
            <p:nvPr/>
          </p:nvSpPr>
          <p:spPr bwMode="auto">
            <a:xfrm>
              <a:off x="6519862" y="4358035"/>
              <a:ext cx="566737" cy="545996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3" name="Cube 152"/>
            <p:cNvSpPr/>
            <p:nvPr/>
          </p:nvSpPr>
          <p:spPr bwMode="auto">
            <a:xfrm>
              <a:off x="6381749" y="4905617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4" name="Cube 153"/>
            <p:cNvSpPr/>
            <p:nvPr/>
          </p:nvSpPr>
          <p:spPr bwMode="auto">
            <a:xfrm>
              <a:off x="6381749" y="4499295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5" name="Cube 154"/>
            <p:cNvSpPr/>
            <p:nvPr/>
          </p:nvSpPr>
          <p:spPr bwMode="auto">
            <a:xfrm>
              <a:off x="6519862" y="3953299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6" name="Cube 155"/>
            <p:cNvSpPr/>
            <p:nvPr/>
          </p:nvSpPr>
          <p:spPr bwMode="auto">
            <a:xfrm>
              <a:off x="6519862" y="3546977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7" name="Cube 156"/>
            <p:cNvSpPr/>
            <p:nvPr/>
          </p:nvSpPr>
          <p:spPr bwMode="auto">
            <a:xfrm>
              <a:off x="6381749" y="4092972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8" name="Cube 157"/>
            <p:cNvSpPr/>
            <p:nvPr/>
          </p:nvSpPr>
          <p:spPr bwMode="auto">
            <a:xfrm>
              <a:off x="6381749" y="3688238"/>
              <a:ext cx="566738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9" name="Cube 158"/>
            <p:cNvSpPr/>
            <p:nvPr/>
          </p:nvSpPr>
          <p:spPr bwMode="auto">
            <a:xfrm>
              <a:off x="2500312" y="3261281"/>
              <a:ext cx="1130300" cy="2182396"/>
            </a:xfrm>
            <a:prstGeom prst="cube">
              <a:avLst>
                <a:gd name="adj" fmla="val 5996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0" name="Cube 159"/>
            <p:cNvSpPr/>
            <p:nvPr/>
          </p:nvSpPr>
          <p:spPr bwMode="auto">
            <a:xfrm>
              <a:off x="5743574" y="2724809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1" name="Cube 160"/>
            <p:cNvSpPr/>
            <p:nvPr/>
          </p:nvSpPr>
          <p:spPr bwMode="auto">
            <a:xfrm>
              <a:off x="5599112" y="2862896"/>
              <a:ext cx="566737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2" name="Cube 161"/>
            <p:cNvSpPr/>
            <p:nvPr/>
          </p:nvSpPr>
          <p:spPr bwMode="auto">
            <a:xfrm>
              <a:off x="5457824" y="3004156"/>
              <a:ext cx="568325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3" name="Cube 162"/>
            <p:cNvSpPr/>
            <p:nvPr/>
          </p:nvSpPr>
          <p:spPr bwMode="auto">
            <a:xfrm>
              <a:off x="5314949" y="3143829"/>
              <a:ext cx="566738" cy="54917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4" name="Cube 163"/>
            <p:cNvSpPr/>
            <p:nvPr/>
          </p:nvSpPr>
          <p:spPr bwMode="auto">
            <a:xfrm>
              <a:off x="5176837" y="3285090"/>
              <a:ext cx="566737" cy="547582"/>
            </a:xfrm>
            <a:prstGeom prst="cub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5" name="Cube 164"/>
            <p:cNvSpPr/>
            <p:nvPr/>
          </p:nvSpPr>
          <p:spPr bwMode="auto">
            <a:xfrm>
              <a:off x="6938962" y="2729571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6" name="Cube 165"/>
            <p:cNvSpPr/>
            <p:nvPr/>
          </p:nvSpPr>
          <p:spPr bwMode="auto">
            <a:xfrm>
              <a:off x="6804024" y="2867657"/>
              <a:ext cx="566738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7" name="Cube 166"/>
            <p:cNvSpPr/>
            <p:nvPr/>
          </p:nvSpPr>
          <p:spPr bwMode="auto">
            <a:xfrm>
              <a:off x="6662737" y="2999395"/>
              <a:ext cx="568325" cy="547582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8" name="Cube 167"/>
            <p:cNvSpPr/>
            <p:nvPr/>
          </p:nvSpPr>
          <p:spPr bwMode="auto">
            <a:xfrm>
              <a:off x="6519862" y="3140655"/>
              <a:ext cx="566737" cy="54758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9" name="Cube 168"/>
            <p:cNvSpPr/>
            <p:nvPr/>
          </p:nvSpPr>
          <p:spPr bwMode="auto">
            <a:xfrm>
              <a:off x="6381749" y="3281916"/>
              <a:ext cx="566738" cy="54917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70" name="Rounded Rectangular Callout 169"/>
          <p:cNvSpPr/>
          <p:nvPr/>
        </p:nvSpPr>
        <p:spPr bwMode="auto">
          <a:xfrm>
            <a:off x="3065463" y="2592388"/>
            <a:ext cx="2249487" cy="538162"/>
          </a:xfrm>
          <a:prstGeom prst="wedgeRoundRectCallout">
            <a:avLst>
              <a:gd name="adj1" fmla="val 46208"/>
              <a:gd name="adj2" fmla="val 84847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latinLnBrk="1">
              <a:defRPr/>
            </a:pPr>
            <a:r>
              <a:rPr kumimoji="1" lang="en-US" sz="2400" dirty="0">
                <a:solidFill>
                  <a:schemeClr val="bg1"/>
                </a:solidFill>
                <a:ea typeface="굴림" pitchFamily="50" charset="-127"/>
              </a:rPr>
              <a:t>Hottest server</a:t>
            </a:r>
          </a:p>
        </p:txBody>
      </p:sp>
      <p:sp>
        <p:nvSpPr>
          <p:cNvPr id="535610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63B7B1F3-DD33-4BF6-AF16-92B2E8694BFC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15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5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938" y="304800"/>
            <a:ext cx="8493125" cy="762000"/>
          </a:xfrm>
        </p:spPr>
        <p:txBody>
          <a:bodyPr anchor="b"/>
          <a:lstStyle/>
          <a:p>
            <a:pPr eaLnBrk="1" hangingPunct="1"/>
            <a:r>
              <a:rPr lang="en-US" altLang="ko-KR" smtClean="0">
                <a:ea typeface="굴림" pitchFamily="50" charset="-127"/>
                <a:cs typeface="Arial" pitchFamily="34" charset="0"/>
              </a:rPr>
              <a:t>Datacenter Cooling Essentials</a:t>
            </a:r>
          </a:p>
        </p:txBody>
      </p:sp>
      <p:sp>
        <p:nvSpPr>
          <p:cNvPr id="60" name="Rounded Rectangular Callout 59"/>
          <p:cNvSpPr/>
          <p:nvPr/>
        </p:nvSpPr>
        <p:spPr bwMode="auto">
          <a:xfrm>
            <a:off x="609600" y="3376613"/>
            <a:ext cx="2206625" cy="539750"/>
          </a:xfrm>
          <a:prstGeom prst="wedgeRoundRectCallout">
            <a:avLst>
              <a:gd name="adj1" fmla="val 46208"/>
              <a:gd name="adj2" fmla="val 84847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latinLnBrk="1">
              <a:defRPr/>
            </a:pPr>
            <a:r>
              <a:rPr kumimoji="1" lang="en-US" sz="2400" dirty="0">
                <a:solidFill>
                  <a:schemeClr val="bg1"/>
                </a:solidFill>
                <a:ea typeface="굴림" pitchFamily="50" charset="-127"/>
              </a:rPr>
              <a:t>Cooling unit</a:t>
            </a:r>
          </a:p>
        </p:txBody>
      </p:sp>
    </p:spTree>
    <p:extLst>
      <p:ext uri="{BB962C8B-B14F-4D97-AF65-F5344CB8AC3E}">
        <p14:creationId xmlns:p14="http://schemas.microsoft.com/office/powerpoint/2010/main" val="26562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arallelogram 71"/>
          <p:cNvSpPr/>
          <p:nvPr/>
        </p:nvSpPr>
        <p:spPr bwMode="auto">
          <a:xfrm>
            <a:off x="1295400" y="5183188"/>
            <a:ext cx="6858000" cy="989012"/>
          </a:xfrm>
          <a:prstGeom prst="parallelogram">
            <a:avLst>
              <a:gd name="adj" fmla="val 954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8" name="Parallelogram 77"/>
          <p:cNvSpPr/>
          <p:nvPr/>
        </p:nvSpPr>
        <p:spPr bwMode="auto">
          <a:xfrm>
            <a:off x="1295400" y="4503738"/>
            <a:ext cx="6858000" cy="1058862"/>
          </a:xfrm>
          <a:prstGeom prst="parallelogram">
            <a:avLst>
              <a:gd name="adj" fmla="val 954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3" name="Up Arrow 72"/>
          <p:cNvSpPr>
            <a:spLocks noChangeArrowheads="1"/>
          </p:cNvSpPr>
          <p:nvPr/>
        </p:nvSpPr>
        <p:spPr bwMode="auto">
          <a:xfrm rot="16200000">
            <a:off x="1862932" y="5657056"/>
            <a:ext cx="304800" cy="446087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4" name="Up Arrow 73"/>
          <p:cNvSpPr>
            <a:spLocks noChangeArrowheads="1"/>
          </p:cNvSpPr>
          <p:nvPr/>
        </p:nvSpPr>
        <p:spPr bwMode="auto">
          <a:xfrm rot="5400000">
            <a:off x="3299619" y="5658644"/>
            <a:ext cx="304800" cy="446088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5" name="Up Arrow 74"/>
          <p:cNvSpPr>
            <a:spLocks noChangeArrowheads="1"/>
          </p:cNvSpPr>
          <p:nvPr/>
        </p:nvSpPr>
        <p:spPr bwMode="auto">
          <a:xfrm rot="5400000">
            <a:off x="4156076" y="5656262"/>
            <a:ext cx="304800" cy="447675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6" name="Up Arrow 75"/>
          <p:cNvSpPr>
            <a:spLocks noChangeArrowheads="1"/>
          </p:cNvSpPr>
          <p:nvPr/>
        </p:nvSpPr>
        <p:spPr bwMode="auto">
          <a:xfrm rot="5400000">
            <a:off x="5057776" y="5657850"/>
            <a:ext cx="304800" cy="447675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Up Arrow 76"/>
          <p:cNvSpPr>
            <a:spLocks noChangeArrowheads="1"/>
          </p:cNvSpPr>
          <p:nvPr/>
        </p:nvSpPr>
        <p:spPr bwMode="auto">
          <a:xfrm rot="5400000">
            <a:off x="6638926" y="5657850"/>
            <a:ext cx="304800" cy="447675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5743575" y="43481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5743575" y="39417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2" name="Cube 81"/>
          <p:cNvSpPr/>
          <p:nvPr/>
        </p:nvSpPr>
        <p:spPr bwMode="auto">
          <a:xfrm>
            <a:off x="5743575" y="35353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5743575" y="31305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4" name="Cube 83"/>
          <p:cNvSpPr/>
          <p:nvPr/>
        </p:nvSpPr>
        <p:spPr bwMode="auto">
          <a:xfrm>
            <a:off x="5743575" y="27241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5" name="Cube 84"/>
          <p:cNvSpPr/>
          <p:nvPr/>
        </p:nvSpPr>
        <p:spPr bwMode="auto">
          <a:xfrm>
            <a:off x="5599113" y="44862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5599113" y="40798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5599113" y="36734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8" name="Cube 87"/>
          <p:cNvSpPr/>
          <p:nvPr/>
        </p:nvSpPr>
        <p:spPr bwMode="auto">
          <a:xfrm>
            <a:off x="5599113" y="3268663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9" name="Cube 88"/>
          <p:cNvSpPr/>
          <p:nvPr/>
        </p:nvSpPr>
        <p:spPr bwMode="auto">
          <a:xfrm>
            <a:off x="5599113" y="2862263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0" name="Cube 89"/>
          <p:cNvSpPr/>
          <p:nvPr/>
        </p:nvSpPr>
        <p:spPr bwMode="auto">
          <a:xfrm>
            <a:off x="5457825" y="462756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1" name="Cube 90"/>
          <p:cNvSpPr/>
          <p:nvPr/>
        </p:nvSpPr>
        <p:spPr bwMode="auto">
          <a:xfrm>
            <a:off x="5457825" y="4219575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2" name="Cube 91"/>
          <p:cNvSpPr/>
          <p:nvPr/>
        </p:nvSpPr>
        <p:spPr bwMode="auto">
          <a:xfrm>
            <a:off x="5457825" y="381476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3" name="Cube 92"/>
          <p:cNvSpPr/>
          <p:nvPr/>
        </p:nvSpPr>
        <p:spPr bwMode="auto">
          <a:xfrm>
            <a:off x="5457825" y="3408363"/>
            <a:ext cx="568325" cy="549275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5457825" y="3003550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5" name="Cube 94"/>
          <p:cNvSpPr/>
          <p:nvPr/>
        </p:nvSpPr>
        <p:spPr bwMode="auto">
          <a:xfrm>
            <a:off x="5314950" y="47672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6" name="Cube 95"/>
          <p:cNvSpPr/>
          <p:nvPr/>
        </p:nvSpPr>
        <p:spPr bwMode="auto">
          <a:xfrm>
            <a:off x="5314950" y="43608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5314950" y="39560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5314950" y="35496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314950" y="3144838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5176838" y="4908550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1" name="Cube 100"/>
          <p:cNvSpPr/>
          <p:nvPr/>
        </p:nvSpPr>
        <p:spPr bwMode="auto">
          <a:xfrm>
            <a:off x="5176838" y="4502150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2" name="Cube 101"/>
          <p:cNvSpPr/>
          <p:nvPr/>
        </p:nvSpPr>
        <p:spPr bwMode="auto">
          <a:xfrm>
            <a:off x="5176838" y="4095750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3" name="Cube 102"/>
          <p:cNvSpPr/>
          <p:nvPr/>
        </p:nvSpPr>
        <p:spPr bwMode="auto">
          <a:xfrm>
            <a:off x="5176838" y="3690938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4" name="Cube 103"/>
          <p:cNvSpPr/>
          <p:nvPr/>
        </p:nvSpPr>
        <p:spPr bwMode="auto">
          <a:xfrm>
            <a:off x="5176838" y="3286125"/>
            <a:ext cx="566737" cy="547688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Hot</a:t>
            </a:r>
          </a:p>
        </p:txBody>
      </p:sp>
      <p:sp>
        <p:nvSpPr>
          <p:cNvPr id="105" name="Cube 104"/>
          <p:cNvSpPr/>
          <p:nvPr/>
        </p:nvSpPr>
        <p:spPr bwMode="auto">
          <a:xfrm>
            <a:off x="6938963" y="4352925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6" name="Cube 105"/>
          <p:cNvSpPr/>
          <p:nvPr/>
        </p:nvSpPr>
        <p:spPr bwMode="auto">
          <a:xfrm>
            <a:off x="6938963" y="394493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7" name="Cube 106"/>
          <p:cNvSpPr/>
          <p:nvPr/>
        </p:nvSpPr>
        <p:spPr bwMode="auto">
          <a:xfrm>
            <a:off x="6938963" y="354171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8" name="Cube 107"/>
          <p:cNvSpPr/>
          <p:nvPr/>
        </p:nvSpPr>
        <p:spPr bwMode="auto">
          <a:xfrm>
            <a:off x="6938963" y="313531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9" name="Cube 108"/>
          <p:cNvSpPr/>
          <p:nvPr/>
        </p:nvSpPr>
        <p:spPr bwMode="auto">
          <a:xfrm>
            <a:off x="6938963" y="272891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0" name="Cube 109"/>
          <p:cNvSpPr/>
          <p:nvPr/>
        </p:nvSpPr>
        <p:spPr bwMode="auto">
          <a:xfrm>
            <a:off x="6804025" y="4491038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1" name="Cube 110"/>
          <p:cNvSpPr/>
          <p:nvPr/>
        </p:nvSpPr>
        <p:spPr bwMode="auto">
          <a:xfrm>
            <a:off x="6804025" y="40830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2" name="Cube 111"/>
          <p:cNvSpPr/>
          <p:nvPr/>
        </p:nvSpPr>
        <p:spPr bwMode="auto">
          <a:xfrm>
            <a:off x="6804025" y="367982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3" name="Cube 112"/>
          <p:cNvSpPr/>
          <p:nvPr/>
        </p:nvSpPr>
        <p:spPr bwMode="auto">
          <a:xfrm>
            <a:off x="6804025" y="3273425"/>
            <a:ext cx="566738" cy="546100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4" name="Cube 113"/>
          <p:cNvSpPr/>
          <p:nvPr/>
        </p:nvSpPr>
        <p:spPr bwMode="auto">
          <a:xfrm>
            <a:off x="6804025" y="286702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5" name="Cube 114"/>
          <p:cNvSpPr/>
          <p:nvPr/>
        </p:nvSpPr>
        <p:spPr bwMode="auto">
          <a:xfrm>
            <a:off x="6662738" y="462438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6" name="Cube 115"/>
          <p:cNvSpPr/>
          <p:nvPr/>
        </p:nvSpPr>
        <p:spPr bwMode="auto">
          <a:xfrm>
            <a:off x="6662738" y="4216400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7" name="Cube 116"/>
          <p:cNvSpPr/>
          <p:nvPr/>
        </p:nvSpPr>
        <p:spPr bwMode="auto">
          <a:xfrm>
            <a:off x="6662738" y="381158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8" name="Cube 117"/>
          <p:cNvSpPr/>
          <p:nvPr/>
        </p:nvSpPr>
        <p:spPr bwMode="auto">
          <a:xfrm>
            <a:off x="6662738" y="3406775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9" name="Cube 118"/>
          <p:cNvSpPr/>
          <p:nvPr/>
        </p:nvSpPr>
        <p:spPr bwMode="auto">
          <a:xfrm>
            <a:off x="6662738" y="299878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0" name="Cube 119"/>
          <p:cNvSpPr/>
          <p:nvPr/>
        </p:nvSpPr>
        <p:spPr bwMode="auto">
          <a:xfrm>
            <a:off x="6519863" y="4764088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1" name="Cube 120"/>
          <p:cNvSpPr/>
          <p:nvPr/>
        </p:nvSpPr>
        <p:spPr bwMode="auto">
          <a:xfrm>
            <a:off x="6519863" y="4357688"/>
            <a:ext cx="566737" cy="546100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2" name="Cube 121"/>
          <p:cNvSpPr/>
          <p:nvPr/>
        </p:nvSpPr>
        <p:spPr bwMode="auto">
          <a:xfrm>
            <a:off x="6381750" y="490537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3" name="Cube 122"/>
          <p:cNvSpPr/>
          <p:nvPr/>
        </p:nvSpPr>
        <p:spPr bwMode="auto">
          <a:xfrm>
            <a:off x="6381750" y="449897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4" name="Cube 123"/>
          <p:cNvSpPr/>
          <p:nvPr/>
        </p:nvSpPr>
        <p:spPr bwMode="auto">
          <a:xfrm>
            <a:off x="6519863" y="39528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5" name="Cube 124"/>
          <p:cNvSpPr/>
          <p:nvPr/>
        </p:nvSpPr>
        <p:spPr bwMode="auto">
          <a:xfrm>
            <a:off x="6519863" y="35464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6" name="Cube 125"/>
          <p:cNvSpPr/>
          <p:nvPr/>
        </p:nvSpPr>
        <p:spPr bwMode="auto">
          <a:xfrm>
            <a:off x="6519863" y="31400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7" name="Cube 126"/>
          <p:cNvSpPr/>
          <p:nvPr/>
        </p:nvSpPr>
        <p:spPr bwMode="auto">
          <a:xfrm>
            <a:off x="6381750" y="40941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8" name="Cube 127"/>
          <p:cNvSpPr/>
          <p:nvPr/>
        </p:nvSpPr>
        <p:spPr bwMode="auto">
          <a:xfrm>
            <a:off x="6381750" y="36877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9" name="Cube 128"/>
          <p:cNvSpPr/>
          <p:nvPr/>
        </p:nvSpPr>
        <p:spPr bwMode="auto">
          <a:xfrm>
            <a:off x="6381750" y="32829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2" name="Cube 131"/>
          <p:cNvSpPr/>
          <p:nvPr/>
        </p:nvSpPr>
        <p:spPr bwMode="auto">
          <a:xfrm>
            <a:off x="2500313" y="3262313"/>
            <a:ext cx="1130300" cy="2181225"/>
          </a:xfrm>
          <a:prstGeom prst="cube">
            <a:avLst>
              <a:gd name="adj" fmla="val 5996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3" name="Curved Up Arrow 132"/>
          <p:cNvSpPr>
            <a:spLocks noChangeArrowheads="1"/>
          </p:cNvSpPr>
          <p:nvPr/>
        </p:nvSpPr>
        <p:spPr bwMode="auto">
          <a:xfrm rot="10800000">
            <a:off x="6064250" y="2717800"/>
            <a:ext cx="1592263" cy="547688"/>
          </a:xfrm>
          <a:prstGeom prst="curvedUpArrow">
            <a:avLst>
              <a:gd name="adj1" fmla="val 12319"/>
              <a:gd name="adj2" fmla="val 60564"/>
              <a:gd name="adj3" fmla="val 25000"/>
            </a:avLst>
          </a:prstGeom>
          <a:solidFill>
            <a:srgbClr val="FF0000"/>
          </a:solidFill>
          <a:ln>
            <a:noFill/>
          </a:ln>
          <a:ex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Curved Down Arrow 138"/>
          <p:cNvSpPr/>
          <p:nvPr/>
        </p:nvSpPr>
        <p:spPr bwMode="auto">
          <a:xfrm>
            <a:off x="4678363" y="2720975"/>
            <a:ext cx="1563687" cy="541338"/>
          </a:xfrm>
          <a:prstGeom prst="curvedDownArrow">
            <a:avLst>
              <a:gd name="adj1" fmla="val 12741"/>
              <a:gd name="adj2" fmla="val 60269"/>
              <a:gd name="adj3" fmla="val 227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965200" y="1752600"/>
            <a:ext cx="7132638" cy="777875"/>
          </a:xfrm>
          <a:prstGeom prst="wedgeRoundRectCallout">
            <a:avLst>
              <a:gd name="adj1" fmla="val -2030"/>
              <a:gd name="adj2" fmla="val 73525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 latinLnBrk="1">
              <a:defRPr/>
            </a:pPr>
            <a:r>
              <a:rPr kumimoji="1" lang="en-US" sz="2400" dirty="0">
                <a:solidFill>
                  <a:schemeClr val="bg1"/>
                </a:solidFill>
                <a:ea typeface="굴림" pitchFamily="50" charset="-127"/>
              </a:rPr>
              <a:t>Inlet air temperature &lt; Emergency temperature</a:t>
            </a:r>
          </a:p>
        </p:txBody>
      </p:sp>
      <p:sp>
        <p:nvSpPr>
          <p:cNvPr id="71" name="Up Arrow 70"/>
          <p:cNvSpPr>
            <a:spLocks noChangeArrowheads="1"/>
          </p:cNvSpPr>
          <p:nvPr/>
        </p:nvSpPr>
        <p:spPr bwMode="auto">
          <a:xfrm rot="10800000">
            <a:off x="2622550" y="5438775"/>
            <a:ext cx="304800" cy="447675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44" name="Up Arrow 143"/>
          <p:cNvSpPr>
            <a:spLocks noChangeArrowheads="1"/>
          </p:cNvSpPr>
          <p:nvPr/>
        </p:nvSpPr>
        <p:spPr bwMode="auto">
          <a:xfrm>
            <a:off x="5849938" y="5441950"/>
            <a:ext cx="304800" cy="446088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45" name="Up Arrow 144"/>
          <p:cNvSpPr>
            <a:spLocks noChangeArrowheads="1"/>
          </p:cNvSpPr>
          <p:nvPr/>
        </p:nvSpPr>
        <p:spPr bwMode="auto">
          <a:xfrm>
            <a:off x="5849938" y="4751388"/>
            <a:ext cx="304800" cy="447675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46" name="Up Arrow 145"/>
          <p:cNvSpPr>
            <a:spLocks noChangeArrowheads="1"/>
          </p:cNvSpPr>
          <p:nvPr/>
        </p:nvSpPr>
        <p:spPr bwMode="auto">
          <a:xfrm>
            <a:off x="5849938" y="3979863"/>
            <a:ext cx="304800" cy="446087"/>
          </a:xfrm>
          <a:prstGeom prst="upArrow">
            <a:avLst>
              <a:gd name="adj1" fmla="val 8041"/>
              <a:gd name="adj2" fmla="val 59376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36643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04716833-27D5-4502-8B6B-B663B947310E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16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66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938" y="304800"/>
            <a:ext cx="8493125" cy="762000"/>
          </a:xfrm>
        </p:spPr>
        <p:txBody>
          <a:bodyPr anchor="b"/>
          <a:lstStyle/>
          <a:p>
            <a:pPr eaLnBrk="1" hangingPunct="1"/>
            <a:r>
              <a:rPr lang="en-US" altLang="ko-KR" smtClean="0">
                <a:ea typeface="굴림" pitchFamily="50" charset="-127"/>
                <a:cs typeface="Arial" pitchFamily="34" charset="0"/>
              </a:rPr>
              <a:t>Datacenter Cooling 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arallelogram 133"/>
          <p:cNvSpPr/>
          <p:nvPr/>
        </p:nvSpPr>
        <p:spPr bwMode="auto">
          <a:xfrm>
            <a:off x="1295400" y="5183188"/>
            <a:ext cx="6858000" cy="989012"/>
          </a:xfrm>
          <a:prstGeom prst="parallelogram">
            <a:avLst>
              <a:gd name="adj" fmla="val 954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35" name="Parallelogram 134"/>
          <p:cNvSpPr/>
          <p:nvPr/>
        </p:nvSpPr>
        <p:spPr bwMode="auto">
          <a:xfrm>
            <a:off x="1295400" y="4503738"/>
            <a:ext cx="6858000" cy="1058862"/>
          </a:xfrm>
          <a:prstGeom prst="parallelogram">
            <a:avLst>
              <a:gd name="adj" fmla="val 954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5743575" y="43481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5743575" y="39417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2" name="Cube 81"/>
          <p:cNvSpPr/>
          <p:nvPr/>
        </p:nvSpPr>
        <p:spPr bwMode="auto">
          <a:xfrm>
            <a:off x="5743575" y="35353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5743575" y="31305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4" name="Cube 83"/>
          <p:cNvSpPr/>
          <p:nvPr/>
        </p:nvSpPr>
        <p:spPr bwMode="auto">
          <a:xfrm>
            <a:off x="5743575" y="27241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5" name="Cube 84"/>
          <p:cNvSpPr/>
          <p:nvPr/>
        </p:nvSpPr>
        <p:spPr bwMode="auto">
          <a:xfrm>
            <a:off x="5599113" y="44862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5599113" y="40798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5599113" y="36734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8" name="Cube 87"/>
          <p:cNvSpPr/>
          <p:nvPr/>
        </p:nvSpPr>
        <p:spPr bwMode="auto">
          <a:xfrm>
            <a:off x="5599113" y="3268663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9" name="Cube 88"/>
          <p:cNvSpPr/>
          <p:nvPr/>
        </p:nvSpPr>
        <p:spPr bwMode="auto">
          <a:xfrm>
            <a:off x="5599113" y="2862263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0" name="Cube 89"/>
          <p:cNvSpPr/>
          <p:nvPr/>
        </p:nvSpPr>
        <p:spPr bwMode="auto">
          <a:xfrm>
            <a:off x="5457825" y="462756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1" name="Cube 90"/>
          <p:cNvSpPr/>
          <p:nvPr/>
        </p:nvSpPr>
        <p:spPr bwMode="auto">
          <a:xfrm>
            <a:off x="5457825" y="4219575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2" name="Cube 91"/>
          <p:cNvSpPr/>
          <p:nvPr/>
        </p:nvSpPr>
        <p:spPr bwMode="auto">
          <a:xfrm>
            <a:off x="5457825" y="381476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3" name="Cube 92"/>
          <p:cNvSpPr/>
          <p:nvPr/>
        </p:nvSpPr>
        <p:spPr bwMode="auto">
          <a:xfrm>
            <a:off x="5457825" y="3408363"/>
            <a:ext cx="568325" cy="549275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5457825" y="3003550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5" name="Cube 94"/>
          <p:cNvSpPr/>
          <p:nvPr/>
        </p:nvSpPr>
        <p:spPr bwMode="auto">
          <a:xfrm>
            <a:off x="5314950" y="47672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6" name="Cube 95"/>
          <p:cNvSpPr/>
          <p:nvPr/>
        </p:nvSpPr>
        <p:spPr bwMode="auto">
          <a:xfrm>
            <a:off x="5314950" y="43608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5314950" y="39560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5314950" y="35496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314950" y="3144838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5176838" y="4908550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1" name="Cube 100"/>
          <p:cNvSpPr/>
          <p:nvPr/>
        </p:nvSpPr>
        <p:spPr bwMode="auto">
          <a:xfrm>
            <a:off x="5176838" y="4502150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2" name="Cube 101"/>
          <p:cNvSpPr/>
          <p:nvPr/>
        </p:nvSpPr>
        <p:spPr bwMode="auto">
          <a:xfrm>
            <a:off x="5176838" y="4095750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3" name="Cube 102"/>
          <p:cNvSpPr/>
          <p:nvPr/>
        </p:nvSpPr>
        <p:spPr bwMode="auto">
          <a:xfrm>
            <a:off x="5176838" y="3690938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4" name="Cube 103"/>
          <p:cNvSpPr/>
          <p:nvPr/>
        </p:nvSpPr>
        <p:spPr bwMode="auto">
          <a:xfrm>
            <a:off x="5176838" y="3286125"/>
            <a:ext cx="566737" cy="547688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Hot</a:t>
            </a:r>
          </a:p>
        </p:txBody>
      </p:sp>
      <p:sp>
        <p:nvSpPr>
          <p:cNvPr id="105" name="Cube 104"/>
          <p:cNvSpPr/>
          <p:nvPr/>
        </p:nvSpPr>
        <p:spPr bwMode="auto">
          <a:xfrm>
            <a:off x="6938963" y="4352925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6" name="Cube 105"/>
          <p:cNvSpPr/>
          <p:nvPr/>
        </p:nvSpPr>
        <p:spPr bwMode="auto">
          <a:xfrm>
            <a:off x="6938963" y="394493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7" name="Cube 106"/>
          <p:cNvSpPr/>
          <p:nvPr/>
        </p:nvSpPr>
        <p:spPr bwMode="auto">
          <a:xfrm>
            <a:off x="6938963" y="354171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8" name="Cube 107"/>
          <p:cNvSpPr/>
          <p:nvPr/>
        </p:nvSpPr>
        <p:spPr bwMode="auto">
          <a:xfrm>
            <a:off x="6938963" y="313531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9" name="Cube 108"/>
          <p:cNvSpPr/>
          <p:nvPr/>
        </p:nvSpPr>
        <p:spPr bwMode="auto">
          <a:xfrm>
            <a:off x="6938963" y="2728913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0" name="Cube 109"/>
          <p:cNvSpPr/>
          <p:nvPr/>
        </p:nvSpPr>
        <p:spPr bwMode="auto">
          <a:xfrm>
            <a:off x="6804025" y="4491038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1" name="Cube 110"/>
          <p:cNvSpPr/>
          <p:nvPr/>
        </p:nvSpPr>
        <p:spPr bwMode="auto">
          <a:xfrm>
            <a:off x="6804025" y="40830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2" name="Cube 111"/>
          <p:cNvSpPr/>
          <p:nvPr/>
        </p:nvSpPr>
        <p:spPr bwMode="auto">
          <a:xfrm>
            <a:off x="6804025" y="367982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3" name="Cube 112"/>
          <p:cNvSpPr/>
          <p:nvPr/>
        </p:nvSpPr>
        <p:spPr bwMode="auto">
          <a:xfrm>
            <a:off x="6804025" y="3273425"/>
            <a:ext cx="566738" cy="546100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4" name="Cube 113"/>
          <p:cNvSpPr/>
          <p:nvPr/>
        </p:nvSpPr>
        <p:spPr bwMode="auto">
          <a:xfrm>
            <a:off x="6804025" y="286702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5" name="Cube 114"/>
          <p:cNvSpPr/>
          <p:nvPr/>
        </p:nvSpPr>
        <p:spPr bwMode="auto">
          <a:xfrm>
            <a:off x="6662738" y="462438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6" name="Cube 115"/>
          <p:cNvSpPr/>
          <p:nvPr/>
        </p:nvSpPr>
        <p:spPr bwMode="auto">
          <a:xfrm>
            <a:off x="6662738" y="4216400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7" name="Cube 116"/>
          <p:cNvSpPr/>
          <p:nvPr/>
        </p:nvSpPr>
        <p:spPr bwMode="auto">
          <a:xfrm>
            <a:off x="6662738" y="381158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8" name="Cube 117"/>
          <p:cNvSpPr/>
          <p:nvPr/>
        </p:nvSpPr>
        <p:spPr bwMode="auto">
          <a:xfrm>
            <a:off x="6662738" y="3406775"/>
            <a:ext cx="568325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9" name="Cube 118"/>
          <p:cNvSpPr/>
          <p:nvPr/>
        </p:nvSpPr>
        <p:spPr bwMode="auto">
          <a:xfrm>
            <a:off x="6662738" y="2998788"/>
            <a:ext cx="568325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0" name="Cube 119"/>
          <p:cNvSpPr/>
          <p:nvPr/>
        </p:nvSpPr>
        <p:spPr bwMode="auto">
          <a:xfrm>
            <a:off x="6519863" y="4764088"/>
            <a:ext cx="566737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1" name="Cube 120"/>
          <p:cNvSpPr/>
          <p:nvPr/>
        </p:nvSpPr>
        <p:spPr bwMode="auto">
          <a:xfrm>
            <a:off x="6519863" y="4357688"/>
            <a:ext cx="566737" cy="546100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2" name="Cube 121"/>
          <p:cNvSpPr/>
          <p:nvPr/>
        </p:nvSpPr>
        <p:spPr bwMode="auto">
          <a:xfrm>
            <a:off x="6381750" y="490537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3" name="Cube 122"/>
          <p:cNvSpPr/>
          <p:nvPr/>
        </p:nvSpPr>
        <p:spPr bwMode="auto">
          <a:xfrm>
            <a:off x="6381750" y="4498975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4" name="Cube 123"/>
          <p:cNvSpPr/>
          <p:nvPr/>
        </p:nvSpPr>
        <p:spPr bwMode="auto">
          <a:xfrm>
            <a:off x="6519863" y="39528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5" name="Cube 124"/>
          <p:cNvSpPr/>
          <p:nvPr/>
        </p:nvSpPr>
        <p:spPr bwMode="auto">
          <a:xfrm>
            <a:off x="6519863" y="35464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6" name="Cube 125"/>
          <p:cNvSpPr/>
          <p:nvPr/>
        </p:nvSpPr>
        <p:spPr bwMode="auto">
          <a:xfrm>
            <a:off x="6519863" y="3140075"/>
            <a:ext cx="566737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7" name="Cube 126"/>
          <p:cNvSpPr/>
          <p:nvPr/>
        </p:nvSpPr>
        <p:spPr bwMode="auto">
          <a:xfrm>
            <a:off x="6381750" y="40941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8" name="Cube 127"/>
          <p:cNvSpPr/>
          <p:nvPr/>
        </p:nvSpPr>
        <p:spPr bwMode="auto">
          <a:xfrm>
            <a:off x="6381750" y="3687763"/>
            <a:ext cx="566738" cy="547687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9" name="Cube 128"/>
          <p:cNvSpPr/>
          <p:nvPr/>
        </p:nvSpPr>
        <p:spPr bwMode="auto">
          <a:xfrm>
            <a:off x="6381750" y="3282950"/>
            <a:ext cx="566738" cy="54768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2" name="Cube 131"/>
          <p:cNvSpPr/>
          <p:nvPr/>
        </p:nvSpPr>
        <p:spPr bwMode="auto">
          <a:xfrm>
            <a:off x="2500313" y="3262313"/>
            <a:ext cx="1130300" cy="2181225"/>
          </a:xfrm>
          <a:prstGeom prst="cube">
            <a:avLst>
              <a:gd name="adj" fmla="val 5996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3" name="Curved Up Arrow 132"/>
          <p:cNvSpPr>
            <a:spLocks noChangeArrowheads="1"/>
          </p:cNvSpPr>
          <p:nvPr/>
        </p:nvSpPr>
        <p:spPr bwMode="auto">
          <a:xfrm rot="10800000">
            <a:off x="6046788" y="2738438"/>
            <a:ext cx="1592262" cy="547687"/>
          </a:xfrm>
          <a:prstGeom prst="curvedUpArrow">
            <a:avLst>
              <a:gd name="adj1" fmla="val 72075"/>
              <a:gd name="adj2" fmla="val 106456"/>
              <a:gd name="adj3" fmla="val 25000"/>
            </a:avLst>
          </a:prstGeom>
          <a:solidFill>
            <a:srgbClr val="FF0000"/>
          </a:solidFill>
          <a:ln>
            <a:noFill/>
          </a:ln>
          <a:ex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Curved Down Arrow 138"/>
          <p:cNvSpPr/>
          <p:nvPr/>
        </p:nvSpPr>
        <p:spPr bwMode="auto">
          <a:xfrm>
            <a:off x="4660900" y="2741613"/>
            <a:ext cx="1658938" cy="539750"/>
          </a:xfrm>
          <a:prstGeom prst="curvedDownArrow">
            <a:avLst>
              <a:gd name="adj1" fmla="val 82128"/>
              <a:gd name="adj2" fmla="val 126610"/>
              <a:gd name="adj3" fmla="val 227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2" name="Rounded Rectangular Callout 151"/>
          <p:cNvSpPr/>
          <p:nvPr/>
        </p:nvSpPr>
        <p:spPr bwMode="auto">
          <a:xfrm>
            <a:off x="2500313" y="2825750"/>
            <a:ext cx="565150" cy="547688"/>
          </a:xfrm>
          <a:prstGeom prst="wedgeRoundRectCallout">
            <a:avLst>
              <a:gd name="adj1" fmla="val 37922"/>
              <a:gd name="adj2" fmla="val 96060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en-US" sz="3200" b="1" i="1">
                <a:solidFill>
                  <a:schemeClr val="bg1"/>
                </a:solidFill>
                <a:ea typeface="굴림" pitchFamily="50" charset="-127"/>
              </a:rPr>
              <a:t>!</a:t>
            </a:r>
          </a:p>
        </p:txBody>
      </p:sp>
      <p:sp>
        <p:nvSpPr>
          <p:cNvPr id="153" name="Up Arrow 152"/>
          <p:cNvSpPr>
            <a:spLocks noChangeArrowheads="1"/>
          </p:cNvSpPr>
          <p:nvPr/>
        </p:nvSpPr>
        <p:spPr bwMode="auto">
          <a:xfrm rot="10800000">
            <a:off x="2530475" y="5462588"/>
            <a:ext cx="427038" cy="482600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Up Arrow 153"/>
          <p:cNvSpPr>
            <a:spLocks noChangeArrowheads="1"/>
          </p:cNvSpPr>
          <p:nvPr/>
        </p:nvSpPr>
        <p:spPr bwMode="auto">
          <a:xfrm rot="5400000">
            <a:off x="3188494" y="5669757"/>
            <a:ext cx="415925" cy="496887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5" name="Up Arrow 154"/>
          <p:cNvSpPr>
            <a:spLocks noChangeArrowheads="1"/>
          </p:cNvSpPr>
          <p:nvPr/>
        </p:nvSpPr>
        <p:spPr bwMode="auto">
          <a:xfrm rot="16200000">
            <a:off x="1800225" y="5670551"/>
            <a:ext cx="415925" cy="495300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Up Arrow 155"/>
          <p:cNvSpPr>
            <a:spLocks noChangeArrowheads="1"/>
          </p:cNvSpPr>
          <p:nvPr/>
        </p:nvSpPr>
        <p:spPr bwMode="auto">
          <a:xfrm rot="5400000">
            <a:off x="4068762" y="5670551"/>
            <a:ext cx="415925" cy="495300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7" name="Up Arrow 156"/>
          <p:cNvSpPr>
            <a:spLocks noChangeArrowheads="1"/>
          </p:cNvSpPr>
          <p:nvPr/>
        </p:nvSpPr>
        <p:spPr bwMode="auto">
          <a:xfrm rot="5400000">
            <a:off x="4971256" y="5669757"/>
            <a:ext cx="415925" cy="496888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8" name="Up Arrow 157"/>
          <p:cNvSpPr>
            <a:spLocks noChangeArrowheads="1"/>
          </p:cNvSpPr>
          <p:nvPr/>
        </p:nvSpPr>
        <p:spPr bwMode="auto">
          <a:xfrm>
            <a:off x="5754688" y="5468938"/>
            <a:ext cx="427037" cy="482600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9" name="Up Arrow 158"/>
          <p:cNvSpPr>
            <a:spLocks noChangeArrowheads="1"/>
          </p:cNvSpPr>
          <p:nvPr/>
        </p:nvSpPr>
        <p:spPr bwMode="auto">
          <a:xfrm rot="5400000">
            <a:off x="6528594" y="5669757"/>
            <a:ext cx="415925" cy="496887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60" name="Up Arrow 159"/>
          <p:cNvSpPr>
            <a:spLocks noChangeArrowheads="1"/>
          </p:cNvSpPr>
          <p:nvPr/>
        </p:nvSpPr>
        <p:spPr bwMode="auto">
          <a:xfrm>
            <a:off x="5754688" y="4729163"/>
            <a:ext cx="427037" cy="482600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Up Arrow 160"/>
          <p:cNvSpPr>
            <a:spLocks noChangeArrowheads="1"/>
          </p:cNvSpPr>
          <p:nvPr/>
        </p:nvSpPr>
        <p:spPr bwMode="auto">
          <a:xfrm>
            <a:off x="5754688" y="3973513"/>
            <a:ext cx="427037" cy="482600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30" name="Rounded Rectangular Callout 129"/>
          <p:cNvSpPr/>
          <p:nvPr/>
        </p:nvSpPr>
        <p:spPr bwMode="auto">
          <a:xfrm>
            <a:off x="965200" y="1752600"/>
            <a:ext cx="7132638" cy="777875"/>
          </a:xfrm>
          <a:prstGeom prst="wedgeRoundRectCallout">
            <a:avLst>
              <a:gd name="adj1" fmla="val -2030"/>
              <a:gd name="adj2" fmla="val 73525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 latinLnBrk="1">
              <a:defRPr/>
            </a:pPr>
            <a:r>
              <a:rPr kumimoji="1" lang="en-US" sz="2400" dirty="0">
                <a:solidFill>
                  <a:schemeClr val="bg1"/>
                </a:solidFill>
                <a:ea typeface="굴림" pitchFamily="50" charset="-127"/>
              </a:rPr>
              <a:t>Inlet air temperature &gt; Emergency temperature</a:t>
            </a:r>
          </a:p>
        </p:txBody>
      </p:sp>
      <p:sp>
        <p:nvSpPr>
          <p:cNvPr id="537668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049BB2A9-009D-4A73-A150-49EF3D9DBFDB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17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76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938" y="304800"/>
            <a:ext cx="8493125" cy="762000"/>
          </a:xfrm>
        </p:spPr>
        <p:txBody>
          <a:bodyPr anchor="b"/>
          <a:lstStyle/>
          <a:p>
            <a:pPr eaLnBrk="1" hangingPunct="1"/>
            <a:r>
              <a:rPr lang="en-US" altLang="ko-KR" smtClean="0">
                <a:ea typeface="굴림" pitchFamily="50" charset="-127"/>
                <a:cs typeface="Arial" pitchFamily="34" charset="0"/>
              </a:rPr>
              <a:t>Datacenter Cooling Essentials</a:t>
            </a:r>
          </a:p>
        </p:txBody>
      </p:sp>
      <p:sp>
        <p:nvSpPr>
          <p:cNvPr id="70" name="Rounded Rectangular Callout 69"/>
          <p:cNvSpPr/>
          <p:nvPr/>
        </p:nvSpPr>
        <p:spPr bwMode="auto">
          <a:xfrm>
            <a:off x="561975" y="1233487"/>
            <a:ext cx="7924800" cy="5011738"/>
          </a:xfrm>
          <a:prstGeom prst="wedgeRoundRectCallout">
            <a:avLst>
              <a:gd name="adj1" fmla="val -4240"/>
              <a:gd name="adj2" fmla="val 37035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 latinLnBrk="1">
              <a:defRPr/>
            </a:pPr>
            <a:r>
              <a:rPr kumimoji="1" lang="en-US" sz="3600" dirty="0" smtClean="0">
                <a:solidFill>
                  <a:schemeClr val="bg1"/>
                </a:solidFill>
                <a:ea typeface="굴림" pitchFamily="50" charset="-127"/>
              </a:rPr>
              <a:t>Temperature margin is required </a:t>
            </a:r>
          </a:p>
          <a:p>
            <a:pPr algn="ctr" latinLnBrk="1">
              <a:defRPr/>
            </a:pPr>
            <a:r>
              <a:rPr kumimoji="1" lang="en-US" sz="3600" dirty="0" smtClean="0">
                <a:solidFill>
                  <a:schemeClr val="bg1"/>
                </a:solidFill>
                <a:ea typeface="굴림" pitchFamily="50" charset="-127"/>
              </a:rPr>
              <a:t>for all dynamic control algorithms!</a:t>
            </a:r>
            <a:endParaRPr kumimoji="1" lang="en-US" sz="3600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9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30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1"/>
          <p:cNvSpPr>
            <a:spLocks noChangeArrowheads="1"/>
          </p:cNvSpPr>
          <p:nvPr/>
        </p:nvSpPr>
        <p:spPr bwMode="auto">
          <a:xfrm>
            <a:off x="-20638" y="0"/>
            <a:ext cx="2459038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8627" name="Slide Number Placeholder 1"/>
          <p:cNvSpPr txBox="1">
            <a:spLocks noGrp="1"/>
          </p:cNvSpPr>
          <p:nvPr/>
        </p:nvSpPr>
        <p:spPr bwMode="auto">
          <a:xfrm>
            <a:off x="8458200" y="6553200"/>
            <a:ext cx="533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6A0EE4D0-295C-4A16-854F-FD1190A582D5}" type="slidenum">
              <a:rPr lang="en-US" altLang="zh-TW" sz="1100">
                <a:ea typeface="PMingLiU" pitchFamily="18" charset="-120"/>
              </a:rPr>
              <a:pPr algn="r"/>
              <a:t>18</a:t>
            </a:fld>
            <a:endParaRPr lang="en-US" altLang="zh-TW" sz="1100">
              <a:ea typeface="PMingLiU" pitchFamily="18" charset="-120"/>
            </a:endParaRPr>
          </a:p>
        </p:txBody>
      </p:sp>
      <p:sp>
        <p:nvSpPr>
          <p:cNvPr id="538628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7534091F-EAB8-4A70-9605-9BBB77EA50B4}" type="slidenum">
              <a:rPr lang="en-US" altLang="zh-TW" sz="900">
                <a:solidFill>
                  <a:schemeClr val="bg2"/>
                </a:solidFill>
                <a:latin typeface="Franklin Gothic Book"/>
                <a:ea typeface="PMingLiU" pitchFamily="18" charset="-120"/>
              </a:rPr>
              <a:pPr algn="r"/>
              <a:t>18</a:t>
            </a:fld>
            <a:endParaRPr lang="en-US" altLang="zh-TW" sz="900">
              <a:solidFill>
                <a:schemeClr val="bg2"/>
              </a:solidFill>
              <a:latin typeface="Franklin Gothic Book"/>
              <a:ea typeface="PMingLiU" pitchFamily="18" charset="-12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lvl1pPr marL="7429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2001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Datacenter Cooling Essentials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FF9900"/>
                </a:solidFill>
                <a:ea typeface="굴림" pitchFamily="50" charset="-127"/>
              </a:rPr>
              <a:t>Motivation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Our Approach: ATAC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990600" y="3017274"/>
          <a:ext cx="6934200" cy="310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7123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mtClean="0">
                <a:ea typeface="굴림" pitchFamily="50" charset="-127"/>
              </a:rPr>
              <a:t>ATAC </a:t>
            </a:r>
            <a:r>
              <a:rPr lang="en-US" altLang="en-US" sz="3400" smtClean="0">
                <a:cs typeface="Arial" pitchFamily="34" charset="0"/>
              </a:rPr>
              <a:t>▷ Motivation I</a:t>
            </a:r>
            <a:endParaRPr lang="ko-KR" altLang="en-US" smtClean="0">
              <a:ea typeface="굴림" pitchFamily="50" charset="-127"/>
            </a:endParaRPr>
          </a:p>
        </p:txBody>
      </p:sp>
      <p:sp>
        <p:nvSpPr>
          <p:cNvPr id="517124" name="Content Placeholder 2"/>
          <p:cNvSpPr>
            <a:spLocks noGrp="1"/>
          </p:cNvSpPr>
          <p:nvPr>
            <p:ph idx="4294967295"/>
          </p:nvPr>
        </p:nvSpPr>
        <p:spPr>
          <a:xfrm>
            <a:off x="398463" y="1052513"/>
            <a:ext cx="8342312" cy="896937"/>
          </a:xfrm>
        </p:spPr>
        <p:txBody>
          <a:bodyPr/>
          <a:lstStyle/>
          <a:p>
            <a:pPr marL="469900" indent="-469900"/>
            <a:r>
              <a:rPr lang="en-US" altLang="ko-KR" sz="2800" smtClean="0">
                <a:ea typeface="굴림" pitchFamily="50" charset="-127"/>
              </a:rPr>
              <a:t>Thermal overshooting</a:t>
            </a:r>
          </a:p>
        </p:txBody>
      </p:sp>
      <p:sp>
        <p:nvSpPr>
          <p:cNvPr id="517125" name="Rounded Rectangle 3"/>
          <p:cNvSpPr>
            <a:spLocks noChangeArrowheads="1"/>
          </p:cNvSpPr>
          <p:nvPr/>
        </p:nvSpPr>
        <p:spPr bwMode="auto">
          <a:xfrm>
            <a:off x="609600" y="2057400"/>
            <a:ext cx="2895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ko-KR" sz="2400">
                <a:ea typeface="굴림" pitchFamily="50" charset="-127"/>
              </a:rPr>
              <a:t>Non-zero delivery time of cool air</a:t>
            </a:r>
            <a:endParaRPr kumimoji="1" lang="ko-KR" altLang="en-US" sz="2400">
              <a:ea typeface="굴림" pitchFamily="50" charset="-127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038600" y="2057400"/>
            <a:ext cx="45720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ko-KR" sz="2400" dirty="0">
                <a:ea typeface="굴림" pitchFamily="50" charset="-127"/>
              </a:rPr>
              <a:t>Inlet air temperature &gt; </a:t>
            </a:r>
            <a:r>
              <a:rPr kumimoji="1" lang="en-US" altLang="ko-KR" sz="2400" i="1" dirty="0">
                <a:ea typeface="굴림" pitchFamily="50" charset="-127"/>
              </a:rPr>
              <a:t>T</a:t>
            </a:r>
            <a:r>
              <a:rPr kumimoji="1" lang="en-US" altLang="ko-KR" sz="2400" baseline="-25000" dirty="0">
                <a:ea typeface="굴림" pitchFamily="50" charset="-127"/>
              </a:rPr>
              <a:t>emergency</a:t>
            </a:r>
            <a:endParaRPr kumimoji="1" lang="ko-KR" altLang="en-US" sz="2400" dirty="0">
              <a:ea typeface="굴림" pitchFamily="50" charset="-127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657600" y="23622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latinLnBrk="1"/>
            <a:endParaRPr kumimoji="1"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712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4427F89D-AD10-4B59-B5A3-A59655E56BAC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19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89650" y="3097213"/>
            <a:ext cx="1828800" cy="2286000"/>
          </a:xfrm>
          <a:prstGeom prst="roundRect">
            <a:avLst>
              <a:gd name="adj" fmla="val 9079"/>
            </a:avLst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latinLnBrk="1"/>
            <a:endParaRPr kumimoji="1"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6829425" y="3200400"/>
            <a:ext cx="1781175" cy="1003300"/>
          </a:xfrm>
          <a:prstGeom prst="wedgeRoundRectCallout">
            <a:avLst>
              <a:gd name="adj1" fmla="val -42245"/>
              <a:gd name="adj2" fmla="val 65505"/>
              <a:gd name="adj3" fmla="val 16667"/>
            </a:avLst>
          </a:prstGeom>
          <a:solidFill>
            <a:srgbClr val="48596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>
              <a:defRPr/>
            </a:pPr>
            <a:r>
              <a:rPr kumimoji="1" lang="en-US" altLang="ko-KR" sz="2400" dirty="0">
                <a:solidFill>
                  <a:schemeClr val="bg1"/>
                </a:solidFill>
                <a:ea typeface="굴림" pitchFamily="50" charset="-127"/>
              </a:rPr>
              <a:t>About 1% of the time</a:t>
            </a:r>
            <a:endParaRPr kumimoji="1" lang="ko-KR" altLang="en-US" sz="2400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/>
              <a:t>Executive 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686800" cy="522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Observation </a:t>
            </a:r>
            <a:r>
              <a:rPr lang="ko-KR" altLang="en-US" sz="2900" dirty="0" smtClean="0">
                <a:ea typeface="굴림" pitchFamily="50" charset="-127"/>
              </a:rPr>
              <a:t>▷ </a:t>
            </a:r>
            <a:r>
              <a:rPr lang="en-US" altLang="ko-KR" sz="2900" dirty="0" smtClean="0">
                <a:ea typeface="굴림" pitchFamily="50" charset="-127"/>
              </a:rPr>
              <a:t>Server locations are not created equal. ‘</a:t>
            </a:r>
            <a:r>
              <a:rPr lang="en-US" altLang="ko-KR" sz="2900" i="1" dirty="0" smtClean="0">
                <a:ea typeface="굴림" pitchFamily="50" charset="-127"/>
              </a:rPr>
              <a:t>Minority’</a:t>
            </a:r>
            <a:r>
              <a:rPr lang="en-US" altLang="ko-KR" sz="2900" dirty="0" smtClean="0">
                <a:ea typeface="굴림" pitchFamily="50" charset="-127"/>
              </a:rPr>
              <a:t> of servers ‘</a:t>
            </a:r>
            <a:r>
              <a:rPr lang="en-US" altLang="ko-KR" sz="2900" i="1" dirty="0" smtClean="0">
                <a:ea typeface="굴림" pitchFamily="50" charset="-127"/>
              </a:rPr>
              <a:t>rarely’</a:t>
            </a:r>
            <a:r>
              <a:rPr lang="en-US" altLang="ko-KR" sz="2900" dirty="0" smtClean="0">
                <a:ea typeface="굴림" pitchFamily="50" charset="-127"/>
              </a:rPr>
              <a:t> experience thermal emergencies.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>
                <a:solidFill>
                  <a:srgbClr val="002060"/>
                </a:solidFill>
              </a:rPr>
              <a:t>Goal </a:t>
            </a:r>
            <a:r>
              <a:rPr lang="ko-KR" altLang="en-US" sz="2900" dirty="0" smtClean="0">
                <a:solidFill>
                  <a:srgbClr val="002060"/>
                </a:solidFill>
                <a:ea typeface="굴림" pitchFamily="50" charset="-127"/>
              </a:rPr>
              <a:t>▷ </a:t>
            </a:r>
            <a:r>
              <a:rPr lang="en-US" altLang="ko-KR" sz="2900" dirty="0" smtClean="0">
                <a:solidFill>
                  <a:srgbClr val="002060"/>
                </a:solidFill>
                <a:ea typeface="굴림" pitchFamily="50" charset="-127"/>
              </a:rPr>
              <a:t>Reduce cooling power &amp; avoid thermal overshooting on CPUs</a:t>
            </a:r>
            <a:endParaRPr lang="en-US" altLang="en-US" sz="29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>
                <a:solidFill>
                  <a:srgbClr val="0070C0"/>
                </a:solidFill>
              </a:rPr>
              <a:t>Solution </a:t>
            </a:r>
            <a:r>
              <a:rPr lang="ko-KR" altLang="en-US" sz="2900" dirty="0" smtClean="0">
                <a:solidFill>
                  <a:srgbClr val="0070C0"/>
                </a:solidFill>
                <a:ea typeface="굴림" pitchFamily="50" charset="-127"/>
              </a:rPr>
              <a:t>▷ </a:t>
            </a:r>
            <a:r>
              <a:rPr lang="en-US" altLang="ko-KR" sz="2900" dirty="0" smtClean="0">
                <a:solidFill>
                  <a:srgbClr val="0070C0"/>
                </a:solidFill>
                <a:ea typeface="굴림" pitchFamily="50" charset="-127"/>
              </a:rPr>
              <a:t>Inlet temperature-aware technique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>
                <a:solidFill>
                  <a:schemeClr val="tx2"/>
                </a:solidFill>
              </a:rPr>
              <a:t>Results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900" dirty="0" smtClean="0">
                <a:solidFill>
                  <a:schemeClr val="tx2"/>
                </a:solidFill>
              </a:rPr>
              <a:t> </a:t>
            </a:r>
            <a:r>
              <a:rPr lang="en-US" altLang="ko-KR" sz="2900" dirty="0" smtClean="0">
                <a:solidFill>
                  <a:schemeClr val="tx2"/>
                </a:solidFill>
                <a:ea typeface="굴림" pitchFamily="50" charset="-127"/>
              </a:rPr>
              <a:t>38% savings in cooling power</a:t>
            </a:r>
            <a:endParaRPr lang="en-US" altLang="en-US" sz="29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900" dirty="0" smtClean="0">
                <a:solidFill>
                  <a:schemeClr val="tx2"/>
                </a:solidFill>
              </a:rPr>
              <a:t> </a:t>
            </a:r>
            <a:r>
              <a:rPr lang="en-US" altLang="ko-KR" sz="2900" dirty="0" smtClean="0">
                <a:solidFill>
                  <a:schemeClr val="tx2"/>
                </a:solidFill>
                <a:ea typeface="굴림" pitchFamily="50" charset="-127"/>
              </a:rPr>
              <a:t>&lt;1% performance degradation</a:t>
            </a:r>
            <a:endParaRPr lang="en-US" altLang="en-US" sz="2900" dirty="0" smtClean="0">
              <a:solidFill>
                <a:schemeClr val="tx2"/>
              </a:solidFill>
            </a:endParaRPr>
          </a:p>
        </p:txBody>
      </p:sp>
      <p:sp>
        <p:nvSpPr>
          <p:cNvPr id="533508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B1DD8AE-CA3E-42A4-B36A-28AEF60CEB95}" type="slidenum">
              <a:rPr lang="en-US" altLang="en-US" sz="1100"/>
              <a:pPr algn="r"/>
              <a:t>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434164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447800" y="2783041"/>
          <a:ext cx="6248400" cy="331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8147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mtClean="0">
                <a:ea typeface="굴림" pitchFamily="50" charset="-127"/>
              </a:rPr>
              <a:t>ATAC </a:t>
            </a:r>
            <a:r>
              <a:rPr lang="en-US" altLang="en-US" sz="3400" smtClean="0">
                <a:cs typeface="Arial" pitchFamily="34" charset="0"/>
              </a:rPr>
              <a:t>▷ Motivation II</a:t>
            </a:r>
            <a:endParaRPr lang="ko-KR" altLang="en-US" smtClean="0">
              <a:ea typeface="굴림" pitchFamily="50" charset="-127"/>
            </a:endParaRPr>
          </a:p>
        </p:txBody>
      </p:sp>
      <p:sp>
        <p:nvSpPr>
          <p:cNvPr id="518148" name="Content Placeholder 2"/>
          <p:cNvSpPr>
            <a:spLocks noGrp="1"/>
          </p:cNvSpPr>
          <p:nvPr>
            <p:ph idx="4294967295"/>
          </p:nvPr>
        </p:nvSpPr>
        <p:spPr>
          <a:xfrm>
            <a:off x="398463" y="1052513"/>
            <a:ext cx="8342312" cy="896937"/>
          </a:xfrm>
        </p:spPr>
        <p:txBody>
          <a:bodyPr/>
          <a:lstStyle/>
          <a:p>
            <a:pPr marL="469900" indent="-469900"/>
            <a:r>
              <a:rPr lang="en-US" altLang="ko-KR" sz="2800" dirty="0" smtClean="0">
                <a:ea typeface="굴림" pitchFamily="50" charset="-127"/>
              </a:rPr>
              <a:t>Thermal overshooting</a:t>
            </a:r>
          </a:p>
        </p:txBody>
      </p:sp>
      <p:sp>
        <p:nvSpPr>
          <p:cNvPr id="518149" name="Rounded Rectangle 3"/>
          <p:cNvSpPr>
            <a:spLocks noChangeArrowheads="1"/>
          </p:cNvSpPr>
          <p:nvPr/>
        </p:nvSpPr>
        <p:spPr bwMode="auto">
          <a:xfrm>
            <a:off x="1447800" y="2060575"/>
            <a:ext cx="6569075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ko-KR" sz="2400">
                <a:ea typeface="굴림" pitchFamily="50" charset="-127"/>
              </a:rPr>
              <a:t>Only for the small numbers of servers</a:t>
            </a:r>
            <a:endParaRPr kumimoji="1" lang="ko-KR" altLang="en-US" sz="2400">
              <a:ea typeface="굴림" pitchFamily="50" charset="-127"/>
            </a:endParaRPr>
          </a:p>
        </p:txBody>
      </p:sp>
      <p:sp>
        <p:nvSpPr>
          <p:cNvPr id="51815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9AEA0EF5-27F6-4BCB-80CA-8BE367CBDB3C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20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mtClean="0">
                <a:ea typeface="굴림" pitchFamily="50" charset="-127"/>
              </a:rPr>
              <a:t>ATAC </a:t>
            </a:r>
            <a:r>
              <a:rPr lang="en-US" altLang="en-US" sz="3400" smtClean="0">
                <a:cs typeface="Arial" pitchFamily="34" charset="0"/>
              </a:rPr>
              <a:t>▷ Motivation</a:t>
            </a:r>
            <a:endParaRPr lang="ko-KR" altLang="en-US" smtClean="0">
              <a:ea typeface="굴림" pitchFamily="50" charset="-127"/>
            </a:endParaRPr>
          </a:p>
        </p:txBody>
      </p:sp>
      <p:sp>
        <p:nvSpPr>
          <p:cNvPr id="519171" name="Content Placeholder 2"/>
          <p:cNvSpPr>
            <a:spLocks noGrp="1"/>
          </p:cNvSpPr>
          <p:nvPr>
            <p:ph idx="4294967295"/>
          </p:nvPr>
        </p:nvSpPr>
        <p:spPr>
          <a:xfrm>
            <a:off x="230188" y="3230535"/>
            <a:ext cx="7770812" cy="1350963"/>
          </a:xfrm>
        </p:spPr>
        <p:txBody>
          <a:bodyPr/>
          <a:lstStyle/>
          <a:p>
            <a:pPr marL="469900" indent="-469900"/>
            <a:r>
              <a:rPr lang="en-US" altLang="ko-KR" sz="2600" dirty="0" smtClean="0">
                <a:ea typeface="굴림" pitchFamily="50" charset="-127"/>
              </a:rPr>
              <a:t>Potential solutions should</a:t>
            </a:r>
          </a:p>
          <a:p>
            <a:pPr marL="928687" lvl="1" indent="-457200">
              <a:buFontTx/>
              <a:buChar char="-"/>
            </a:pPr>
            <a:r>
              <a:rPr lang="en-US" altLang="ko-KR" sz="2800" dirty="0" smtClean="0">
                <a:ea typeface="굴림" pitchFamily="50" charset="-127"/>
              </a:rPr>
              <a:t>perform </a:t>
            </a:r>
            <a:r>
              <a:rPr lang="en-US" altLang="ko-KR" sz="2800" i="1" dirty="0" smtClean="0">
                <a:ea typeface="굴림" pitchFamily="50" charset="-127"/>
              </a:rPr>
              <a:t>locally</a:t>
            </a:r>
            <a:r>
              <a:rPr lang="en-US" altLang="ko-KR" sz="2800" dirty="0" smtClean="0">
                <a:ea typeface="굴림" pitchFamily="50" charset="-127"/>
              </a:rPr>
              <a:t> AND</a:t>
            </a:r>
          </a:p>
          <a:p>
            <a:pPr marL="814387" lvl="1" indent="-342900">
              <a:buFontTx/>
              <a:buChar char="-"/>
            </a:pPr>
            <a:endParaRPr lang="en-US" altLang="ko-KR" sz="2200" dirty="0" smtClean="0">
              <a:ea typeface="굴림" pitchFamily="50" charset="-127"/>
            </a:endParaRPr>
          </a:p>
        </p:txBody>
      </p:sp>
      <p:sp>
        <p:nvSpPr>
          <p:cNvPr id="519172" name="Rounded Rectangular Callout 7"/>
          <p:cNvSpPr>
            <a:spLocks noChangeArrowheads="1"/>
          </p:cNvSpPr>
          <p:nvPr/>
        </p:nvSpPr>
        <p:spPr bwMode="auto">
          <a:xfrm>
            <a:off x="5334000" y="3124200"/>
            <a:ext cx="3048000" cy="1090584"/>
          </a:xfrm>
          <a:prstGeom prst="wedgeRoundRectCallout">
            <a:avLst>
              <a:gd name="adj1" fmla="val -62264"/>
              <a:gd name="adj2" fmla="val 4235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ko-KR" sz="2400">
                <a:ea typeface="굴림" pitchFamily="50" charset="-127"/>
              </a:rPr>
              <a:t>Non-zero delivery time of cool air</a:t>
            </a:r>
            <a:endParaRPr kumimoji="1" lang="ko-KR" altLang="en-US" sz="2400">
              <a:ea typeface="굴림" pitchFamily="50" charset="-127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5334000" y="4975198"/>
            <a:ext cx="3048000" cy="1165251"/>
          </a:xfrm>
          <a:prstGeom prst="wedgeRoundRectCallout">
            <a:avLst>
              <a:gd name="adj1" fmla="val -62347"/>
              <a:gd name="adj2" fmla="val -5097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ko-KR" sz="2400">
                <a:ea typeface="굴림" pitchFamily="50" charset="-127"/>
              </a:rPr>
              <a:t>Only for the small numbers of servers</a:t>
            </a:r>
            <a:endParaRPr kumimoji="1" lang="ko-KR" altLang="en-US" sz="2400">
              <a:ea typeface="굴림" pitchFamily="50" charset="-127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4313210"/>
            <a:ext cx="7162800" cy="661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69900" indent="-469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kumimoji="1" sz="30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908050" indent="-43656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600" baseline="0">
                <a:solidFill>
                  <a:schemeClr val="tx1"/>
                </a:solidFill>
                <a:latin typeface="Arial" pitchFamily="34" charset="0"/>
                <a:ea typeface="+mn-ea"/>
              </a:defRPr>
            </a:lvl2pPr>
            <a:lvl3pPr marL="1304925" indent="-3952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kumimoji="1" sz="2300" baseline="0">
                <a:solidFill>
                  <a:schemeClr val="tx1"/>
                </a:solidFill>
                <a:latin typeface="Arial" pitchFamily="34" charset="0"/>
                <a:ea typeface="+mn-ea"/>
              </a:defRPr>
            </a:lvl3pPr>
            <a:lvl4pPr marL="1693863" indent="-3873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000" baseline="0"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93913" indent="-398463" algn="l" rtl="0" eaLnBrk="0" fontAlgn="base" latinLnBrk="1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 baseline="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511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 latinLnBrk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Tx/>
              <a:buChar char="-"/>
              <a:defRPr/>
            </a:pPr>
            <a:r>
              <a:rPr lang="en-US" altLang="ko-KR" sz="2800" kern="0" dirty="0" smtClean="0">
                <a:cs typeface="+mn-cs"/>
              </a:rPr>
              <a:t>take </a:t>
            </a:r>
            <a:r>
              <a:rPr lang="en-US" altLang="ko-KR" sz="2800" i="1" kern="0" dirty="0" smtClean="0">
                <a:cs typeface="+mn-cs"/>
              </a:rPr>
              <a:t>inlet air temperature </a:t>
            </a:r>
            <a:r>
              <a:rPr lang="en-US" altLang="ko-KR" sz="2800" kern="0" dirty="0" smtClean="0">
                <a:cs typeface="+mn-cs"/>
              </a:rPr>
              <a:t>into account</a:t>
            </a:r>
          </a:p>
          <a:p>
            <a:pPr lvl="1">
              <a:buFontTx/>
              <a:buChar char="-"/>
              <a:defRPr/>
            </a:pPr>
            <a:endParaRPr lang="en-US" altLang="ko-KR" sz="2800" kern="0" dirty="0" smtClean="0">
              <a:cs typeface="+mn-cs"/>
            </a:endParaRPr>
          </a:p>
          <a:p>
            <a:pPr lvl="1">
              <a:defRPr/>
            </a:pPr>
            <a:endParaRPr lang="ko-KR" altLang="en-US" sz="2800" kern="0" dirty="0">
              <a:cs typeface="+mn-cs"/>
            </a:endParaRPr>
          </a:p>
        </p:txBody>
      </p:sp>
      <p:sp>
        <p:nvSpPr>
          <p:cNvPr id="51917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481818AD-3E27-4199-BB76-A6E31589ECB9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21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447800"/>
            <a:ext cx="8534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69900" indent="-469900"/>
            <a:r>
              <a:rPr lang="en-US" altLang="ko-KR" sz="2600" kern="0" dirty="0" smtClean="0">
                <a:ea typeface="굴림" pitchFamily="50" charset="-127"/>
              </a:rPr>
              <a:t>Goal</a:t>
            </a:r>
          </a:p>
          <a:p>
            <a:pPr marL="928687" lvl="1" indent="-457200">
              <a:buFontTx/>
              <a:buChar char="-"/>
            </a:pPr>
            <a:r>
              <a:rPr lang="en-US" altLang="ko-KR" sz="2800" kern="0" dirty="0" smtClean="0">
                <a:ea typeface="굴림" pitchFamily="50" charset="-127"/>
              </a:rPr>
              <a:t>Keep CPU temperature under the target temperature even when T</a:t>
            </a:r>
            <a:r>
              <a:rPr lang="en-US" altLang="ko-KR" sz="2800" kern="0" baseline="-25000" dirty="0" smtClean="0">
                <a:ea typeface="굴림" pitchFamily="50" charset="-127"/>
              </a:rPr>
              <a:t>inlet air</a:t>
            </a:r>
            <a:r>
              <a:rPr lang="en-US" altLang="ko-KR" sz="2800" kern="0" dirty="0" smtClean="0">
                <a:ea typeface="굴림" pitchFamily="50" charset="-127"/>
              </a:rPr>
              <a:t> &gt; T</a:t>
            </a:r>
            <a:r>
              <a:rPr lang="en-US" altLang="ko-KR" sz="2800" kern="0" baseline="-25000" dirty="0" smtClean="0">
                <a:ea typeface="굴림" pitchFamily="50" charset="-127"/>
              </a:rPr>
              <a:t>emergency</a:t>
            </a:r>
            <a:r>
              <a:rPr lang="en-US" altLang="ko-KR" sz="2800" kern="0" dirty="0" smtClean="0">
                <a:ea typeface="굴림" pitchFamily="50" charset="-127"/>
              </a:rPr>
              <a:t> </a:t>
            </a:r>
          </a:p>
          <a:p>
            <a:pPr marL="814387" lvl="1" indent="-342900">
              <a:buFontTx/>
              <a:buChar char="-"/>
            </a:pPr>
            <a:endParaRPr lang="en-US" altLang="ko-KR" sz="2200" kern="0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  <p:bldP spid="519172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1"/>
          <p:cNvSpPr>
            <a:spLocks noChangeArrowheads="1"/>
          </p:cNvSpPr>
          <p:nvPr/>
        </p:nvSpPr>
        <p:spPr bwMode="auto">
          <a:xfrm>
            <a:off x="-20638" y="0"/>
            <a:ext cx="2459038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0675" name="Slide Number Placeholder 1"/>
          <p:cNvSpPr txBox="1">
            <a:spLocks noGrp="1"/>
          </p:cNvSpPr>
          <p:nvPr/>
        </p:nvSpPr>
        <p:spPr bwMode="auto">
          <a:xfrm>
            <a:off x="8458200" y="6553200"/>
            <a:ext cx="533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92815BF0-4085-4D9C-B02C-E781C8735BB7}" type="slidenum">
              <a:rPr lang="en-US" altLang="zh-TW" sz="1100">
                <a:ea typeface="PMingLiU" pitchFamily="18" charset="-120"/>
              </a:rPr>
              <a:pPr algn="r"/>
              <a:t>22</a:t>
            </a:fld>
            <a:endParaRPr lang="en-US" altLang="zh-TW" sz="1100">
              <a:ea typeface="PMingLiU" pitchFamily="18" charset="-120"/>
            </a:endParaRPr>
          </a:p>
        </p:txBody>
      </p:sp>
      <p:sp>
        <p:nvSpPr>
          <p:cNvPr id="540676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AE55C827-4BF9-4ECE-B32E-BDA155AEBC02}" type="slidenum">
              <a:rPr lang="en-US" altLang="zh-TW" sz="900">
                <a:solidFill>
                  <a:schemeClr val="bg2"/>
                </a:solidFill>
                <a:latin typeface="Franklin Gothic Book"/>
                <a:ea typeface="PMingLiU" pitchFamily="18" charset="-120"/>
              </a:rPr>
              <a:pPr algn="r"/>
              <a:t>22</a:t>
            </a:fld>
            <a:endParaRPr lang="en-US" altLang="zh-TW" sz="900">
              <a:solidFill>
                <a:schemeClr val="bg2"/>
              </a:solidFill>
              <a:latin typeface="Franklin Gothic Book"/>
              <a:ea typeface="PMingLiU" pitchFamily="18" charset="-12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lvl1pPr marL="7429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2001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Datacenter Cooling Essentials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Motivation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FF9900"/>
                </a:solidFill>
                <a:ea typeface="굴림" pitchFamily="50" charset="-127"/>
              </a:rPr>
              <a:t>Our Approach: ATAC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6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mtClean="0">
                <a:ea typeface="굴림" pitchFamily="50" charset="-127"/>
              </a:rPr>
              <a:t>Our approach: ATAC</a:t>
            </a:r>
            <a:endParaRPr lang="ko-KR" altLang="en-US" smtClean="0">
              <a:ea typeface="굴림" pitchFamily="50" charset="-127"/>
            </a:endParaRPr>
          </a:p>
        </p:txBody>
      </p:sp>
      <p:sp>
        <p:nvSpPr>
          <p:cNvPr id="52019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69900" indent="-469900"/>
            <a:r>
              <a:rPr lang="en-US" altLang="ko-KR" dirty="0" smtClean="0">
                <a:ea typeface="굴림" pitchFamily="50" charset="-127"/>
              </a:rPr>
              <a:t>Experiments: Server power vs. Inlet air temperature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520199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EF84657B-099E-46E9-904D-5F3F69B020C2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23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494182"/>
              </p:ext>
            </p:extLst>
          </p:nvPr>
        </p:nvGraphicFramePr>
        <p:xfrm>
          <a:off x="2189139" y="2155578"/>
          <a:ext cx="4364061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/>
          <p:cNvSpPr/>
          <p:nvPr/>
        </p:nvSpPr>
        <p:spPr bwMode="auto">
          <a:xfrm>
            <a:off x="4398939" y="1723697"/>
            <a:ext cx="1905000" cy="609600"/>
          </a:xfrm>
          <a:prstGeom prst="wedgeRectCallout">
            <a:avLst>
              <a:gd name="adj1" fmla="val -14212"/>
              <a:gd name="adj2" fmla="val 1116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Fans = Max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5545138" y="3382963"/>
            <a:ext cx="31670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728356" y="1905000"/>
          <a:ext cx="4263243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0196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mtClean="0">
                <a:ea typeface="굴림" pitchFamily="50" charset="-127"/>
              </a:rPr>
              <a:t>Our approach: ATAC</a:t>
            </a:r>
            <a:endParaRPr lang="ko-KR" altLang="en-US" smtClean="0">
              <a:ea typeface="굴림" pitchFamily="50" charset="-127"/>
            </a:endParaRPr>
          </a:p>
        </p:txBody>
      </p:sp>
      <p:sp>
        <p:nvSpPr>
          <p:cNvPr id="52019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69900" indent="-469900"/>
            <a:r>
              <a:rPr lang="en-US" altLang="ko-KR" sz="2000" dirty="0" smtClean="0">
                <a:ea typeface="굴림" pitchFamily="50" charset="-127"/>
              </a:rPr>
              <a:t>Repeating experiments with different configurations</a:t>
            </a:r>
            <a:endParaRPr lang="ko-KR" altLang="en-US" sz="2000" dirty="0" smtClean="0">
              <a:ea typeface="굴림" pitchFamily="50" charset="-127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7116763" y="2057400"/>
            <a:ext cx="0" cy="289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520199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EF84657B-099E-46E9-904D-5F3F69B020C2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24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545104"/>
              </p:ext>
            </p:extLst>
          </p:nvPr>
        </p:nvGraphicFramePr>
        <p:xfrm>
          <a:off x="304800" y="1749972"/>
          <a:ext cx="445008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ular Callout 10"/>
          <p:cNvSpPr/>
          <p:nvPr/>
        </p:nvSpPr>
        <p:spPr bwMode="auto">
          <a:xfrm>
            <a:off x="776288" y="5715000"/>
            <a:ext cx="5395912" cy="741363"/>
          </a:xfrm>
          <a:prstGeom prst="wedgeRoundRectCallout">
            <a:avLst>
              <a:gd name="adj1" fmla="val -16145"/>
              <a:gd name="adj2" fmla="val 4385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 latinLnBrk="1">
              <a:defRPr/>
            </a:pPr>
            <a:r>
              <a:rPr kumimoji="1" lang="en-US" altLang="ko-KR" sz="2000" dirty="0">
                <a:solidFill>
                  <a:schemeClr val="bg1"/>
                </a:solidFill>
                <a:ea typeface="굴림" pitchFamily="50" charset="-127"/>
              </a:rPr>
              <a:t>Core temperature can be under the control</a:t>
            </a:r>
          </a:p>
          <a:p>
            <a:pPr algn="ctr" latinLnBrk="1">
              <a:defRPr/>
            </a:pPr>
            <a:r>
              <a:rPr kumimoji="1" lang="en-US" altLang="ko-KR" sz="2000" dirty="0">
                <a:solidFill>
                  <a:schemeClr val="bg1"/>
                </a:solidFill>
                <a:ea typeface="굴림" pitchFamily="50" charset="-127"/>
              </a:rPr>
              <a:t>even after </a:t>
            </a:r>
            <a:r>
              <a:rPr kumimoji="1" lang="en-US" altLang="ko-KR" sz="2000" i="1" dirty="0">
                <a:solidFill>
                  <a:schemeClr val="bg1"/>
                </a:solidFill>
                <a:ea typeface="굴림" pitchFamily="50" charset="-127"/>
              </a:rPr>
              <a:t>T</a:t>
            </a:r>
            <a:r>
              <a:rPr kumimoji="1" lang="en-US" altLang="ko-KR" sz="2000" baseline="-25000" dirty="0">
                <a:solidFill>
                  <a:schemeClr val="bg1"/>
                </a:solidFill>
                <a:ea typeface="굴림" pitchFamily="50" charset="-127"/>
              </a:rPr>
              <a:t>emergency</a:t>
            </a:r>
            <a:endParaRPr kumimoji="1" lang="ko-KR" altLang="en-US" sz="2000" dirty="0">
              <a:solidFill>
                <a:schemeClr val="bg1"/>
              </a:solidFill>
              <a:ea typeface="굴림" pitchFamily="50" charset="-127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7651750" y="2052638"/>
            <a:ext cx="0" cy="289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188325" y="2043113"/>
            <a:ext cx="0" cy="289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7" name="Rounded Rectangular Callout 16"/>
          <p:cNvSpPr/>
          <p:nvPr/>
        </p:nvSpPr>
        <p:spPr bwMode="auto">
          <a:xfrm>
            <a:off x="6324600" y="5715000"/>
            <a:ext cx="2230438" cy="741363"/>
          </a:xfrm>
          <a:prstGeom prst="wedgeRoundRectCallout">
            <a:avLst>
              <a:gd name="adj1" fmla="val -16145"/>
              <a:gd name="adj2" fmla="val 4385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 latinLnBrk="1">
              <a:defRPr/>
            </a:pPr>
            <a:r>
              <a:rPr kumimoji="1" lang="en-US" altLang="ko-KR" sz="2000" dirty="0">
                <a:solidFill>
                  <a:schemeClr val="bg1"/>
                </a:solidFill>
                <a:ea typeface="굴림" pitchFamily="50" charset="-127"/>
              </a:rPr>
              <a:t>Linear model</a:t>
            </a:r>
            <a:endParaRPr kumimoji="1" lang="ko-KR" altLang="en-US" sz="2000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57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 bwMode="auto">
          <a:xfrm rot="10800000">
            <a:off x="6238875" y="4178300"/>
            <a:ext cx="342900" cy="5334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latinLnBrk="1">
              <a:defRPr/>
            </a:pPr>
            <a:endParaRPr kumimoji="1" lang="ko-KR" altLang="en-US"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500563" y="4130675"/>
            <a:ext cx="2552700" cy="990600"/>
          </a:xfrm>
          <a:prstGeom prst="downArrow">
            <a:avLst>
              <a:gd name="adj1" fmla="val 9005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latinLnBrk="1">
              <a:defRPr/>
            </a:pPr>
            <a:endParaRPr kumimoji="1" lang="ko-KR" altLang="en-US"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147763" y="4130675"/>
            <a:ext cx="2552700" cy="990600"/>
          </a:xfrm>
          <a:prstGeom prst="downArrow">
            <a:avLst>
              <a:gd name="adj1" fmla="val 9005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latinLnBrk="1">
              <a:defRPr/>
            </a:pPr>
            <a:endParaRPr kumimoji="1" lang="ko-KR" altLang="en-US"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34477" y="3460968"/>
            <a:ext cx="2057400" cy="457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latinLnBrk="1"/>
            <a:endParaRPr kumimoji="1" lang="en-US" altLang="en-US">
              <a:ea typeface="굴림" pitchFamily="50" charset="-127"/>
            </a:endParaRPr>
          </a:p>
        </p:txBody>
      </p:sp>
      <p:sp>
        <p:nvSpPr>
          <p:cNvPr id="522247" name="Content Placeholder 2"/>
          <p:cNvSpPr>
            <a:spLocks noGrp="1"/>
          </p:cNvSpPr>
          <p:nvPr>
            <p:ph idx="4294967295"/>
          </p:nvPr>
        </p:nvSpPr>
        <p:spPr>
          <a:xfrm>
            <a:off x="374650" y="1371600"/>
            <a:ext cx="8043863" cy="2133600"/>
          </a:xfrm>
        </p:spPr>
        <p:txBody>
          <a:bodyPr/>
          <a:lstStyle/>
          <a:p>
            <a:pPr marL="469900" indent="-469900"/>
            <a:r>
              <a:rPr lang="en-US" altLang="ko-KR" sz="2200" dirty="0" smtClean="0">
                <a:ea typeface="굴림" pitchFamily="50" charset="-127"/>
              </a:rPr>
              <a:t>ATAC is a system-level technique</a:t>
            </a:r>
          </a:p>
          <a:p>
            <a:pPr marL="908050" lvl="1" indent="-436563"/>
            <a:r>
              <a:rPr lang="en-US" altLang="ko-KR" sz="2200" dirty="0" smtClean="0">
                <a:ea typeface="굴림" pitchFamily="50" charset="-127"/>
              </a:rPr>
              <a:t>Throttles performance when </a:t>
            </a:r>
            <a:r>
              <a:rPr lang="en-US" altLang="ko-KR" sz="2200" i="1" dirty="0" smtClean="0">
                <a:ea typeface="굴림" pitchFamily="50" charset="-127"/>
              </a:rPr>
              <a:t>T</a:t>
            </a:r>
            <a:r>
              <a:rPr lang="en-US" altLang="ko-KR" sz="2200" baseline="-25000" dirty="0" smtClean="0">
                <a:ea typeface="굴림" pitchFamily="50" charset="-127"/>
              </a:rPr>
              <a:t>inlet air</a:t>
            </a:r>
            <a:r>
              <a:rPr lang="en-US" altLang="ko-KR" sz="2200" dirty="0" smtClean="0">
                <a:ea typeface="굴림" pitchFamily="50" charset="-127"/>
              </a:rPr>
              <a:t> &gt; </a:t>
            </a:r>
            <a:r>
              <a:rPr lang="en-US" altLang="ko-KR" sz="2200" i="1" dirty="0" smtClean="0">
                <a:ea typeface="굴림" pitchFamily="50" charset="-127"/>
              </a:rPr>
              <a:t>T</a:t>
            </a:r>
            <a:r>
              <a:rPr lang="en-US" altLang="ko-KR" sz="2200" baseline="-25000" dirty="0" smtClean="0">
                <a:ea typeface="굴림" pitchFamily="50" charset="-127"/>
              </a:rPr>
              <a:t>emergency</a:t>
            </a:r>
            <a:endParaRPr lang="en-US" altLang="ko-KR" sz="2200" dirty="0" smtClean="0">
              <a:ea typeface="굴림" pitchFamily="50" charset="-127"/>
            </a:endParaRPr>
          </a:p>
          <a:p>
            <a:pPr marL="908050" lvl="1" indent="-436563"/>
            <a:r>
              <a:rPr lang="en-US" altLang="ko-KR" sz="2200" dirty="0" smtClean="0">
                <a:ea typeface="굴림" pitchFamily="50" charset="-127"/>
              </a:rPr>
              <a:t>Any theory that explains our experiments?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5763" y="2986088"/>
            <a:ext cx="8610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latinLnBrk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kumimoji="1" lang="en-US" altLang="ko-KR" sz="2800" dirty="0">
                <a:ea typeface="굴림" pitchFamily="50" charset="-127"/>
              </a:rPr>
              <a:t>Fan affinity laws </a:t>
            </a:r>
            <a:r>
              <a:rPr kumimoji="1" lang="en-US" altLang="ko-KR" sz="2800" baseline="30000" dirty="0">
                <a:ea typeface="굴림" pitchFamily="50" charset="-127"/>
              </a:rPr>
              <a:t>[22]</a:t>
            </a:r>
          </a:p>
          <a:p>
            <a:pPr lvl="1" algn="l" latinLnBrk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kumimoji="1" lang="en-US" altLang="ko-KR" sz="2300" dirty="0" smtClean="0">
                <a:ea typeface="굴림" pitchFamily="50" charset="-127"/>
              </a:rPr>
              <a:t>Watts (heat transfer) ∝ </a:t>
            </a:r>
            <a:r>
              <a:rPr kumimoji="1" lang="en-US" altLang="ko-KR" sz="2300" dirty="0" err="1">
                <a:ea typeface="굴림" pitchFamily="50" charset="-127"/>
              </a:rPr>
              <a:t>ΔTemperature</a:t>
            </a:r>
            <a:r>
              <a:rPr kumimoji="1" lang="en-US" altLang="ko-KR" sz="2300" dirty="0">
                <a:ea typeface="굴림" pitchFamily="50" charset="-127"/>
              </a:rPr>
              <a:t> × Amount of air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053263" y="3063326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latinLnBrk="1"/>
            <a:r>
              <a:rPr kumimoji="1" lang="en-US" altLang="ko-KR" sz="2000" dirty="0">
                <a:ea typeface="굴림" pitchFamily="50" charset="-127"/>
              </a:rPr>
              <a:t>constant</a:t>
            </a:r>
            <a:endParaRPr kumimoji="1" lang="en-US" altLang="ko-KR" sz="1600" dirty="0">
              <a:ea typeface="굴림" pitchFamily="50" charset="-127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5763" y="4167188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8050" indent="-436563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l" latinLnBrk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kumimoji="1" lang="en-US" altLang="ko-KR" sz="2400" dirty="0">
                <a:ea typeface="굴림" pitchFamily="50" charset="-127"/>
              </a:rPr>
              <a:t>  CPU power          ∝       (</a:t>
            </a:r>
            <a:r>
              <a:rPr kumimoji="1" lang="en-US" altLang="ko-KR" sz="2400" i="1" dirty="0" err="1">
                <a:ea typeface="굴림" pitchFamily="50" charset="-127"/>
              </a:rPr>
              <a:t>T</a:t>
            </a:r>
            <a:r>
              <a:rPr kumimoji="1" lang="en-US" altLang="ko-KR" sz="2400" baseline="-25000" dirty="0" err="1">
                <a:ea typeface="굴림" pitchFamily="50" charset="-127"/>
              </a:rPr>
              <a:t>core</a:t>
            </a:r>
            <a:r>
              <a:rPr kumimoji="1" lang="en-US" altLang="ko-KR" sz="2400" dirty="0">
                <a:ea typeface="굴림" pitchFamily="50" charset="-127"/>
              </a:rPr>
              <a:t> </a:t>
            </a:r>
            <a:r>
              <a:rPr kumimoji="1" lang="ko-KR" altLang="en-US" sz="2400" dirty="0">
                <a:ea typeface="굴림" pitchFamily="50" charset="-127"/>
              </a:rPr>
              <a:t>－ </a:t>
            </a:r>
            <a:r>
              <a:rPr kumimoji="1" lang="en-US" altLang="ko-KR" sz="2400" i="1" dirty="0">
                <a:ea typeface="굴림" pitchFamily="50" charset="-127"/>
              </a:rPr>
              <a:t>T</a:t>
            </a:r>
            <a:r>
              <a:rPr kumimoji="1" lang="en-US" altLang="ko-KR" sz="2400" baseline="-25000" dirty="0">
                <a:ea typeface="굴림" pitchFamily="50" charset="-127"/>
              </a:rPr>
              <a:t>inlet air</a:t>
            </a:r>
            <a:r>
              <a:rPr kumimoji="1" lang="en-US" altLang="ko-KR" sz="2400" dirty="0">
                <a:ea typeface="굴림" pitchFamily="50" charset="-127"/>
              </a:rPr>
              <a:t>)</a:t>
            </a:r>
          </a:p>
        </p:txBody>
      </p:sp>
      <p:sp>
        <p:nvSpPr>
          <p:cNvPr id="522251" name="Slide Number Placeholder 7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B8FF445F-F06C-4B61-BDF2-933FCEC14FD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25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84225" y="5121275"/>
            <a:ext cx="7331075" cy="1050925"/>
            <a:chOff x="1096980" y="3647728"/>
            <a:chExt cx="7330700" cy="1050450"/>
          </a:xfrm>
        </p:grpSpPr>
        <p:sp>
          <p:nvSpPr>
            <p:cNvPr id="522253" name="TextBox 13"/>
            <p:cNvSpPr txBox="1">
              <a:spLocks noChangeArrowheads="1"/>
            </p:cNvSpPr>
            <p:nvPr/>
          </p:nvSpPr>
          <p:spPr bwMode="auto">
            <a:xfrm>
              <a:off x="1401781" y="3647728"/>
              <a:ext cx="27206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latinLnBrk="1"/>
              <a:r>
                <a:rPr kumimoji="1" lang="en-US" altLang="ko-KR" sz="2800">
                  <a:ea typeface="굴림" pitchFamily="50" charset="-127"/>
                </a:rPr>
                <a:t>Old CPU Power</a:t>
              </a:r>
              <a:endParaRPr kumimoji="1" lang="ko-KR" altLang="en-US" sz="2800">
                <a:ea typeface="굴림" pitchFamily="50" charset="-127"/>
              </a:endParaRPr>
            </a:p>
          </p:txBody>
        </p:sp>
        <p:sp>
          <p:nvSpPr>
            <p:cNvPr id="522254" name="TextBox 14"/>
            <p:cNvSpPr txBox="1">
              <a:spLocks noChangeArrowheads="1"/>
            </p:cNvSpPr>
            <p:nvPr/>
          </p:nvSpPr>
          <p:spPr bwMode="auto">
            <a:xfrm>
              <a:off x="5364180" y="3647728"/>
              <a:ext cx="28809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latinLnBrk="1"/>
              <a:r>
                <a:rPr kumimoji="1" lang="en-US" altLang="ko-KR" sz="2800">
                  <a:ea typeface="굴림" pitchFamily="50" charset="-127"/>
                </a:rPr>
                <a:t>New CPU Power</a:t>
              </a:r>
              <a:endParaRPr kumimoji="1" lang="ko-KR" altLang="en-US" sz="2800">
                <a:ea typeface="굴림" pitchFamily="50" charset="-127"/>
              </a:endParaRPr>
            </a:p>
          </p:txBody>
        </p:sp>
        <p:sp>
          <p:nvSpPr>
            <p:cNvPr id="522255" name="TextBox 15"/>
            <p:cNvSpPr txBox="1">
              <a:spLocks noChangeArrowheads="1"/>
            </p:cNvSpPr>
            <p:nvPr/>
          </p:nvSpPr>
          <p:spPr bwMode="auto">
            <a:xfrm>
              <a:off x="1219200" y="4174958"/>
              <a:ext cx="30857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latinLnBrk="1"/>
              <a:r>
                <a:rPr kumimoji="1" lang="en-US" altLang="ko-KR" sz="2800">
                  <a:ea typeface="굴림" pitchFamily="50" charset="-127"/>
                </a:rPr>
                <a:t>Old </a:t>
              </a:r>
              <a:r>
                <a:rPr kumimoji="1" lang="el-GR" altLang="ko-KR" sz="2800">
                  <a:ea typeface="굴림" pitchFamily="50" charset="-127"/>
                </a:rPr>
                <a:t>Δ</a:t>
              </a:r>
              <a:r>
                <a:rPr kumimoji="1" lang="en-US" altLang="ko-KR" sz="2800">
                  <a:ea typeface="굴림" pitchFamily="50" charset="-127"/>
                </a:rPr>
                <a:t>Temperature</a:t>
              </a:r>
              <a:endParaRPr kumimoji="1" lang="ko-KR" altLang="en-US" sz="2800">
                <a:ea typeface="굴림" pitchFamily="50" charset="-127"/>
              </a:endParaRPr>
            </a:p>
          </p:txBody>
        </p:sp>
        <p:sp>
          <p:nvSpPr>
            <p:cNvPr id="522256" name="TextBox 16"/>
            <p:cNvSpPr txBox="1">
              <a:spLocks noChangeArrowheads="1"/>
            </p:cNvSpPr>
            <p:nvPr/>
          </p:nvSpPr>
          <p:spPr bwMode="auto">
            <a:xfrm>
              <a:off x="5181599" y="4174958"/>
              <a:ext cx="32460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latinLnBrk="1"/>
              <a:r>
                <a:rPr kumimoji="1" lang="en-US" altLang="ko-KR" sz="2800">
                  <a:ea typeface="굴림" pitchFamily="50" charset="-127"/>
                </a:rPr>
                <a:t>New </a:t>
              </a:r>
              <a:r>
                <a:rPr kumimoji="1" lang="el-GR" altLang="ko-KR" sz="2800">
                  <a:ea typeface="굴림" pitchFamily="50" charset="-127"/>
                </a:rPr>
                <a:t>Δ</a:t>
              </a:r>
              <a:r>
                <a:rPr kumimoji="1" lang="en-US" altLang="ko-KR" sz="2800">
                  <a:ea typeface="굴림" pitchFamily="50" charset="-127"/>
                </a:rPr>
                <a:t>Temperature</a:t>
              </a:r>
              <a:endParaRPr kumimoji="1" lang="ko-KR" altLang="en-US" sz="2800">
                <a:ea typeface="굴림" pitchFamily="50" charset="-127"/>
              </a:endParaRPr>
            </a:p>
          </p:txBody>
        </p:sp>
        <p:cxnSp>
          <p:nvCxnSpPr>
            <p:cNvPr id="522257" name="Straight Connector 17"/>
            <p:cNvCxnSpPr>
              <a:cxnSpLocks noChangeShapeType="1"/>
            </p:cNvCxnSpPr>
            <p:nvPr/>
          </p:nvCxnSpPr>
          <p:spPr bwMode="auto">
            <a:xfrm>
              <a:off x="1096980" y="4170948"/>
              <a:ext cx="320800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258" name="Straight Connector 18"/>
            <p:cNvCxnSpPr>
              <a:cxnSpLocks noChangeShapeType="1"/>
            </p:cNvCxnSpPr>
            <p:nvPr/>
          </p:nvCxnSpPr>
          <p:spPr bwMode="auto">
            <a:xfrm>
              <a:off x="5181599" y="4174958"/>
              <a:ext cx="320800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22259" name="TextBox 19"/>
            <p:cNvSpPr txBox="1">
              <a:spLocks noChangeArrowheads="1"/>
            </p:cNvSpPr>
            <p:nvPr/>
          </p:nvSpPr>
          <p:spPr bwMode="auto">
            <a:xfrm>
              <a:off x="4449780" y="390933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latinLnBrk="1"/>
              <a:r>
                <a:rPr kumimoji="1" lang="ko-KR" altLang="en-US" sz="2800">
                  <a:ea typeface="굴림" pitchFamily="50" charset="-127"/>
                </a:rPr>
                <a:t>＝</a:t>
              </a:r>
            </a:p>
          </p:txBody>
        </p:sp>
      </p:grpSp>
      <p:sp>
        <p:nvSpPr>
          <p:cNvPr id="522260" name="Title 1"/>
          <p:cNvSpPr>
            <a:spLocks/>
          </p:cNvSpPr>
          <p:nvPr/>
        </p:nvSpPr>
        <p:spPr bwMode="auto">
          <a:xfrm>
            <a:off x="533400" y="304800"/>
            <a:ext cx="8416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ko-KR">
                <a:ea typeface="굴림" pitchFamily="50" charset="-127"/>
              </a:rPr>
              <a:t>Our approach: ATAC</a:t>
            </a:r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5" grpId="0" animBg="1"/>
      <p:bldP spid="4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ATAC: Algorithm</a:t>
            </a:r>
            <a:endParaRPr lang="en-US" altLang="en-US" smtClean="0"/>
          </a:p>
        </p:txBody>
      </p:sp>
      <p:pic>
        <p:nvPicPr>
          <p:cNvPr id="5509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/>
          <a:stretch/>
        </p:blipFill>
        <p:spPr bwMode="auto">
          <a:xfrm>
            <a:off x="533400" y="1797269"/>
            <a:ext cx="786453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43000" y="2590800"/>
            <a:ext cx="7162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z="3400" dirty="0" smtClean="0">
                <a:ea typeface="굴림" pitchFamily="50" charset="-127"/>
              </a:rPr>
              <a:t>ATAC ▷ </a:t>
            </a:r>
            <a:r>
              <a:rPr lang="en-US" altLang="ko-KR" sz="3400" dirty="0" err="1" smtClean="0">
                <a:ea typeface="굴림" pitchFamily="50" charset="-127"/>
              </a:rPr>
              <a:t>Configurables</a:t>
            </a:r>
            <a:endParaRPr lang="ko-KR" altLang="en-US" sz="3000" dirty="0" smtClean="0">
              <a:ea typeface="굴림" pitchFamily="50" charset="-127"/>
            </a:endParaRPr>
          </a:p>
        </p:txBody>
      </p:sp>
      <p:sp>
        <p:nvSpPr>
          <p:cNvPr id="52429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72463" cy="4800600"/>
          </a:xfrm>
        </p:spPr>
        <p:txBody>
          <a:bodyPr/>
          <a:lstStyle/>
          <a:p>
            <a:pPr marL="469900" indent="-469900">
              <a:lnSpc>
                <a:spcPct val="110000"/>
              </a:lnSpc>
            </a:pPr>
            <a:r>
              <a:rPr lang="en-US" altLang="ko-KR" dirty="0" smtClean="0">
                <a:ea typeface="굴림" pitchFamily="50" charset="-127"/>
              </a:rPr>
              <a:t>Aggressive ATAC</a:t>
            </a:r>
          </a:p>
          <a:p>
            <a:pPr marL="908050" lvl="1" indent="-436563">
              <a:lnSpc>
                <a:spcPct val="110000"/>
              </a:lnSpc>
            </a:pPr>
            <a:r>
              <a:rPr lang="en-US" altLang="ko-KR" dirty="0" smtClean="0">
                <a:ea typeface="굴림" pitchFamily="50" charset="-127"/>
              </a:rPr>
              <a:t>ATAC compromises performance to reduce CPU power consumption.</a:t>
            </a:r>
          </a:p>
          <a:p>
            <a:pPr marL="908050" lvl="1" indent="-436563">
              <a:lnSpc>
                <a:spcPct val="110000"/>
              </a:lnSpc>
            </a:pPr>
            <a:r>
              <a:rPr lang="en-US" altLang="ko-KR" dirty="0" smtClean="0">
                <a:ea typeface="굴림" pitchFamily="50" charset="-127"/>
              </a:rPr>
              <a:t>How aggressively?</a:t>
            </a:r>
          </a:p>
          <a:p>
            <a:pPr marL="908050" lvl="1" indent="-436563">
              <a:lnSpc>
                <a:spcPct val="110000"/>
              </a:lnSpc>
            </a:pPr>
            <a:endParaRPr lang="en-US" altLang="ko-KR" dirty="0" smtClean="0">
              <a:ea typeface="굴림" pitchFamily="50" charset="-127"/>
            </a:endParaRPr>
          </a:p>
          <a:p>
            <a:pPr marL="469900" indent="-469900">
              <a:lnSpc>
                <a:spcPct val="110000"/>
              </a:lnSpc>
            </a:pPr>
            <a:r>
              <a:rPr lang="en-US" altLang="ko-KR" dirty="0" smtClean="0">
                <a:ea typeface="굴림" pitchFamily="50" charset="-127"/>
              </a:rPr>
              <a:t>ATAC</a:t>
            </a:r>
            <a:r>
              <a:rPr lang="ko-KR" altLang="en-US" dirty="0" smtClean="0">
                <a:ea typeface="굴림" pitchFamily="50" charset="-127"/>
              </a:rPr>
              <a:t>－</a:t>
            </a:r>
            <a:r>
              <a:rPr lang="en-US" altLang="ko-KR" dirty="0" smtClean="0">
                <a:ea typeface="굴림" pitchFamily="50" charset="-127"/>
              </a:rPr>
              <a:t>#</a:t>
            </a:r>
          </a:p>
          <a:p>
            <a:pPr marL="908050" lvl="1" indent="-436563">
              <a:lnSpc>
                <a:spcPct val="110000"/>
              </a:lnSpc>
            </a:pPr>
            <a:r>
              <a:rPr lang="en-US" altLang="ko-KR" dirty="0" smtClean="0">
                <a:ea typeface="굴림" pitchFamily="50" charset="-127"/>
              </a:rPr>
              <a:t>ATAC</a:t>
            </a:r>
            <a:r>
              <a:rPr lang="ko-KR" altLang="en-US" dirty="0" smtClean="0">
                <a:ea typeface="굴림" pitchFamily="50" charset="-127"/>
              </a:rPr>
              <a:t>－</a:t>
            </a:r>
            <a:r>
              <a:rPr lang="en-US" altLang="ko-KR" dirty="0" smtClean="0">
                <a:ea typeface="굴림" pitchFamily="50" charset="-127"/>
              </a:rPr>
              <a:t>0</a:t>
            </a:r>
          </a:p>
          <a:p>
            <a:pPr marL="1304925" lvl="2" indent="-395288">
              <a:lnSpc>
                <a:spcPct val="110000"/>
              </a:lnSpc>
            </a:pPr>
            <a:r>
              <a:rPr lang="en-US" altLang="ko-KR" sz="1800" dirty="0" smtClean="0">
                <a:ea typeface="굴림" pitchFamily="50" charset="-127"/>
              </a:rPr>
              <a:t>Lower CPU performance when </a:t>
            </a:r>
            <a:r>
              <a:rPr lang="en-US" altLang="ko-KR" sz="1800" i="1" dirty="0" smtClean="0">
                <a:ea typeface="굴림" pitchFamily="50" charset="-127"/>
              </a:rPr>
              <a:t>T</a:t>
            </a:r>
            <a:r>
              <a:rPr lang="en-US" altLang="ko-KR" sz="1800" baseline="-25000" dirty="0" smtClean="0">
                <a:ea typeface="굴림" pitchFamily="50" charset="-127"/>
              </a:rPr>
              <a:t>inlet air</a:t>
            </a:r>
            <a:r>
              <a:rPr lang="en-US" altLang="ko-KR" sz="1800" dirty="0" smtClean="0">
                <a:ea typeface="굴림" pitchFamily="50" charset="-127"/>
              </a:rPr>
              <a:t> = </a:t>
            </a:r>
            <a:r>
              <a:rPr lang="en-US" altLang="ko-KR" sz="1800" i="1" dirty="0" smtClean="0">
                <a:ea typeface="굴림" pitchFamily="50" charset="-127"/>
              </a:rPr>
              <a:t>T</a:t>
            </a:r>
            <a:r>
              <a:rPr lang="en-US" altLang="ko-KR" sz="1800" baseline="-25000" dirty="0" smtClean="0">
                <a:ea typeface="굴림" pitchFamily="50" charset="-127"/>
              </a:rPr>
              <a:t>emergency</a:t>
            </a:r>
            <a:r>
              <a:rPr lang="ko-KR" altLang="en-US" sz="1800" dirty="0" smtClean="0">
                <a:ea typeface="굴림" pitchFamily="50" charset="-127"/>
              </a:rPr>
              <a:t> </a:t>
            </a:r>
            <a:endParaRPr lang="en-US" altLang="ko-KR" sz="1800" baseline="-25000" dirty="0" smtClean="0">
              <a:ea typeface="굴림" pitchFamily="50" charset="-127"/>
            </a:endParaRPr>
          </a:p>
          <a:p>
            <a:pPr marL="908050" lvl="1" indent="-436563">
              <a:lnSpc>
                <a:spcPct val="110000"/>
              </a:lnSpc>
            </a:pPr>
            <a:r>
              <a:rPr lang="en-US" altLang="ko-KR" dirty="0" smtClean="0">
                <a:ea typeface="굴림" pitchFamily="50" charset="-127"/>
              </a:rPr>
              <a:t>ATAC</a:t>
            </a:r>
            <a:r>
              <a:rPr lang="ko-KR" altLang="en-US" dirty="0" smtClean="0">
                <a:ea typeface="굴림" pitchFamily="50" charset="-127"/>
              </a:rPr>
              <a:t>－</a:t>
            </a:r>
            <a:r>
              <a:rPr lang="en-US" altLang="ko-KR" dirty="0" smtClean="0">
                <a:ea typeface="굴림" pitchFamily="50" charset="-127"/>
              </a:rPr>
              <a:t>X</a:t>
            </a:r>
          </a:p>
          <a:p>
            <a:pPr marL="1304925" lvl="2" indent="-395288">
              <a:lnSpc>
                <a:spcPct val="110000"/>
              </a:lnSpc>
            </a:pPr>
            <a:r>
              <a:rPr lang="en-US" altLang="ko-KR" sz="1800" dirty="0" smtClean="0">
                <a:ea typeface="굴림" pitchFamily="50" charset="-127"/>
              </a:rPr>
              <a:t>Lower CPU performance when </a:t>
            </a:r>
            <a:r>
              <a:rPr lang="en-US" altLang="ko-KR" sz="1800" i="1" dirty="0" smtClean="0">
                <a:ea typeface="굴림" pitchFamily="50" charset="-127"/>
              </a:rPr>
              <a:t>T</a:t>
            </a:r>
            <a:r>
              <a:rPr lang="en-US" altLang="ko-KR" sz="1800" baseline="-25000" dirty="0" smtClean="0">
                <a:ea typeface="굴림" pitchFamily="50" charset="-127"/>
              </a:rPr>
              <a:t>inlet air</a:t>
            </a:r>
            <a:r>
              <a:rPr lang="en-US" altLang="ko-KR" sz="1800" dirty="0" smtClean="0">
                <a:ea typeface="굴림" pitchFamily="50" charset="-127"/>
              </a:rPr>
              <a:t> = </a:t>
            </a:r>
            <a:r>
              <a:rPr lang="en-US" altLang="ko-KR" sz="1800" i="1" dirty="0" smtClean="0">
                <a:ea typeface="굴림" pitchFamily="50" charset="-127"/>
              </a:rPr>
              <a:t>T</a:t>
            </a:r>
            <a:r>
              <a:rPr lang="en-US" altLang="ko-KR" sz="1800" baseline="-25000" dirty="0" smtClean="0">
                <a:ea typeface="굴림" pitchFamily="50" charset="-127"/>
              </a:rPr>
              <a:t>emergency</a:t>
            </a:r>
            <a:r>
              <a:rPr lang="ko-KR" altLang="en-US" sz="1800" dirty="0" smtClean="0">
                <a:ea typeface="굴림" pitchFamily="50" charset="-127"/>
              </a:rPr>
              <a:t> －</a:t>
            </a:r>
            <a:r>
              <a:rPr lang="en-US" altLang="ko-KR" sz="1800" dirty="0" smtClean="0">
                <a:ea typeface="굴림" pitchFamily="50" charset="-127"/>
              </a:rPr>
              <a:t>X</a:t>
            </a:r>
            <a:endParaRPr lang="en-US" altLang="ko-KR" sz="1800" baseline="-25000" dirty="0" smtClean="0">
              <a:ea typeface="굴림" pitchFamily="50" charset="-127"/>
            </a:endParaRPr>
          </a:p>
        </p:txBody>
      </p:sp>
      <p:sp>
        <p:nvSpPr>
          <p:cNvPr id="52429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07A03D19-BA31-4B57-8F36-F970E32F15C8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27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02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"/>
          <p:cNvSpPr>
            <a:spLocks noChangeArrowheads="1"/>
          </p:cNvSpPr>
          <p:nvPr/>
        </p:nvSpPr>
        <p:spPr bwMode="auto">
          <a:xfrm>
            <a:off x="-20638" y="0"/>
            <a:ext cx="2459038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23" name="Slide Number Placeholder 1"/>
          <p:cNvSpPr txBox="1">
            <a:spLocks noGrp="1"/>
          </p:cNvSpPr>
          <p:nvPr/>
        </p:nvSpPr>
        <p:spPr bwMode="auto">
          <a:xfrm>
            <a:off x="8458200" y="6553200"/>
            <a:ext cx="533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2041B60-7D86-4AB9-95C7-EEDBD3BDAFB2}" type="slidenum">
              <a:rPr lang="en-US" altLang="zh-TW" sz="1100">
                <a:ea typeface="PMingLiU" pitchFamily="18" charset="-120"/>
              </a:rPr>
              <a:pPr algn="r"/>
              <a:t>28</a:t>
            </a:fld>
            <a:endParaRPr lang="en-US" altLang="zh-TW" sz="1100">
              <a:ea typeface="PMingLiU" pitchFamily="18" charset="-120"/>
            </a:endParaRPr>
          </a:p>
        </p:txBody>
      </p:sp>
      <p:sp>
        <p:nvSpPr>
          <p:cNvPr id="542724" name="슬라이드 번호 개체 틀 1"/>
          <p:cNvSpPr txBox="1">
            <a:spLocks noGrp="1"/>
          </p:cNvSpPr>
          <p:nvPr/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48FEC291-3D63-4304-8D88-AE2533CBE493}" type="slidenum">
              <a:rPr lang="en-US" altLang="zh-TW" sz="900">
                <a:solidFill>
                  <a:schemeClr val="bg2"/>
                </a:solidFill>
                <a:latin typeface="Franklin Gothic Book"/>
                <a:ea typeface="PMingLiU" pitchFamily="18" charset="-120"/>
              </a:rPr>
              <a:pPr algn="r"/>
              <a:t>28</a:t>
            </a:fld>
            <a:endParaRPr lang="en-US" altLang="zh-TW" sz="900">
              <a:solidFill>
                <a:schemeClr val="bg2"/>
              </a:solidFill>
              <a:latin typeface="Franklin Gothic Book"/>
              <a:ea typeface="PMingLiU" pitchFamily="18" charset="-12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lvl1pPr marL="7429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200150" indent="-7429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Datacenter Cooling Essentials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Motivation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7F7F7F"/>
                </a:solidFill>
                <a:ea typeface="굴림" pitchFamily="50" charset="-127"/>
              </a:rPr>
              <a:t>Our Approach: ATAC</a:t>
            </a:r>
          </a:p>
          <a:p>
            <a:pPr algn="l">
              <a:buFont typeface="Arial" pitchFamily="34" charset="0"/>
              <a:buAutoNum type="arabicPeriod"/>
            </a:pPr>
            <a:r>
              <a:rPr lang="en-US" altLang="ko-KR" sz="4000">
                <a:solidFill>
                  <a:srgbClr val="FF9900"/>
                </a:solidFill>
                <a:ea typeface="굴림" pitchFamily="50" charset="-127"/>
              </a:rPr>
              <a:t>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z="3400" smtClean="0">
                <a:ea typeface="굴림" pitchFamily="50" charset="-127"/>
              </a:rPr>
              <a:t>ATAC ▷ Simulation Setup</a:t>
            </a:r>
            <a:endParaRPr lang="ko-KR" altLang="en-US" sz="3400" smtClean="0">
              <a:ea typeface="굴림" pitchFamily="50" charset="-127"/>
            </a:endParaRPr>
          </a:p>
        </p:txBody>
      </p:sp>
      <p:sp>
        <p:nvSpPr>
          <p:cNvPr id="52326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56302D1F-CB5E-4F8F-A54C-69B6F57DF3B1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29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523354" name="Group 90"/>
          <p:cNvGrpSpPr>
            <a:grpSpLocks/>
          </p:cNvGrpSpPr>
          <p:nvPr/>
        </p:nvGrpSpPr>
        <p:grpSpPr bwMode="auto">
          <a:xfrm>
            <a:off x="381000" y="1828800"/>
            <a:ext cx="8229600" cy="3597275"/>
            <a:chOff x="1114" y="1056"/>
            <a:chExt cx="2774" cy="1046"/>
          </a:xfrm>
        </p:grpSpPr>
        <p:sp>
          <p:nvSpPr>
            <p:cNvPr id="523269" name="Parallelogram 61"/>
            <p:cNvSpPr>
              <a:spLocks noChangeArrowheads="1"/>
            </p:cNvSpPr>
            <p:nvPr/>
          </p:nvSpPr>
          <p:spPr bwMode="auto">
            <a:xfrm>
              <a:off x="1114" y="1610"/>
              <a:ext cx="960" cy="240"/>
            </a:xfrm>
            <a:prstGeom prst="parallelogram">
              <a:avLst>
                <a:gd name="adj" fmla="val 130833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523270" name="Group 136"/>
            <p:cNvGrpSpPr>
              <a:grpSpLocks/>
            </p:cNvGrpSpPr>
            <p:nvPr/>
          </p:nvGrpSpPr>
          <p:grpSpPr bwMode="auto">
            <a:xfrm>
              <a:off x="1114" y="1562"/>
              <a:ext cx="960" cy="240"/>
              <a:chOff x="3024" y="2352"/>
              <a:chExt cx="960" cy="240"/>
            </a:xfrm>
          </p:grpSpPr>
          <p:sp>
            <p:nvSpPr>
              <p:cNvPr id="523271" name="Parallelogram 61"/>
              <p:cNvSpPr>
                <a:spLocks noChangeArrowheads="1"/>
              </p:cNvSpPr>
              <p:nvPr/>
            </p:nvSpPr>
            <p:spPr bwMode="auto">
              <a:xfrm>
                <a:off x="3024" y="2352"/>
                <a:ext cx="960" cy="240"/>
              </a:xfrm>
              <a:prstGeom prst="parallelogram">
                <a:avLst>
                  <a:gd name="adj" fmla="val 130833"/>
                </a:avLst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272" name="Parallelogram 61"/>
              <p:cNvSpPr>
                <a:spLocks noChangeArrowheads="1"/>
              </p:cNvSpPr>
              <p:nvPr/>
            </p:nvSpPr>
            <p:spPr bwMode="auto">
              <a:xfrm>
                <a:off x="3273" y="2352"/>
                <a:ext cx="711" cy="48"/>
              </a:xfrm>
              <a:prstGeom prst="parallelogram">
                <a:avLst>
                  <a:gd name="adj" fmla="val 129609"/>
                </a:avLst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273" name="Parallelogram 61"/>
              <p:cNvSpPr>
                <a:spLocks noChangeArrowheads="1"/>
              </p:cNvSpPr>
              <p:nvPr/>
            </p:nvSpPr>
            <p:spPr bwMode="auto">
              <a:xfrm>
                <a:off x="3024" y="2544"/>
                <a:ext cx="711" cy="48"/>
              </a:xfrm>
              <a:prstGeom prst="parallelogram">
                <a:avLst>
                  <a:gd name="adj" fmla="val 129609"/>
                </a:avLst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274" name="Parallelogram 61"/>
              <p:cNvSpPr>
                <a:spLocks noChangeArrowheads="1"/>
              </p:cNvSpPr>
              <p:nvPr/>
            </p:nvSpPr>
            <p:spPr bwMode="auto">
              <a:xfrm>
                <a:off x="3148" y="2448"/>
                <a:ext cx="711" cy="48"/>
              </a:xfrm>
              <a:prstGeom prst="parallelogram">
                <a:avLst>
                  <a:gd name="adj" fmla="val 12960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23275" name="Group 99"/>
            <p:cNvGrpSpPr>
              <a:grpSpLocks/>
            </p:cNvGrpSpPr>
            <p:nvPr/>
          </p:nvGrpSpPr>
          <p:grpSpPr bwMode="auto">
            <a:xfrm>
              <a:off x="1402" y="1130"/>
              <a:ext cx="528" cy="528"/>
              <a:chOff x="3744" y="1488"/>
              <a:chExt cx="528" cy="528"/>
            </a:xfrm>
          </p:grpSpPr>
          <p:sp>
            <p:nvSpPr>
              <p:cNvPr id="7" name="Cube 34"/>
              <p:cNvSpPr/>
              <p:nvPr/>
            </p:nvSpPr>
            <p:spPr>
              <a:xfrm>
                <a:off x="3744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Cube 34"/>
              <p:cNvSpPr/>
              <p:nvPr/>
            </p:nvSpPr>
            <p:spPr>
              <a:xfrm>
                <a:off x="3840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Cube 34"/>
              <p:cNvSpPr/>
              <p:nvPr/>
            </p:nvSpPr>
            <p:spPr>
              <a:xfrm>
                <a:off x="3936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Cube 34"/>
              <p:cNvSpPr/>
              <p:nvPr/>
            </p:nvSpPr>
            <p:spPr>
              <a:xfrm>
                <a:off x="4032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Cube 34"/>
              <p:cNvSpPr/>
              <p:nvPr/>
            </p:nvSpPr>
            <p:spPr>
              <a:xfrm>
                <a:off x="4128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Cube 34"/>
              <p:cNvSpPr/>
              <p:nvPr/>
            </p:nvSpPr>
            <p:spPr>
              <a:xfrm>
                <a:off x="3744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Cube 34"/>
              <p:cNvSpPr/>
              <p:nvPr/>
            </p:nvSpPr>
            <p:spPr>
              <a:xfrm>
                <a:off x="3840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Cube 34"/>
              <p:cNvSpPr/>
              <p:nvPr/>
            </p:nvSpPr>
            <p:spPr>
              <a:xfrm>
                <a:off x="3936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Cube 34"/>
              <p:cNvSpPr/>
              <p:nvPr/>
            </p:nvSpPr>
            <p:spPr>
              <a:xfrm>
                <a:off x="4032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Cube 34"/>
              <p:cNvSpPr/>
              <p:nvPr/>
            </p:nvSpPr>
            <p:spPr>
              <a:xfrm>
                <a:off x="4128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Cube 34"/>
              <p:cNvSpPr/>
              <p:nvPr/>
            </p:nvSpPr>
            <p:spPr>
              <a:xfrm>
                <a:off x="3744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Cube 34"/>
              <p:cNvSpPr/>
              <p:nvPr/>
            </p:nvSpPr>
            <p:spPr>
              <a:xfrm>
                <a:off x="3840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Cube 34"/>
              <p:cNvSpPr/>
              <p:nvPr/>
            </p:nvSpPr>
            <p:spPr>
              <a:xfrm>
                <a:off x="3936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Cube 34"/>
              <p:cNvSpPr/>
              <p:nvPr/>
            </p:nvSpPr>
            <p:spPr>
              <a:xfrm>
                <a:off x="4032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Cube 34"/>
              <p:cNvSpPr/>
              <p:nvPr/>
            </p:nvSpPr>
            <p:spPr>
              <a:xfrm>
                <a:off x="4128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Cube 34"/>
              <p:cNvSpPr/>
              <p:nvPr/>
            </p:nvSpPr>
            <p:spPr>
              <a:xfrm>
                <a:off x="3744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Cube 34"/>
              <p:cNvSpPr/>
              <p:nvPr/>
            </p:nvSpPr>
            <p:spPr>
              <a:xfrm>
                <a:off x="3840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Cube 34"/>
              <p:cNvSpPr/>
              <p:nvPr/>
            </p:nvSpPr>
            <p:spPr>
              <a:xfrm>
                <a:off x="3936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Cube 34"/>
              <p:cNvSpPr/>
              <p:nvPr/>
            </p:nvSpPr>
            <p:spPr>
              <a:xfrm>
                <a:off x="4032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Cube 34"/>
              <p:cNvSpPr/>
              <p:nvPr/>
            </p:nvSpPr>
            <p:spPr>
              <a:xfrm>
                <a:off x="4128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Cube 34"/>
              <p:cNvSpPr/>
              <p:nvPr/>
            </p:nvSpPr>
            <p:spPr>
              <a:xfrm>
                <a:off x="3744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Cube 34"/>
              <p:cNvSpPr/>
              <p:nvPr/>
            </p:nvSpPr>
            <p:spPr>
              <a:xfrm>
                <a:off x="3840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Cube 34"/>
              <p:cNvSpPr/>
              <p:nvPr/>
            </p:nvSpPr>
            <p:spPr>
              <a:xfrm>
                <a:off x="3936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Cube 34"/>
              <p:cNvSpPr/>
              <p:nvPr/>
            </p:nvSpPr>
            <p:spPr>
              <a:xfrm>
                <a:off x="4032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Cube 34"/>
              <p:cNvSpPr/>
              <p:nvPr/>
            </p:nvSpPr>
            <p:spPr>
              <a:xfrm>
                <a:off x="4128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3301" name="Text Box 128"/>
            <p:cNvSpPr txBox="1">
              <a:spLocks noChangeArrowheads="1"/>
            </p:cNvSpPr>
            <p:nvPr/>
          </p:nvSpPr>
          <p:spPr bwMode="auto">
            <a:xfrm>
              <a:off x="1162" y="1820"/>
              <a:ext cx="59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Raised Floor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23302" name="Text Box 137"/>
            <p:cNvSpPr txBox="1">
              <a:spLocks noChangeArrowheads="1"/>
            </p:cNvSpPr>
            <p:nvPr/>
          </p:nvSpPr>
          <p:spPr bwMode="auto">
            <a:xfrm>
              <a:off x="1844" y="1712"/>
              <a:ext cx="4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Hot Aisle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23303" name="Text Box 138"/>
            <p:cNvSpPr txBox="1">
              <a:spLocks noChangeArrowheads="1"/>
            </p:cNvSpPr>
            <p:nvPr/>
          </p:nvSpPr>
          <p:spPr bwMode="auto">
            <a:xfrm>
              <a:off x="1940" y="1614"/>
              <a:ext cx="50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Cold Aisle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23304" name="Text Box 139"/>
            <p:cNvSpPr txBox="1">
              <a:spLocks noChangeArrowheads="1"/>
            </p:cNvSpPr>
            <p:nvPr/>
          </p:nvSpPr>
          <p:spPr bwMode="auto">
            <a:xfrm>
              <a:off x="2066" y="1514"/>
              <a:ext cx="45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Hot Aisle</a:t>
              </a: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523305" name="Group 100"/>
            <p:cNvGrpSpPr>
              <a:grpSpLocks/>
            </p:cNvGrpSpPr>
            <p:nvPr/>
          </p:nvGrpSpPr>
          <p:grpSpPr bwMode="auto">
            <a:xfrm>
              <a:off x="1258" y="1226"/>
              <a:ext cx="528" cy="528"/>
              <a:chOff x="3744" y="1488"/>
              <a:chExt cx="528" cy="528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3744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Cube 34"/>
              <p:cNvSpPr/>
              <p:nvPr/>
            </p:nvSpPr>
            <p:spPr>
              <a:xfrm>
                <a:off x="3840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Cube 34"/>
              <p:cNvSpPr/>
              <p:nvPr/>
            </p:nvSpPr>
            <p:spPr>
              <a:xfrm>
                <a:off x="3936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Cube 34"/>
              <p:cNvSpPr/>
              <p:nvPr/>
            </p:nvSpPr>
            <p:spPr>
              <a:xfrm>
                <a:off x="4032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Cube 34"/>
              <p:cNvSpPr/>
              <p:nvPr/>
            </p:nvSpPr>
            <p:spPr>
              <a:xfrm>
                <a:off x="4128" y="1872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Cube 34"/>
              <p:cNvSpPr/>
              <p:nvPr/>
            </p:nvSpPr>
            <p:spPr>
              <a:xfrm>
                <a:off x="3744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Cube 34"/>
              <p:cNvSpPr/>
              <p:nvPr/>
            </p:nvSpPr>
            <p:spPr>
              <a:xfrm>
                <a:off x="3840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Cube 34"/>
              <p:cNvSpPr/>
              <p:nvPr/>
            </p:nvSpPr>
            <p:spPr>
              <a:xfrm>
                <a:off x="3936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Cube 34"/>
              <p:cNvSpPr/>
              <p:nvPr/>
            </p:nvSpPr>
            <p:spPr>
              <a:xfrm>
                <a:off x="4032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Cube 34"/>
              <p:cNvSpPr/>
              <p:nvPr/>
            </p:nvSpPr>
            <p:spPr>
              <a:xfrm>
                <a:off x="4128" y="1776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Cube 34"/>
              <p:cNvSpPr/>
              <p:nvPr/>
            </p:nvSpPr>
            <p:spPr>
              <a:xfrm>
                <a:off x="3744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Cube 34"/>
              <p:cNvSpPr/>
              <p:nvPr/>
            </p:nvSpPr>
            <p:spPr>
              <a:xfrm>
                <a:off x="3840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Cube 34"/>
              <p:cNvSpPr/>
              <p:nvPr/>
            </p:nvSpPr>
            <p:spPr>
              <a:xfrm>
                <a:off x="3936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Cube 34"/>
              <p:cNvSpPr/>
              <p:nvPr/>
            </p:nvSpPr>
            <p:spPr>
              <a:xfrm>
                <a:off x="4032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Cube 34"/>
              <p:cNvSpPr/>
              <p:nvPr/>
            </p:nvSpPr>
            <p:spPr>
              <a:xfrm>
                <a:off x="4128" y="1680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28" name="Cube 34"/>
              <p:cNvSpPr/>
              <p:nvPr/>
            </p:nvSpPr>
            <p:spPr>
              <a:xfrm>
                <a:off x="3744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29" name="Cube 34"/>
              <p:cNvSpPr/>
              <p:nvPr/>
            </p:nvSpPr>
            <p:spPr>
              <a:xfrm>
                <a:off x="3840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0" name="Cube 34"/>
              <p:cNvSpPr/>
              <p:nvPr/>
            </p:nvSpPr>
            <p:spPr>
              <a:xfrm>
                <a:off x="3936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3" name="Cube 34"/>
              <p:cNvSpPr/>
              <p:nvPr/>
            </p:nvSpPr>
            <p:spPr>
              <a:xfrm>
                <a:off x="4032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4" name="Cube 34"/>
              <p:cNvSpPr/>
              <p:nvPr/>
            </p:nvSpPr>
            <p:spPr>
              <a:xfrm>
                <a:off x="4128" y="1584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5" name="Cube 34"/>
              <p:cNvSpPr/>
              <p:nvPr/>
            </p:nvSpPr>
            <p:spPr>
              <a:xfrm>
                <a:off x="3744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6" name="Cube 34"/>
              <p:cNvSpPr/>
              <p:nvPr/>
            </p:nvSpPr>
            <p:spPr>
              <a:xfrm>
                <a:off x="3840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7" name="Cube 34"/>
              <p:cNvSpPr/>
              <p:nvPr/>
            </p:nvSpPr>
            <p:spPr>
              <a:xfrm>
                <a:off x="3936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8" name="Cube 34"/>
              <p:cNvSpPr/>
              <p:nvPr/>
            </p:nvSpPr>
            <p:spPr>
              <a:xfrm>
                <a:off x="4032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39" name="Cube 34"/>
              <p:cNvSpPr/>
              <p:nvPr/>
            </p:nvSpPr>
            <p:spPr>
              <a:xfrm>
                <a:off x="4128" y="1488"/>
                <a:ext cx="144" cy="144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3331" name="Text Box 148"/>
            <p:cNvSpPr txBox="1">
              <a:spLocks noChangeArrowheads="1"/>
            </p:cNvSpPr>
            <p:nvPr/>
          </p:nvSpPr>
          <p:spPr bwMode="auto">
            <a:xfrm>
              <a:off x="1296" y="1968"/>
              <a:ext cx="84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(a) </a:t>
              </a:r>
              <a:r>
                <a:rPr lang="en-US" altLang="en-US" sz="2400">
                  <a:latin typeface="Times New Roman" pitchFamily="18" charset="0"/>
                </a:rPr>
                <a:t>Bird's-eye view</a:t>
              </a:r>
            </a:p>
          </p:txBody>
        </p:sp>
        <p:grpSp>
          <p:nvGrpSpPr>
            <p:cNvPr id="523332" name="Group 145"/>
            <p:cNvGrpSpPr>
              <a:grpSpLocks/>
            </p:cNvGrpSpPr>
            <p:nvPr/>
          </p:nvGrpSpPr>
          <p:grpSpPr bwMode="auto">
            <a:xfrm>
              <a:off x="2688" y="1056"/>
              <a:ext cx="1200" cy="912"/>
              <a:chOff x="624" y="1008"/>
              <a:chExt cx="1632" cy="1440"/>
            </a:xfrm>
          </p:grpSpPr>
          <p:sp>
            <p:nvSpPr>
              <p:cNvPr id="523333" name="Rectangle 3"/>
              <p:cNvSpPr>
                <a:spLocks noChangeArrowheads="1"/>
              </p:cNvSpPr>
              <p:nvPr/>
            </p:nvSpPr>
            <p:spPr bwMode="auto">
              <a:xfrm rot="-5400000">
                <a:off x="720" y="912"/>
                <a:ext cx="1440" cy="163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34" name="Rectangle 9"/>
              <p:cNvSpPr>
                <a:spLocks noChangeArrowheads="1"/>
              </p:cNvSpPr>
              <p:nvPr/>
            </p:nvSpPr>
            <p:spPr bwMode="auto">
              <a:xfrm rot="-5400000">
                <a:off x="1848" y="1608"/>
                <a:ext cx="240" cy="2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35" name="Rectangle 10"/>
              <p:cNvSpPr>
                <a:spLocks noChangeArrowheads="1"/>
              </p:cNvSpPr>
              <p:nvPr/>
            </p:nvSpPr>
            <p:spPr bwMode="auto">
              <a:xfrm rot="-5400000">
                <a:off x="1368" y="1608"/>
                <a:ext cx="240" cy="2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36" name="Rectangle 11"/>
              <p:cNvSpPr>
                <a:spLocks noChangeArrowheads="1"/>
              </p:cNvSpPr>
              <p:nvPr/>
            </p:nvSpPr>
            <p:spPr bwMode="auto">
              <a:xfrm rot="-5400000">
                <a:off x="1608" y="1608"/>
                <a:ext cx="240" cy="2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37" name="Rectangle 12"/>
              <p:cNvSpPr>
                <a:spLocks noChangeArrowheads="1"/>
              </p:cNvSpPr>
              <p:nvPr/>
            </p:nvSpPr>
            <p:spPr bwMode="auto">
              <a:xfrm rot="-5400000">
                <a:off x="1127" y="1608"/>
                <a:ext cx="240" cy="2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38" name="Rectangle 13"/>
              <p:cNvSpPr>
                <a:spLocks noChangeArrowheads="1"/>
              </p:cNvSpPr>
              <p:nvPr/>
            </p:nvSpPr>
            <p:spPr bwMode="auto">
              <a:xfrm rot="-5400000">
                <a:off x="887" y="1608"/>
                <a:ext cx="240" cy="24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3339" name="Rectangle 14"/>
              <p:cNvSpPr>
                <a:spLocks noChangeArrowheads="1"/>
              </p:cNvSpPr>
              <p:nvPr/>
            </p:nvSpPr>
            <p:spPr bwMode="auto">
              <a:xfrm rot="-5400000">
                <a:off x="1764" y="1284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0" name="Rectangle 15"/>
              <p:cNvSpPr>
                <a:spLocks noChangeArrowheads="1"/>
              </p:cNvSpPr>
              <p:nvPr/>
            </p:nvSpPr>
            <p:spPr bwMode="auto">
              <a:xfrm rot="-5400000">
                <a:off x="1284" y="1284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1" name="Rectangle 16"/>
              <p:cNvSpPr>
                <a:spLocks noChangeArrowheads="1"/>
              </p:cNvSpPr>
              <p:nvPr/>
            </p:nvSpPr>
            <p:spPr bwMode="auto">
              <a:xfrm rot="-5400000">
                <a:off x="1524" y="1284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2" name="Rectangle 17"/>
              <p:cNvSpPr>
                <a:spLocks noChangeArrowheads="1"/>
              </p:cNvSpPr>
              <p:nvPr/>
            </p:nvSpPr>
            <p:spPr bwMode="auto">
              <a:xfrm rot="-5400000">
                <a:off x="1043" y="1284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3" name="Rectangle 18"/>
              <p:cNvSpPr>
                <a:spLocks noChangeArrowheads="1"/>
              </p:cNvSpPr>
              <p:nvPr/>
            </p:nvSpPr>
            <p:spPr bwMode="auto">
              <a:xfrm rot="-5400000">
                <a:off x="803" y="1284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3344" name="Rectangle 19"/>
              <p:cNvSpPr>
                <a:spLocks noChangeArrowheads="1"/>
              </p:cNvSpPr>
              <p:nvPr/>
            </p:nvSpPr>
            <p:spPr bwMode="auto">
              <a:xfrm rot="-5400000">
                <a:off x="1764" y="1932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5" name="Rectangle 20"/>
              <p:cNvSpPr>
                <a:spLocks noChangeArrowheads="1"/>
              </p:cNvSpPr>
              <p:nvPr/>
            </p:nvSpPr>
            <p:spPr bwMode="auto">
              <a:xfrm rot="-5400000">
                <a:off x="1284" y="1932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6" name="Rectangle 21"/>
              <p:cNvSpPr>
                <a:spLocks noChangeArrowheads="1"/>
              </p:cNvSpPr>
              <p:nvPr/>
            </p:nvSpPr>
            <p:spPr bwMode="auto">
              <a:xfrm rot="-5400000">
                <a:off x="1524" y="1932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7" name="Rectangle 22"/>
              <p:cNvSpPr>
                <a:spLocks noChangeArrowheads="1"/>
              </p:cNvSpPr>
              <p:nvPr/>
            </p:nvSpPr>
            <p:spPr bwMode="auto">
              <a:xfrm rot="-5400000">
                <a:off x="1043" y="1932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348" name="Rectangle 23"/>
              <p:cNvSpPr>
                <a:spLocks noChangeArrowheads="1"/>
              </p:cNvSpPr>
              <p:nvPr/>
            </p:nvSpPr>
            <p:spPr bwMode="auto">
              <a:xfrm rot="-5400000">
                <a:off x="803" y="1932"/>
                <a:ext cx="408" cy="240"/>
              </a:xfrm>
              <a:prstGeom prst="rect">
                <a:avLst/>
              </a:prstGeom>
              <a:solidFill>
                <a:srgbClr val="BFBFB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3349" name="Rectangle 24"/>
              <p:cNvSpPr>
                <a:spLocks noChangeArrowheads="1"/>
              </p:cNvSpPr>
              <p:nvPr/>
            </p:nvSpPr>
            <p:spPr bwMode="auto">
              <a:xfrm rot="-5400000">
                <a:off x="482" y="1630"/>
                <a:ext cx="428" cy="14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>
                <a:lvl1pPr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523350" name="Text Box 147"/>
            <p:cNvSpPr txBox="1">
              <a:spLocks noChangeArrowheads="1"/>
            </p:cNvSpPr>
            <p:nvPr/>
          </p:nvSpPr>
          <p:spPr bwMode="auto">
            <a:xfrm>
              <a:off x="2880" y="1969"/>
              <a:ext cx="59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(b) Top view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23351" name="Text Box 151"/>
            <p:cNvSpPr txBox="1">
              <a:spLocks noChangeArrowheads="1"/>
            </p:cNvSpPr>
            <p:nvPr/>
          </p:nvSpPr>
          <p:spPr bwMode="auto">
            <a:xfrm rot="10800000">
              <a:off x="2520" y="1390"/>
              <a:ext cx="18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CRAC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23352" name="Text Box 152"/>
            <p:cNvSpPr txBox="1">
              <a:spLocks noChangeArrowheads="1"/>
            </p:cNvSpPr>
            <p:nvPr/>
          </p:nvSpPr>
          <p:spPr bwMode="auto">
            <a:xfrm>
              <a:off x="3186" y="1218"/>
              <a:ext cx="31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Racks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23353" name="Text Box 154"/>
            <p:cNvSpPr txBox="1">
              <a:spLocks noChangeArrowheads="1"/>
            </p:cNvSpPr>
            <p:nvPr/>
          </p:nvSpPr>
          <p:spPr bwMode="auto">
            <a:xfrm>
              <a:off x="3186" y="1626"/>
              <a:ext cx="31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altLang="ko-KR" sz="2400">
                  <a:latin typeface="Times New Roman" pitchFamily="18" charset="0"/>
                  <a:ea typeface="굴림" pitchFamily="50" charset="-127"/>
                </a:rPr>
                <a:t>Racks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10" name="Picture 6" descr="http://www.coldcreeksolutions.com/wp-content/uploads/2013/12/google-datacenter-tech-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08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B1DD8AE-CA3E-42A4-B36A-28AEF60CEB95}" type="slidenum">
              <a:rPr lang="en-US" altLang="en-US" sz="1100"/>
              <a:pPr algn="r"/>
              <a:t>3</a:t>
            </a:fld>
            <a:endParaRPr lang="en-US" altLang="en-US" sz="11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95400"/>
            <a:ext cx="8686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600" kern="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kern="0" dirty="0" smtClean="0">
                <a:solidFill>
                  <a:schemeClr val="bg1"/>
                </a:solidFill>
              </a:rPr>
              <a:t>Cloud computing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kern="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kern="0" dirty="0" smtClean="0">
                <a:solidFill>
                  <a:schemeClr val="bg1"/>
                </a:solidFill>
              </a:rPr>
              <a:t>2 ~ 10%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z="3400" smtClean="0">
                <a:ea typeface="굴림" pitchFamily="50" charset="-127"/>
              </a:rPr>
              <a:t>ATAC ▷ Simulation Setup</a:t>
            </a:r>
            <a:endParaRPr lang="ko-KR" altLang="en-US" sz="3400" smtClean="0">
              <a:ea typeface="굴림" pitchFamily="50" charset="-127"/>
            </a:endParaRPr>
          </a:p>
        </p:txBody>
      </p:sp>
      <p:sp>
        <p:nvSpPr>
          <p:cNvPr id="544771" name="Content Placeholder 2"/>
          <p:cNvSpPr>
            <a:spLocks noGrp="1"/>
          </p:cNvSpPr>
          <p:nvPr>
            <p:ph idx="4294967295"/>
          </p:nvPr>
        </p:nvSpPr>
        <p:spPr>
          <a:xfrm>
            <a:off x="398463" y="1523999"/>
            <a:ext cx="8347075" cy="5000625"/>
          </a:xfrm>
        </p:spPr>
        <p:txBody>
          <a:bodyPr/>
          <a:lstStyle/>
          <a:p>
            <a:pPr marL="469900" indent="-469900"/>
            <a:r>
              <a:rPr lang="en-US" altLang="ko-KR" sz="2800" dirty="0" smtClean="0">
                <a:ea typeface="굴림" pitchFamily="50" charset="-127"/>
              </a:rPr>
              <a:t>Google cluster data (GCD)</a:t>
            </a:r>
          </a:p>
          <a:p>
            <a:pPr marL="908050" lvl="1" indent="-436563"/>
            <a:r>
              <a:rPr lang="en-US" altLang="ko-KR" sz="2800" dirty="0" smtClean="0">
                <a:ea typeface="굴림" pitchFamily="50" charset="-127"/>
              </a:rPr>
              <a:t>select 5 days</a:t>
            </a:r>
          </a:p>
          <a:p>
            <a:pPr marL="469900" indent="-469900"/>
            <a:r>
              <a:rPr lang="en-US" altLang="ko-KR" sz="2800" dirty="0" smtClean="0">
                <a:ea typeface="굴림" pitchFamily="50" charset="-127"/>
              </a:rPr>
              <a:t>12,800 processing cores</a:t>
            </a:r>
          </a:p>
          <a:p>
            <a:pPr marL="908050" lvl="1" indent="-436563"/>
            <a:r>
              <a:rPr lang="en-US" altLang="ko-KR" sz="2800" dirty="0" smtClean="0">
                <a:ea typeface="굴림" pitchFamily="50" charset="-127"/>
              </a:rPr>
              <a:t>50 blade chassis</a:t>
            </a:r>
          </a:p>
          <a:p>
            <a:pPr marL="908050" lvl="1" indent="-436563"/>
            <a:r>
              <a:rPr lang="en-US" altLang="ko-KR" sz="2800" dirty="0" smtClean="0">
                <a:ea typeface="굴림" pitchFamily="50" charset="-127"/>
              </a:rPr>
              <a:t>16 servers per blade chassis</a:t>
            </a:r>
          </a:p>
          <a:p>
            <a:pPr marL="908050" lvl="1" indent="-436563"/>
            <a:r>
              <a:rPr lang="en-US" altLang="ko-KR" sz="2800" dirty="0" smtClean="0">
                <a:ea typeface="굴림" pitchFamily="50" charset="-127"/>
              </a:rPr>
              <a:t>16 processing cores</a:t>
            </a:r>
          </a:p>
          <a:p>
            <a:pPr marL="1304925" lvl="2" indent="-395288"/>
            <a:r>
              <a:rPr lang="en-US" altLang="ko-KR" sz="2400" dirty="0" smtClean="0">
                <a:ea typeface="굴림" pitchFamily="50" charset="-127"/>
              </a:rPr>
              <a:t>AMD Opteron 6386 SE, 140W TDP</a:t>
            </a:r>
          </a:p>
        </p:txBody>
      </p:sp>
      <p:sp>
        <p:nvSpPr>
          <p:cNvPr id="54477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8011A0A7-00A2-43CA-B029-ECB001971457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30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z="3400" dirty="0" smtClean="0">
                <a:ea typeface="굴림" pitchFamily="50" charset="-127"/>
              </a:rPr>
              <a:t>ATAC ▷ Evaluation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525315" name="Content Placeholder 2"/>
          <p:cNvSpPr>
            <a:spLocks noGrp="1"/>
          </p:cNvSpPr>
          <p:nvPr>
            <p:ph idx="4294967295"/>
          </p:nvPr>
        </p:nvSpPr>
        <p:spPr>
          <a:xfrm>
            <a:off x="5257800" y="1371600"/>
            <a:ext cx="3429000" cy="4648200"/>
          </a:xfrm>
        </p:spPr>
        <p:txBody>
          <a:bodyPr/>
          <a:lstStyle/>
          <a:p>
            <a:pPr marL="469900" indent="-469900"/>
            <a:r>
              <a:rPr lang="en-US" altLang="ko-KR" sz="2200" dirty="0" smtClean="0">
                <a:ea typeface="굴림" pitchFamily="50" charset="-127"/>
              </a:rPr>
              <a:t>Baseline</a:t>
            </a:r>
          </a:p>
          <a:p>
            <a:pPr marL="908050" lvl="1" indent="-436563"/>
            <a:r>
              <a:rPr lang="en-US" altLang="ko-KR" sz="2200" dirty="0" smtClean="0">
                <a:ea typeface="굴림" pitchFamily="50" charset="-127"/>
              </a:rPr>
              <a:t>Dynamic cooling control</a:t>
            </a:r>
            <a:br>
              <a:rPr lang="en-US" altLang="ko-KR" sz="2200" dirty="0" smtClean="0">
                <a:ea typeface="굴림" pitchFamily="50" charset="-127"/>
              </a:rPr>
            </a:br>
            <a:r>
              <a:rPr lang="en-US" altLang="ko-KR" sz="2200" i="1" dirty="0" err="1" smtClean="0">
                <a:ea typeface="굴림" pitchFamily="50" charset="-127"/>
              </a:rPr>
              <a:t>T</a:t>
            </a:r>
            <a:r>
              <a:rPr lang="en-US" altLang="ko-KR" sz="2200" baseline="-25000" dirty="0" err="1" smtClean="0">
                <a:ea typeface="굴림" pitchFamily="50" charset="-127"/>
              </a:rPr>
              <a:t>emergency</a:t>
            </a:r>
            <a:r>
              <a:rPr lang="ko-KR" altLang="en-US" sz="2200" dirty="0" smtClean="0">
                <a:ea typeface="굴림" pitchFamily="50" charset="-127"/>
              </a:rPr>
              <a:t> ＝ </a:t>
            </a:r>
            <a:r>
              <a:rPr lang="en-US" altLang="ko-KR" sz="2200" dirty="0" smtClean="0">
                <a:ea typeface="굴림" pitchFamily="50" charset="-127"/>
              </a:rPr>
              <a:t>40</a:t>
            </a:r>
            <a:r>
              <a:rPr lang="en-US" altLang="ko-KR" sz="2200" i="1" dirty="0" smtClean="0">
                <a:ea typeface="굴림" pitchFamily="50" charset="-127"/>
              </a:rPr>
              <a:t>ºC</a:t>
            </a:r>
            <a:r>
              <a:rPr lang="en-US" altLang="ko-KR" sz="2200" dirty="0" smtClean="0">
                <a:ea typeface="굴림" pitchFamily="50" charset="-127"/>
              </a:rPr>
              <a:t> that targets </a:t>
            </a:r>
            <a:br>
              <a:rPr lang="en-US" altLang="ko-KR" sz="2200" dirty="0" smtClean="0">
                <a:ea typeface="굴림" pitchFamily="50" charset="-127"/>
              </a:rPr>
            </a:br>
            <a:r>
              <a:rPr lang="en-US" altLang="ko-KR" sz="2200" i="1" dirty="0" err="1" smtClean="0">
                <a:ea typeface="굴림" pitchFamily="50" charset="-127"/>
              </a:rPr>
              <a:t>T</a:t>
            </a:r>
            <a:r>
              <a:rPr lang="en-US" altLang="ko-KR" sz="2200" baseline="-25000" dirty="0" err="1" smtClean="0">
                <a:ea typeface="굴림" pitchFamily="50" charset="-127"/>
              </a:rPr>
              <a:t>core</a:t>
            </a:r>
            <a:r>
              <a:rPr lang="en-US" altLang="ko-KR" sz="2200" dirty="0" smtClean="0">
                <a:ea typeface="굴림" pitchFamily="50" charset="-127"/>
              </a:rPr>
              <a:t> </a:t>
            </a:r>
            <a:r>
              <a:rPr lang="ko-KR" altLang="en-US" sz="2200" dirty="0" smtClean="0">
                <a:ea typeface="굴림" pitchFamily="50" charset="-127"/>
              </a:rPr>
              <a:t>≤ </a:t>
            </a:r>
            <a:r>
              <a:rPr lang="en-US" altLang="ko-KR" sz="2200" dirty="0" smtClean="0">
                <a:ea typeface="굴림" pitchFamily="50" charset="-127"/>
              </a:rPr>
              <a:t>80</a:t>
            </a:r>
            <a:r>
              <a:rPr lang="en-US" altLang="ko-KR" sz="2200" i="1" dirty="0" smtClean="0">
                <a:ea typeface="굴림" pitchFamily="50" charset="-127"/>
              </a:rPr>
              <a:t>ºC</a:t>
            </a:r>
          </a:p>
          <a:p>
            <a:pPr marL="908050" lvl="1" indent="-436563"/>
            <a:r>
              <a:rPr lang="en-US" altLang="ko-KR" sz="2200" dirty="0" smtClean="0">
                <a:ea typeface="굴림" pitchFamily="50" charset="-127"/>
              </a:rPr>
              <a:t>No safety margin</a:t>
            </a:r>
          </a:p>
          <a:p>
            <a:pPr marL="908050" lvl="1" indent="-436563"/>
            <a:r>
              <a:rPr lang="en-US" altLang="ko-KR" sz="2200" dirty="0" smtClean="0">
                <a:ea typeface="굴림" pitchFamily="50" charset="-127"/>
              </a:rPr>
              <a:t>Failed because of non-zero cool air delivery time</a:t>
            </a:r>
          </a:p>
        </p:txBody>
      </p:sp>
      <p:sp>
        <p:nvSpPr>
          <p:cNvPr id="52531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62BBD52B-A8F1-4F65-BEE2-07063BBFED78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31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525319" name="Object 7"/>
          <p:cNvGraphicFramePr>
            <a:graphicFrameLocks noChangeAspect="1"/>
          </p:cNvGraphicFramePr>
          <p:nvPr/>
        </p:nvGraphicFramePr>
        <p:xfrm>
          <a:off x="0" y="1066800"/>
          <a:ext cx="5715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55" name="Chart" r:id="rId3" imgW="3095743" imgH="2724253" progId="Excel.Chart.8">
                  <p:embed/>
                </p:oleObj>
              </mc:Choice>
              <mc:Fallback>
                <p:oleObj name="Chart" r:id="rId3" imgW="3095743" imgH="2724253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5715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z="3400" dirty="0" smtClean="0">
                <a:ea typeface="굴림" pitchFamily="50" charset="-127"/>
              </a:rPr>
              <a:t>ATAC ▷ Evaluation</a:t>
            </a:r>
            <a:endParaRPr lang="ko-KR" altLang="en-US" sz="3400" dirty="0" smtClean="0">
              <a:ea typeface="굴림" pitchFamily="50" charset="-127"/>
            </a:endParaRPr>
          </a:p>
        </p:txBody>
      </p:sp>
      <p:sp>
        <p:nvSpPr>
          <p:cNvPr id="526339" name="Content Placeholder 2"/>
          <p:cNvSpPr>
            <a:spLocks noGrp="1"/>
          </p:cNvSpPr>
          <p:nvPr>
            <p:ph idx="4294967295"/>
          </p:nvPr>
        </p:nvSpPr>
        <p:spPr>
          <a:xfrm>
            <a:off x="762000" y="5715000"/>
            <a:ext cx="8001000" cy="685800"/>
          </a:xfrm>
        </p:spPr>
        <p:txBody>
          <a:bodyPr/>
          <a:lstStyle/>
          <a:p>
            <a:pPr marL="469900" indent="-469900"/>
            <a:r>
              <a:rPr lang="en-US" altLang="ko-KR" smtClean="0">
                <a:ea typeface="굴림" pitchFamily="50" charset="-127"/>
              </a:rPr>
              <a:t>ATAC, DTM, Power capping, and PowerNap</a:t>
            </a:r>
            <a:endParaRPr lang="ko-KR" altLang="en-US" baseline="30000" smtClean="0">
              <a:ea typeface="굴림" pitchFamily="50" charset="-127"/>
            </a:endParaRPr>
          </a:p>
        </p:txBody>
      </p:sp>
      <p:sp>
        <p:nvSpPr>
          <p:cNvPr id="52634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4DC0A7FC-88CE-430C-9F3C-7D2A9208A271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32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526343" name="Object 7"/>
          <p:cNvGraphicFramePr>
            <a:graphicFrameLocks noChangeAspect="1"/>
          </p:cNvGraphicFramePr>
          <p:nvPr/>
        </p:nvGraphicFramePr>
        <p:xfrm>
          <a:off x="0" y="1371600"/>
          <a:ext cx="45720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15" name="Chart" r:id="rId3" imgW="2743200" imgH="2247921" progId="Excel.Chart.8">
                  <p:embed/>
                </p:oleObj>
              </mc:Choice>
              <mc:Fallback>
                <p:oleObj name="Chart" r:id="rId3" imgW="2743200" imgH="2247921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45720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4" name="Object 8"/>
          <p:cNvGraphicFramePr>
            <a:graphicFrameLocks noChangeAspect="1"/>
          </p:cNvGraphicFramePr>
          <p:nvPr/>
        </p:nvGraphicFramePr>
        <p:xfrm>
          <a:off x="4343400" y="1339850"/>
          <a:ext cx="4800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16" name="Chart" r:id="rId5" imgW="2752641" imgH="2257378" progId="Excel.Chart.8">
                  <p:embed/>
                </p:oleObj>
              </mc:Choice>
              <mc:Fallback>
                <p:oleObj name="Chart" r:id="rId5" imgW="2752641" imgH="2257378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39850"/>
                        <a:ext cx="4800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z="3400" dirty="0" smtClean="0">
                <a:ea typeface="굴림" pitchFamily="50" charset="-127"/>
              </a:rPr>
              <a:t>ATAC ▷ Evaluation</a:t>
            </a:r>
            <a:endParaRPr lang="ko-KR" altLang="en-US" sz="3400" dirty="0" smtClean="0">
              <a:ea typeface="굴림" pitchFamily="50" charset="-127"/>
            </a:endParaRPr>
          </a:p>
        </p:txBody>
      </p:sp>
      <p:sp>
        <p:nvSpPr>
          <p:cNvPr id="546819" name="Content Placeholder 2"/>
          <p:cNvSpPr>
            <a:spLocks noGrp="1"/>
          </p:cNvSpPr>
          <p:nvPr>
            <p:ph idx="4294967295"/>
          </p:nvPr>
        </p:nvSpPr>
        <p:spPr>
          <a:xfrm>
            <a:off x="762000" y="5715000"/>
            <a:ext cx="8001000" cy="685800"/>
          </a:xfrm>
        </p:spPr>
        <p:txBody>
          <a:bodyPr/>
          <a:lstStyle/>
          <a:p>
            <a:pPr marL="469900" indent="-469900"/>
            <a:r>
              <a:rPr lang="en-US" altLang="ko-KR" smtClean="0">
                <a:ea typeface="굴림" pitchFamily="50" charset="-127"/>
              </a:rPr>
              <a:t>ATAC, DTM, Power capping, and PowerNap</a:t>
            </a:r>
            <a:endParaRPr lang="ko-KR" altLang="en-US" baseline="30000" smtClean="0">
              <a:ea typeface="굴림" pitchFamily="50" charset="-127"/>
            </a:endParaRPr>
          </a:p>
        </p:txBody>
      </p:sp>
      <p:sp>
        <p:nvSpPr>
          <p:cNvPr id="54682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40A6B2AC-A0AB-489E-8445-4A20435ACEC6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33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546821" name="Object 5"/>
          <p:cNvGraphicFramePr>
            <a:graphicFrameLocks noChangeAspect="1"/>
          </p:cNvGraphicFramePr>
          <p:nvPr/>
        </p:nvGraphicFramePr>
        <p:xfrm>
          <a:off x="0" y="1371600"/>
          <a:ext cx="45720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93" name="Chart" r:id="rId3" imgW="2743200" imgH="2247921" progId="Excel.Chart.8">
                  <p:embed/>
                </p:oleObj>
              </mc:Choice>
              <mc:Fallback>
                <p:oleObj name="Chart" r:id="rId3" imgW="2743200" imgH="224792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45720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2" name="Object 6"/>
          <p:cNvGraphicFramePr>
            <a:graphicFrameLocks noChangeAspect="1"/>
          </p:cNvGraphicFramePr>
          <p:nvPr/>
        </p:nvGraphicFramePr>
        <p:xfrm>
          <a:off x="4343400" y="1339850"/>
          <a:ext cx="4800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94" name="Chart" r:id="rId5" imgW="2752641" imgH="2257378" progId="Excel.Chart.8">
                  <p:embed/>
                </p:oleObj>
              </mc:Choice>
              <mc:Fallback>
                <p:oleObj name="Chart" r:id="rId5" imgW="2752641" imgH="2257378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39850"/>
                        <a:ext cx="4800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762000"/>
          </a:xfrm>
        </p:spPr>
        <p:txBody>
          <a:bodyPr anchor="b"/>
          <a:lstStyle/>
          <a:p>
            <a:r>
              <a:rPr lang="en-US" altLang="ko-KR" sz="3400" smtClean="0">
                <a:ea typeface="굴림" pitchFamily="50" charset="-127"/>
              </a:rPr>
              <a:t>ATAC ▷ Key Contributions</a:t>
            </a:r>
            <a:endParaRPr lang="ko-KR" altLang="en-US" sz="3400" smtClean="0">
              <a:ea typeface="굴림" pitchFamily="50" charset="-127"/>
            </a:endParaRPr>
          </a:p>
        </p:txBody>
      </p:sp>
      <p:sp>
        <p:nvSpPr>
          <p:cNvPr id="528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latinLnBrk="1"/>
            <a:fld id="{A0D42A98-4922-4F33-BF68-6F84A976BCE1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latinLnBrk="1"/>
              <a:t>34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0238" y="1905000"/>
            <a:ext cx="7180262" cy="882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latinLnBrk="1">
              <a:defRPr/>
            </a:pPr>
            <a:r>
              <a:rPr kumimoji="1" lang="en-US" altLang="ko-KR" sz="2800" dirty="0">
                <a:solidFill>
                  <a:schemeClr val="bg1"/>
                </a:solidFill>
                <a:ea typeface="굴림" pitchFamily="50" charset="-127"/>
              </a:rPr>
              <a:t>Ambient temperature-aware thermal control</a:t>
            </a:r>
            <a:endParaRPr kumimoji="1" lang="ko-KR" altLang="en-US" sz="28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30238" y="4387850"/>
            <a:ext cx="718026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latinLnBrk="1">
              <a:defRPr/>
            </a:pPr>
            <a:r>
              <a:rPr kumimoji="1" lang="en-US" altLang="ko-KR" sz="2800" dirty="0">
                <a:solidFill>
                  <a:schemeClr val="bg1"/>
                </a:solidFill>
                <a:ea typeface="굴림" pitchFamily="50" charset="-127"/>
              </a:rPr>
              <a:t>Negligible performance degradation</a:t>
            </a:r>
            <a:endParaRPr kumimoji="1" lang="ko-KR" altLang="en-US" sz="28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30238" y="3168650"/>
            <a:ext cx="7180262" cy="838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latinLnBrk="1">
              <a:defRPr/>
            </a:pPr>
            <a:r>
              <a:rPr kumimoji="1" lang="en-US" altLang="ko-KR" sz="2800" dirty="0">
                <a:solidFill>
                  <a:schemeClr val="bg1"/>
                </a:solidFill>
                <a:ea typeface="굴림" pitchFamily="50" charset="-127"/>
              </a:rPr>
              <a:t>No need for the safety margin</a:t>
            </a:r>
            <a:endParaRPr kumimoji="1" lang="ko-KR" altLang="en-US" sz="28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7162800" y="3276600"/>
            <a:ext cx="1752600" cy="730250"/>
          </a:xfrm>
          <a:prstGeom prst="wedgeRoundRectCallout">
            <a:avLst>
              <a:gd name="adj1" fmla="val -11838"/>
              <a:gd name="adj2" fmla="val 3012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ko-KR">
                <a:ea typeface="굴림" pitchFamily="50" charset="-127"/>
              </a:rPr>
              <a:t>38% saving in cooling power</a:t>
            </a:r>
            <a:endParaRPr kumimoji="1" lang="ko-KR" altLang="en-US">
              <a:ea typeface="굴림" pitchFamily="50" charset="-127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7162800" y="4572000"/>
            <a:ext cx="1752600" cy="730250"/>
          </a:xfrm>
          <a:prstGeom prst="wedgeRoundRectCallout">
            <a:avLst>
              <a:gd name="adj1" fmla="val -11838"/>
              <a:gd name="adj2" fmla="val 3012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atinLnBrk="1"/>
            <a:r>
              <a:rPr kumimoji="1" lang="en-US" altLang="ko-KR">
                <a:ea typeface="굴림" pitchFamily="50" charset="-127"/>
              </a:rPr>
              <a:t>&lt;1%</a:t>
            </a:r>
            <a:endParaRPr kumimoji="1" lang="ko-KR" altLang="en-US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슬라이드 번호 개체 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B67CFD5F-D3E2-4005-9F09-1C9CF8B927AB}" type="slidenum">
              <a:rPr lang="en-US" altLang="en-US" smtClean="0"/>
              <a:pPr algn="r"/>
              <a:t>35</a:t>
            </a:fld>
            <a:endParaRPr lang="en-US" altLang="en-US" smtClean="0"/>
          </a:p>
        </p:txBody>
      </p:sp>
      <p:pic>
        <p:nvPicPr>
          <p:cNvPr id="513026" name="Picture 6" descr="m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27" name="Title 1"/>
          <p:cNvSpPr>
            <a:spLocks/>
          </p:cNvSpPr>
          <p:nvPr/>
        </p:nvSpPr>
        <p:spPr bwMode="auto">
          <a:xfrm>
            <a:off x="685800" y="44196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ko-KR" altLang="en-US" sz="4000">
              <a:solidFill>
                <a:schemeClr val="tx2"/>
              </a:solidFill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12" y="4592289"/>
            <a:ext cx="4800601" cy="1384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Georgia Tech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MARS Lab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新細明體" pitchFamily="18" charset="-120"/>
                <a:cs typeface="Arial" charset="0"/>
              </a:rPr>
              <a:t>http://arch.ece.gatech.edu</a:t>
            </a:r>
          </a:p>
        </p:txBody>
      </p:sp>
      <p:pic>
        <p:nvPicPr>
          <p:cNvPr id="513029" name="Picture 5" descr="buz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1143000"/>
            <a:ext cx="8534400" cy="2743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ATAC: Ambient Temperature-Aware Capping</a:t>
            </a:r>
            <a:r>
              <a:rPr lang="en-US" altLang="ko-K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/>
            </a:r>
            <a:br>
              <a:rPr lang="en-US" altLang="ko-K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</a:br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Power Efficient Datacenters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57800" y="4419600"/>
            <a:ext cx="3505200" cy="1752600"/>
          </a:xfrm>
          <a:prstGeom prst="rect">
            <a:avLst/>
          </a:prstGeom>
        </p:spPr>
        <p:txBody>
          <a:bodyPr/>
          <a:lstStyle>
            <a:lvl1pPr marL="342900" indent="-3429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Sungkap Yeo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Mohammad M. Hossain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Jen-</a:t>
            </a:r>
            <a:r>
              <a:rPr lang="en-US" altLang="ko-K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cheng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Huang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Hsien-Hsin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Sean Lee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10" name="Picture 6" descr="http://www.coldcreeksolutions.com/wp-content/uploads/2013/12/google-datacenter-tech-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08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B1DD8AE-CA3E-42A4-B36A-28AEF60CEB95}" type="slidenum">
              <a:rPr lang="en-US" altLang="en-US" sz="1100"/>
              <a:pPr algn="r"/>
              <a:t>4</a:t>
            </a:fld>
            <a:endParaRPr lang="en-US" altLang="en-US" sz="1100"/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0" y="1371600"/>
            <a:ext cx="3886200" cy="4724400"/>
          </a:xfrm>
          <a:prstGeom prst="roundRect">
            <a:avLst/>
          </a:prstGeom>
          <a:solidFill>
            <a:srgbClr val="C00000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delivery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1371600"/>
            <a:ext cx="3886200" cy="4724400"/>
          </a:xfrm>
          <a:prstGeom prst="roundRect">
            <a:avLst/>
          </a:prstGeom>
          <a:solidFill>
            <a:srgbClr val="002060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309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10" name="Picture 6" descr="http://www.coldcreeksolutions.com/wp-content/uploads/2013/12/google-datacenter-tech-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Datacenters: Traditional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08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B1DD8AE-CA3E-42A4-B36A-28AEF60CEB95}" type="slidenum">
              <a:rPr lang="en-US" altLang="en-US" sz="1100"/>
              <a:pPr algn="r"/>
              <a:t>5</a:t>
            </a:fld>
            <a:endParaRPr lang="en-US" altLang="en-US" sz="1100"/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0" y="1371600"/>
            <a:ext cx="3886200" cy="4724400"/>
          </a:xfrm>
          <a:prstGeom prst="roundRect">
            <a:avLst/>
          </a:prstGeom>
          <a:solidFill>
            <a:srgbClr val="C00000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delivery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~50%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1371600"/>
            <a:ext cx="3886200" cy="4724400"/>
          </a:xfrm>
          <a:prstGeom prst="roundRect">
            <a:avLst/>
          </a:prstGeom>
          <a:solidFill>
            <a:srgbClr val="002060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~50%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21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10" name="Picture 6" descr="http://www.coldcreeksolutions.com/wp-content/uploads/2013/12/google-datacenter-tech-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Datacenters: State-of-the-art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08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B1DD8AE-CA3E-42A4-B36A-28AEF60CEB95}" type="slidenum">
              <a:rPr lang="en-US" altLang="en-US" sz="1100"/>
              <a:pPr algn="r"/>
              <a:t>6</a:t>
            </a:fld>
            <a:endParaRPr lang="en-US" altLang="en-US" sz="1100"/>
          </a:p>
        </p:txBody>
      </p:sp>
      <p:sp>
        <p:nvSpPr>
          <p:cNvPr id="8" name="Rounded Rectangle 7"/>
          <p:cNvSpPr/>
          <p:nvPr/>
        </p:nvSpPr>
        <p:spPr bwMode="auto">
          <a:xfrm>
            <a:off x="2438400" y="1371600"/>
            <a:ext cx="6019800" cy="4724400"/>
          </a:xfrm>
          <a:prstGeom prst="roundRect">
            <a:avLst/>
          </a:prstGeom>
          <a:solidFill>
            <a:srgbClr val="C00000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delivery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&gt;90%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1371600"/>
            <a:ext cx="1752600" cy="4724400"/>
          </a:xfrm>
          <a:prstGeom prst="roundRect">
            <a:avLst/>
          </a:prstGeom>
          <a:solidFill>
            <a:srgbClr val="002060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&lt;10%</a:t>
            </a:r>
          </a:p>
        </p:txBody>
      </p:sp>
    </p:spTree>
    <p:extLst>
      <p:ext uri="{BB962C8B-B14F-4D97-AF65-F5344CB8AC3E}">
        <p14:creationId xmlns:p14="http://schemas.microsoft.com/office/powerpoint/2010/main" val="2921455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 descr="http://parasol.cs.rutgers.edu/img/mainpic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4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Datacenters: State-of-the-art</a:t>
            </a:r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356866"/>
            <a:ext cx="848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“Parasol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 smtClean="0">
                <a:solidFill>
                  <a:schemeClr val="bg1"/>
                </a:solidFill>
              </a:rPr>
              <a:t>Greenswitch</a:t>
            </a:r>
            <a:r>
              <a:rPr lang="en-US" dirty="0">
                <a:solidFill>
                  <a:schemeClr val="bg1"/>
                </a:solidFill>
              </a:rPr>
              <a:t>: Managing datacenters powered by renewable </a:t>
            </a:r>
            <a:r>
              <a:rPr lang="en-US" dirty="0" smtClean="0">
                <a:solidFill>
                  <a:schemeClr val="bg1"/>
                </a:solidFill>
              </a:rPr>
              <a:t>energy”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9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8" name="Picture 2" descr="http://www.google.com/about/datacenters/images/locations/hamina-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72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r="20627"/>
          <a:stretch/>
        </p:blipFill>
        <p:spPr bwMode="auto">
          <a:xfrm>
            <a:off x="2868393" y="1516117"/>
            <a:ext cx="3137339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Datacenters: State-of-the-art</a:t>
            </a:r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35686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Google datacenter in Finland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4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6" name="Picture 2" descr="https://gigaom2.files.wordpress.com/2010/09/2-ycc-bldg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Datacenters: State-of-the-art</a:t>
            </a:r>
            <a:endParaRPr lang="en-US" sz="4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222859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Yahoo datacenter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3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">
  <a:themeElements>
    <a:clrScheme name="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SAFER-final</Template>
  <TotalTime>33667</TotalTime>
  <Words>826</Words>
  <Application>Microsoft Office PowerPoint</Application>
  <PresentationFormat>On-screen Show (4:3)</PresentationFormat>
  <Paragraphs>250</Paragraphs>
  <Slides>35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powerpoint_template</vt:lpstr>
      <vt:lpstr>Chart</vt:lpstr>
      <vt:lpstr>ATAC: Ambient Temperature-Aware Capping for Power Efficient Datacenters</vt:lpstr>
      <vt:lpstr>Executive Summary</vt:lpstr>
      <vt:lpstr>Datacenters</vt:lpstr>
      <vt:lpstr>Datacenters</vt:lpstr>
      <vt:lpstr>Datacenters: Traditional</vt:lpstr>
      <vt:lpstr>Datacenters: State-of-the-art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Datacenter Cooling Essentials</vt:lpstr>
      <vt:lpstr>Datacenter Cooling Essentials (1)</vt:lpstr>
      <vt:lpstr>Datacenter Cooling Essentials (2)</vt:lpstr>
      <vt:lpstr>Datacenter Cooling Essentials</vt:lpstr>
      <vt:lpstr>Datacenter Cooling Essentials</vt:lpstr>
      <vt:lpstr>Datacenter Cooling Essentials</vt:lpstr>
      <vt:lpstr>PowerPoint Presentation</vt:lpstr>
      <vt:lpstr>ATAC ▷ Motivation I</vt:lpstr>
      <vt:lpstr>ATAC ▷ Motivation II</vt:lpstr>
      <vt:lpstr>ATAC ▷ Motivation</vt:lpstr>
      <vt:lpstr>PowerPoint Presentation</vt:lpstr>
      <vt:lpstr>Our approach: ATAC</vt:lpstr>
      <vt:lpstr>Our approach: ATAC</vt:lpstr>
      <vt:lpstr>PowerPoint Presentation</vt:lpstr>
      <vt:lpstr>ATAC: Algorithm</vt:lpstr>
      <vt:lpstr>ATAC ▷ Configurables</vt:lpstr>
      <vt:lpstr>PowerPoint Presentation</vt:lpstr>
      <vt:lpstr>ATAC ▷ Simulation Setup</vt:lpstr>
      <vt:lpstr>ATAC ▷ Simulation Setup</vt:lpstr>
      <vt:lpstr>ATAC ▷ Evaluation</vt:lpstr>
      <vt:lpstr>ATAC ▷ Evaluation</vt:lpstr>
      <vt:lpstr>ATAC ▷ Evaluation</vt:lpstr>
      <vt:lpstr>ATAC ▷ Key Contributions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ECE</dc:creator>
  <cp:lastModifiedBy>Sungkap Yeo</cp:lastModifiedBy>
  <cp:revision>265</cp:revision>
  <dcterms:created xsi:type="dcterms:W3CDTF">2012-01-30T20:42:22Z</dcterms:created>
  <dcterms:modified xsi:type="dcterms:W3CDTF">2014-11-18T14:16:46Z</dcterms:modified>
</cp:coreProperties>
</file>